
<file path=[Content_Types].xml><?xml version="1.0" encoding="utf-8"?>
<Types xmlns="http://schemas.openxmlformats.org/package/2006/content-types">
  <Override PartName="/ppt/slides/slide29.xml" ContentType="application/vnd.openxmlformats-officedocument.presentationml.slide+xml"/>
  <Override PartName="/ppt/slides/slide47.xml" ContentType="application/vnd.openxmlformats-officedocument.presentationml.slide+xml"/>
  <Override PartName="/ppt/diagrams/drawing2.xml" ContentType="application/vnd.ms-office.drawingml.diagramDrawing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s/slide45.xml" ContentType="application/vnd.openxmlformats-officedocument.presentationml.slide+xml"/>
  <Override PartName="/ppt/slides/slide54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3.xml" ContentType="application/vnd.openxmlformats-officedocument.theme+xml"/>
  <Override PartName="/ppt/diagrams/quickStyle2.xml" ContentType="application/vnd.openxmlformats-officedocument.drawingml.diagramStyl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slides/slide43.xml" ContentType="application/vnd.openxmlformats-officedocument.presentationml.slide+xml"/>
  <Override PartName="/ppt/slides/slide5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wmf" ContentType="image/x-wmf"/>
  <Default Extension="rels" ContentType="application/vnd.openxmlformats-package.relationships+xml"/>
  <Default Extension="xml" ContentType="application/xml"/>
  <Override PartName="/ppt/slides/slide14.xml" ContentType="application/vnd.openxmlformats-officedocument.presentationml.slide+xml"/>
  <Override PartName="/ppt/slides/slide23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3.xml" ContentType="application/vnd.openxmlformats-officedocument.presentationml.slideLayout+xml"/>
  <Override PartName="/ppt/slides/slide10.xml" ContentType="application/vnd.openxmlformats-officedocument.presentationml.slide+xml"/>
  <Override PartName="/ppt/slides/slide12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commentAuthors.xml" ContentType="application/vnd.openxmlformats-officedocument.presentationml.commentAuthors+xml"/>
  <Override PartName="/ppt/diagrams/layout1.xml" ContentType="application/vnd.openxmlformats-officedocument.drawingml.diagramLayout+xml"/>
  <Override PartName="/ppt/diagrams/data2.xml" ContentType="application/vnd.openxmlformats-officedocument.drawingml.diagramData+xml"/>
  <Override PartName="/ppt/slides/slide7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diagrams/colors2.xml" ContentType="application/vnd.openxmlformats-officedocument.drawingml.diagramColors+xml"/>
  <Default Extension="bin" ContentType="application/vnd.openxmlformats-officedocument.oleObject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slides/slide55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diagrams/drawing1.xml" ContentType="application/vnd.ms-office.drawingml.diagramDrawing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Override PartName="/ppt/slides/slide53.xml" ContentType="application/vnd.openxmlformats-officedocument.presentationml.slide+xml"/>
  <Override PartName="/ppt/slideLayouts/slideLayout3.xml" ContentType="application/vnd.openxmlformats-officedocument.presentationml.slideLayout+xml"/>
  <Default Extension="emf" ContentType="image/x-emf"/>
  <Default Extension="jpeg" ContentType="image/jpeg"/>
  <Override PartName="/ppt/diagrams/quickStyle1.xml" ContentType="application/vnd.openxmlformats-officedocument.drawingml.diagramStyle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51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Default Extension="tiff" ContentType="image/tiff"/>
  <Override PartName="/ppt/diagrams/layout2.xml" ContentType="application/vnd.openxmlformats-officedocument.drawingml.diagramLayout+xml"/>
  <Default Extension="vml" ContentType="application/vnd.openxmlformats-officedocument.vmlDrawing"/>
  <Override PartName="/ppt/slides/slide8.xml" ContentType="application/vnd.openxmlformats-officedocument.presentationml.slide+xml"/>
  <Override PartName="/ppt/slides/slide49.xml" ContentType="application/vnd.openxmlformats-officedocument.presentationml.slide+xml"/>
  <Override PartName="/ppt/handoutMasters/handoutMaster1.xml" ContentType="application/vnd.openxmlformats-officedocument.presentationml.handoutMaster+xml"/>
  <Override PartName="/ppt/diagrams/data1.xml" ContentType="application/vnd.openxmlformats-officedocument.drawingml.diagramData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s/slide38.xml" ContentType="application/vnd.openxmlformats-officedocument.presentationml.slide+xml"/>
  <Override PartName="/ppt/slideLayouts/slideLayout8.xml" ContentType="application/vnd.openxmlformats-officedocument.presentationml.slideLayout+xml"/>
  <Override PartName="/ppt/diagrams/colors1.xml" ContentType="application/vnd.openxmlformats-officedocument.drawingml.diagramColor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 bookmarkIdSeed="5">
  <p:sldMasterIdLst>
    <p:sldMasterId id="2147483660" r:id="rId1"/>
  </p:sldMasterIdLst>
  <p:notesMasterIdLst>
    <p:notesMasterId r:id="rId57"/>
  </p:notesMasterIdLst>
  <p:handoutMasterIdLst>
    <p:handoutMasterId r:id="rId58"/>
  </p:handoutMasterIdLst>
  <p:sldIdLst>
    <p:sldId id="343" r:id="rId2"/>
    <p:sldId id="332" r:id="rId3"/>
    <p:sldId id="472" r:id="rId4"/>
    <p:sldId id="471" r:id="rId5"/>
    <p:sldId id="415" r:id="rId6"/>
    <p:sldId id="370" r:id="rId7"/>
    <p:sldId id="357" r:id="rId8"/>
    <p:sldId id="355" r:id="rId9"/>
    <p:sldId id="371" r:id="rId10"/>
    <p:sldId id="417" r:id="rId11"/>
    <p:sldId id="416" r:id="rId12"/>
    <p:sldId id="372" r:id="rId13"/>
    <p:sldId id="373" r:id="rId14"/>
    <p:sldId id="419" r:id="rId15"/>
    <p:sldId id="473" r:id="rId16"/>
    <p:sldId id="422" r:id="rId17"/>
    <p:sldId id="424" r:id="rId18"/>
    <p:sldId id="425" r:id="rId19"/>
    <p:sldId id="426" r:id="rId20"/>
    <p:sldId id="427" r:id="rId21"/>
    <p:sldId id="428" r:id="rId22"/>
    <p:sldId id="429" r:id="rId23"/>
    <p:sldId id="468" r:id="rId24"/>
    <p:sldId id="430" r:id="rId25"/>
    <p:sldId id="431" r:id="rId26"/>
    <p:sldId id="446" r:id="rId27"/>
    <p:sldId id="435" r:id="rId28"/>
    <p:sldId id="436" r:id="rId29"/>
    <p:sldId id="437" r:id="rId30"/>
    <p:sldId id="438" r:id="rId31"/>
    <p:sldId id="439" r:id="rId32"/>
    <p:sldId id="440" r:id="rId33"/>
    <p:sldId id="444" r:id="rId34"/>
    <p:sldId id="387" r:id="rId35"/>
    <p:sldId id="445" r:id="rId36"/>
    <p:sldId id="447" r:id="rId37"/>
    <p:sldId id="448" r:id="rId38"/>
    <p:sldId id="449" r:id="rId39"/>
    <p:sldId id="450" r:id="rId40"/>
    <p:sldId id="451" r:id="rId41"/>
    <p:sldId id="454" r:id="rId42"/>
    <p:sldId id="456" r:id="rId43"/>
    <p:sldId id="455" r:id="rId44"/>
    <p:sldId id="457" r:id="rId45"/>
    <p:sldId id="460" r:id="rId46"/>
    <p:sldId id="461" r:id="rId47"/>
    <p:sldId id="470" r:id="rId48"/>
    <p:sldId id="464" r:id="rId49"/>
    <p:sldId id="462" r:id="rId50"/>
    <p:sldId id="463" r:id="rId51"/>
    <p:sldId id="467" r:id="rId52"/>
    <p:sldId id="466" r:id="rId53"/>
    <p:sldId id="465" r:id="rId54"/>
    <p:sldId id="469" r:id="rId55"/>
    <p:sldId id="341" r:id="rId56"/>
  </p:sldIdLst>
  <p:sldSz cx="9144000" cy="6858000" type="screen4x3"/>
  <p:notesSz cx="6742113" cy="9872663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 xmlns="">
        <p15:guide id="1" orient="horz" pos="3109">
          <p15:clr>
            <a:srgbClr val="A4A3A4"/>
          </p15:clr>
        </p15:guide>
        <p15:guide id="2" pos="2123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Pedja" initials="P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clrMru>
    <a:srgbClr val="004273"/>
    <a:srgbClr val="626C32"/>
    <a:srgbClr val="000000"/>
    <a:srgbClr val="EE4F16"/>
    <a:srgbClr val="03579B"/>
    <a:srgbClr val="9ACC02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2206" autoAdjust="0"/>
    <p:restoredTop sz="99565" autoAdjust="0"/>
  </p:normalViewPr>
  <p:slideViewPr>
    <p:cSldViewPr snapToGrid="0" snapToObjects="1">
      <p:cViewPr>
        <p:scale>
          <a:sx n="90" d="100"/>
          <a:sy n="90" d="100"/>
        </p:scale>
        <p:origin x="-1090" y="-6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notesViewPr>
    <p:cSldViewPr snapToGrid="0" snapToObjects="1">
      <p:cViewPr varScale="1">
        <p:scale>
          <a:sx n="59" d="100"/>
          <a:sy n="59" d="100"/>
        </p:scale>
        <p:origin x="-3274" y="-82"/>
      </p:cViewPr>
      <p:guideLst>
        <p:guide orient="horz" pos="3109"/>
        <p:guide pos="2123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handoutMaster" Target="handoutMasters/handout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notesMaster" Target="notesMasters/notesMaster1.xml"/><Relationship Id="rId61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commentAuthors" Target="commentAuthor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1">
  <dgm:title val=""/>
  <dgm:desc val=""/>
  <dgm:catLst>
    <dgm:cat type="accent2" pri="11100"/>
  </dgm:catLst>
  <dgm:styleLbl name="node0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2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2">
        <a:tint val="4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4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40000"/>
      </a:schemeClr>
    </dgm:fillClrLst>
    <dgm:linClrLst meth="repeat">
      <a:schemeClr val="accent2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2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2">
        <a:alpha val="9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2">
        <a:alpha val="9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2">
        <a:alpha val="9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2">
        <a:alpha val="4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2">
        <a:alpha val="9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2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2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2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2">
        <a:alpha val="9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2">
        <a:alpha val="9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2">
        <a:alpha val="9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2">
        <a:alpha val="90000"/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4">
  <dgm:title val=""/>
  <dgm:desc val=""/>
  <dgm:catLst>
    <dgm:cat type="colorful" pri="10400"/>
  </dgm:catLst>
  <dgm:styleLbl name="node0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4"/>
      <a:schemeClr val="accent5"/>
    </dgm:fillClrLst>
    <dgm:linClrLst>
      <a:schemeClr val="accent4"/>
      <a:schemeClr val="accent5"/>
    </dgm:linClrLst>
    <dgm:effectClrLst/>
    <dgm:txLinClrLst/>
    <dgm:txFillClrLst/>
    <dgm:txEffectClrLst/>
  </dgm:styleLbl>
  <dgm:styleLbl name="lnNode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4">
        <a:alpha val="50000"/>
      </a:schemeClr>
      <a:schemeClr val="accent5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4">
        <a:tint val="50000"/>
      </a:schemeClr>
      <a:schemeClr val="accent5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4">
        <a:tint val="50000"/>
      </a:schemeClr>
      <a:schemeClr val="accent5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4"/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4"/>
      <a:schemeClr val="accent5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4"/>
    </dgm:fillClrLst>
    <dgm:linClrLst meth="repeat">
      <a:schemeClr val="accent4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4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4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4"/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4">
        <a:tint val="9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4">
        <a:tint val="5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4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4"/>
      <a:schemeClr val="accent5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4">
        <a:tint val="40000"/>
        <a:alpha val="90000"/>
      </a:schemeClr>
      <a:schemeClr val="accent5">
        <a:tint val="40000"/>
        <a:alpha val="90000"/>
      </a:schemeClr>
    </dgm:fillClrLst>
    <dgm:linClrLst>
      <a:schemeClr val="accent4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4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4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4">
        <a:tint val="50000"/>
        <a:alpha val="40000"/>
      </a:schemeClr>
    </dgm:fillClrLst>
    <dgm:linClrLst meth="repeat">
      <a:schemeClr val="accent4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4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9BFF6B3C-5E42-4071-B723-0F8CB601EB19}" type="doc">
      <dgm:prSet loTypeId="urn:microsoft.com/office/officeart/2005/8/layout/gear1" loCatId="process" qsTypeId="urn:microsoft.com/office/officeart/2005/8/quickstyle/3d3" qsCatId="3D" csTypeId="urn:microsoft.com/office/officeart/2005/8/colors/accent2_1" csCatId="accent2" phldr="1"/>
      <dgm:spPr/>
    </dgm:pt>
    <dgm:pt modelId="{290F2630-14AC-42CE-96FC-0BC1022776E1}">
      <dgm:prSet phldrT="[Text]" custT="1"/>
      <dgm:spPr/>
      <dgm:t>
        <a:bodyPr/>
        <a:lstStyle/>
        <a:p>
          <a:r>
            <a:rPr lang="sr-Latn-RS" sz="100" dirty="0" smtClean="0"/>
            <a:t>.‚‚</a:t>
          </a:r>
          <a:endParaRPr lang="en-US" sz="100" dirty="0"/>
        </a:p>
      </dgm:t>
    </dgm:pt>
    <dgm:pt modelId="{CA811EC2-3B04-4DA1-8AFF-60BB6B89F284}" type="parTrans" cxnId="{E15C76F2-FF5D-40EF-A776-7EAF8B6CCA6E}">
      <dgm:prSet/>
      <dgm:spPr/>
      <dgm:t>
        <a:bodyPr/>
        <a:lstStyle/>
        <a:p>
          <a:endParaRPr lang="en-US"/>
        </a:p>
      </dgm:t>
    </dgm:pt>
    <dgm:pt modelId="{0AAE35CB-D142-46E8-9A81-247240FFE044}" type="sibTrans" cxnId="{E15C76F2-FF5D-40EF-A776-7EAF8B6CCA6E}">
      <dgm:prSet/>
      <dgm:spPr/>
      <dgm:t>
        <a:bodyPr/>
        <a:lstStyle/>
        <a:p>
          <a:endParaRPr lang="en-US"/>
        </a:p>
      </dgm:t>
    </dgm:pt>
    <dgm:pt modelId="{C255B6F5-FE1B-43C2-92B6-DD6FE3BF064F}">
      <dgm:prSet phldrT="[Text]" custT="1"/>
      <dgm:spPr/>
      <dgm:t>
        <a:bodyPr/>
        <a:lstStyle/>
        <a:p>
          <a:r>
            <a:rPr lang="sr-Latn-RS" sz="100" dirty="0" smtClean="0"/>
            <a:t>.</a:t>
          </a:r>
          <a:endParaRPr lang="en-US" sz="100" dirty="0"/>
        </a:p>
      </dgm:t>
    </dgm:pt>
    <dgm:pt modelId="{43F08FAD-CA98-4CF6-8FA7-6D34E1FC305A}" type="parTrans" cxnId="{D0119D25-F463-4443-8D62-2821664D7F83}">
      <dgm:prSet/>
      <dgm:spPr/>
      <dgm:t>
        <a:bodyPr/>
        <a:lstStyle/>
        <a:p>
          <a:endParaRPr lang="en-US"/>
        </a:p>
      </dgm:t>
    </dgm:pt>
    <dgm:pt modelId="{7D98A958-48EF-42BD-9074-3490FA9E0397}" type="sibTrans" cxnId="{D0119D25-F463-4443-8D62-2821664D7F83}">
      <dgm:prSet/>
      <dgm:spPr/>
      <dgm:t>
        <a:bodyPr/>
        <a:lstStyle/>
        <a:p>
          <a:endParaRPr lang="en-US"/>
        </a:p>
      </dgm:t>
    </dgm:pt>
    <dgm:pt modelId="{FA6FEFED-B4D8-4B51-84B8-786A7CFC0B2D}">
      <dgm:prSet phldrT="[Text]" custT="1"/>
      <dgm:spPr/>
      <dgm:t>
        <a:bodyPr/>
        <a:lstStyle/>
        <a:p>
          <a:r>
            <a:rPr lang="sr-Latn-RS" sz="100" dirty="0" smtClean="0"/>
            <a:t>.</a:t>
          </a:r>
          <a:endParaRPr lang="en-US" sz="100" dirty="0"/>
        </a:p>
      </dgm:t>
    </dgm:pt>
    <dgm:pt modelId="{FEC34EF3-683A-4531-BC63-BA8CF100ABD2}" type="sibTrans" cxnId="{AC23D24A-185A-48FE-A3F2-762CFF3D712A}">
      <dgm:prSet/>
      <dgm:spPr/>
      <dgm:t>
        <a:bodyPr/>
        <a:lstStyle/>
        <a:p>
          <a:endParaRPr lang="en-US"/>
        </a:p>
      </dgm:t>
    </dgm:pt>
    <dgm:pt modelId="{00738367-866B-48A1-AFEC-A7D09797B45D}" type="parTrans" cxnId="{AC23D24A-185A-48FE-A3F2-762CFF3D712A}">
      <dgm:prSet/>
      <dgm:spPr/>
      <dgm:t>
        <a:bodyPr/>
        <a:lstStyle/>
        <a:p>
          <a:endParaRPr lang="en-US"/>
        </a:p>
      </dgm:t>
    </dgm:pt>
    <dgm:pt modelId="{FA9E4F87-D130-4856-8B31-737803B61D97}" type="pres">
      <dgm:prSet presAssocID="{9BFF6B3C-5E42-4071-B723-0F8CB601EB19}" presName="composite" presStyleCnt="0">
        <dgm:presLayoutVars>
          <dgm:chMax val="3"/>
          <dgm:animLvl val="lvl"/>
          <dgm:resizeHandles val="exact"/>
        </dgm:presLayoutVars>
      </dgm:prSet>
      <dgm:spPr/>
    </dgm:pt>
    <dgm:pt modelId="{7326EA47-0EB3-469B-9592-CEB5A48E4751}" type="pres">
      <dgm:prSet presAssocID="{290F2630-14AC-42CE-96FC-0BC1022776E1}" presName="gear1" presStyleLbl="node1" presStyleIdx="0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81EC9E2-753A-43C9-A971-6335424F43F3}" type="pres">
      <dgm:prSet presAssocID="{290F2630-14AC-42CE-96FC-0BC1022776E1}" presName="gear1srcNode" presStyleLbl="node1" presStyleIdx="0" presStyleCnt="3"/>
      <dgm:spPr/>
      <dgm:t>
        <a:bodyPr/>
        <a:lstStyle/>
        <a:p>
          <a:endParaRPr lang="en-US"/>
        </a:p>
      </dgm:t>
    </dgm:pt>
    <dgm:pt modelId="{5AEB3F5D-6480-4997-B3AC-684E9D5F4196}" type="pres">
      <dgm:prSet presAssocID="{290F2630-14AC-42CE-96FC-0BC1022776E1}" presName="gear1dstNode" presStyleLbl="node1" presStyleIdx="0" presStyleCnt="3"/>
      <dgm:spPr/>
      <dgm:t>
        <a:bodyPr/>
        <a:lstStyle/>
        <a:p>
          <a:endParaRPr lang="en-US"/>
        </a:p>
      </dgm:t>
    </dgm:pt>
    <dgm:pt modelId="{AEDF0C1C-6E44-44DA-9E17-CDBF1131BF4E}" type="pres">
      <dgm:prSet presAssocID="{C255B6F5-FE1B-43C2-92B6-DD6FE3BF064F}" presName="gear2" presStyleLbl="node1" presStyleIdx="1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18EED1A6-4A23-49E8-8082-A2A61C49DB99}" type="pres">
      <dgm:prSet presAssocID="{C255B6F5-FE1B-43C2-92B6-DD6FE3BF064F}" presName="gear2srcNode" presStyleLbl="node1" presStyleIdx="1" presStyleCnt="3"/>
      <dgm:spPr/>
      <dgm:t>
        <a:bodyPr/>
        <a:lstStyle/>
        <a:p>
          <a:endParaRPr lang="en-US"/>
        </a:p>
      </dgm:t>
    </dgm:pt>
    <dgm:pt modelId="{548758E0-C947-4F6E-A9EE-532A5913BD83}" type="pres">
      <dgm:prSet presAssocID="{C255B6F5-FE1B-43C2-92B6-DD6FE3BF064F}" presName="gear2dstNode" presStyleLbl="node1" presStyleIdx="1" presStyleCnt="3"/>
      <dgm:spPr/>
      <dgm:t>
        <a:bodyPr/>
        <a:lstStyle/>
        <a:p>
          <a:endParaRPr lang="en-US"/>
        </a:p>
      </dgm:t>
    </dgm:pt>
    <dgm:pt modelId="{53283876-783D-4676-ACAA-B5F25F02F141}" type="pres">
      <dgm:prSet presAssocID="{FA6FEFED-B4D8-4B51-84B8-786A7CFC0B2D}" presName="gear3" presStyleLbl="node1" presStyleIdx="2" presStyleCnt="3"/>
      <dgm:spPr/>
      <dgm:t>
        <a:bodyPr/>
        <a:lstStyle/>
        <a:p>
          <a:endParaRPr lang="en-US"/>
        </a:p>
      </dgm:t>
    </dgm:pt>
    <dgm:pt modelId="{6FCDDCE5-AD24-4218-A2DC-6B1079EB8F88}" type="pres">
      <dgm:prSet presAssocID="{FA6FEFED-B4D8-4B51-84B8-786A7CFC0B2D}" presName="gear3tx" presStyleLbl="node1" presStyleIdx="2" presStyleCnt="3">
        <dgm:presLayoutVars>
          <dgm:chMax val="1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F7E39DE-AF50-496B-A509-F25AA26C4BA2}" type="pres">
      <dgm:prSet presAssocID="{FA6FEFED-B4D8-4B51-84B8-786A7CFC0B2D}" presName="gear3srcNode" presStyleLbl="node1" presStyleIdx="2" presStyleCnt="3"/>
      <dgm:spPr/>
      <dgm:t>
        <a:bodyPr/>
        <a:lstStyle/>
        <a:p>
          <a:endParaRPr lang="en-US"/>
        </a:p>
      </dgm:t>
    </dgm:pt>
    <dgm:pt modelId="{8C67DCF6-94C1-4551-811F-E80185E68E6C}" type="pres">
      <dgm:prSet presAssocID="{FA6FEFED-B4D8-4B51-84B8-786A7CFC0B2D}" presName="gear3dstNode" presStyleLbl="node1" presStyleIdx="2" presStyleCnt="3"/>
      <dgm:spPr/>
      <dgm:t>
        <a:bodyPr/>
        <a:lstStyle/>
        <a:p>
          <a:endParaRPr lang="en-US"/>
        </a:p>
      </dgm:t>
    </dgm:pt>
    <dgm:pt modelId="{BB80B99E-E363-42A2-B034-CABD2DCCE4BE}" type="pres">
      <dgm:prSet presAssocID="{0AAE35CB-D142-46E8-9A81-247240FFE044}" presName="connector1" presStyleLbl="sibTrans2D1" presStyleIdx="0" presStyleCnt="3"/>
      <dgm:spPr/>
      <dgm:t>
        <a:bodyPr/>
        <a:lstStyle/>
        <a:p>
          <a:endParaRPr lang="en-US"/>
        </a:p>
      </dgm:t>
    </dgm:pt>
    <dgm:pt modelId="{FA287D45-74A6-490C-A0F1-437D5566C175}" type="pres">
      <dgm:prSet presAssocID="{7D98A958-48EF-42BD-9074-3490FA9E0397}" presName="connector2" presStyleLbl="sibTrans2D1" presStyleIdx="1" presStyleCnt="3"/>
      <dgm:spPr/>
      <dgm:t>
        <a:bodyPr/>
        <a:lstStyle/>
        <a:p>
          <a:endParaRPr lang="en-US"/>
        </a:p>
      </dgm:t>
    </dgm:pt>
    <dgm:pt modelId="{DE4F33AE-9938-47FE-8326-7798FEC892E3}" type="pres">
      <dgm:prSet presAssocID="{FEC34EF3-683A-4531-BC63-BA8CF100ABD2}" presName="connector3" presStyleLbl="sibTrans2D1" presStyleIdx="2" presStyleCnt="3"/>
      <dgm:spPr/>
      <dgm:t>
        <a:bodyPr/>
        <a:lstStyle/>
        <a:p>
          <a:endParaRPr lang="en-US"/>
        </a:p>
      </dgm:t>
    </dgm:pt>
  </dgm:ptLst>
  <dgm:cxnLst>
    <dgm:cxn modelId="{32FBEC75-F714-4BE3-90BD-E1AAF1995463}" type="presOf" srcId="{FA6FEFED-B4D8-4B51-84B8-786A7CFC0B2D}" destId="{6FCDDCE5-AD24-4218-A2DC-6B1079EB8F88}" srcOrd="1" destOrd="0" presId="urn:microsoft.com/office/officeart/2005/8/layout/gear1"/>
    <dgm:cxn modelId="{EF03E213-5387-4BB2-BDB2-83A68893A823}" type="presOf" srcId="{7D98A958-48EF-42BD-9074-3490FA9E0397}" destId="{FA287D45-74A6-490C-A0F1-437D5566C175}" srcOrd="0" destOrd="0" presId="urn:microsoft.com/office/officeart/2005/8/layout/gear1"/>
    <dgm:cxn modelId="{CCCC1457-7DAB-40D3-A44B-FB4666FBCC4C}" type="presOf" srcId="{C255B6F5-FE1B-43C2-92B6-DD6FE3BF064F}" destId="{18EED1A6-4A23-49E8-8082-A2A61C49DB99}" srcOrd="1" destOrd="0" presId="urn:microsoft.com/office/officeart/2005/8/layout/gear1"/>
    <dgm:cxn modelId="{EAA2CD24-8624-460A-A450-FA92E2340339}" type="presOf" srcId="{9BFF6B3C-5E42-4071-B723-0F8CB601EB19}" destId="{FA9E4F87-D130-4856-8B31-737803B61D97}" srcOrd="0" destOrd="0" presId="urn:microsoft.com/office/officeart/2005/8/layout/gear1"/>
    <dgm:cxn modelId="{9BF3CC63-2024-4B29-9CE8-B984C57AC00C}" type="presOf" srcId="{0AAE35CB-D142-46E8-9A81-247240FFE044}" destId="{BB80B99E-E363-42A2-B034-CABD2DCCE4BE}" srcOrd="0" destOrd="0" presId="urn:microsoft.com/office/officeart/2005/8/layout/gear1"/>
    <dgm:cxn modelId="{923F0D94-03A4-4D88-AC82-0C21CDA7E574}" type="presOf" srcId="{FA6FEFED-B4D8-4B51-84B8-786A7CFC0B2D}" destId="{0F7E39DE-AF50-496B-A509-F25AA26C4BA2}" srcOrd="2" destOrd="0" presId="urn:microsoft.com/office/officeart/2005/8/layout/gear1"/>
    <dgm:cxn modelId="{8AEB3231-5A90-4F2A-9F34-051214B0CF96}" type="presOf" srcId="{FA6FEFED-B4D8-4B51-84B8-786A7CFC0B2D}" destId="{8C67DCF6-94C1-4551-811F-E80185E68E6C}" srcOrd="3" destOrd="0" presId="urn:microsoft.com/office/officeart/2005/8/layout/gear1"/>
    <dgm:cxn modelId="{32596F20-24C8-42B2-A99A-C3AF2DDC09A9}" type="presOf" srcId="{C255B6F5-FE1B-43C2-92B6-DD6FE3BF064F}" destId="{548758E0-C947-4F6E-A9EE-532A5913BD83}" srcOrd="2" destOrd="0" presId="urn:microsoft.com/office/officeart/2005/8/layout/gear1"/>
    <dgm:cxn modelId="{29F2EED3-F9E9-43A3-949C-3D712A9D18B8}" type="presOf" srcId="{C255B6F5-FE1B-43C2-92B6-DD6FE3BF064F}" destId="{AEDF0C1C-6E44-44DA-9E17-CDBF1131BF4E}" srcOrd="0" destOrd="0" presId="urn:microsoft.com/office/officeart/2005/8/layout/gear1"/>
    <dgm:cxn modelId="{72D4CF64-8B61-4A90-A5D3-6163410A7EC1}" type="presOf" srcId="{FA6FEFED-B4D8-4B51-84B8-786A7CFC0B2D}" destId="{53283876-783D-4676-ACAA-B5F25F02F141}" srcOrd="0" destOrd="0" presId="urn:microsoft.com/office/officeart/2005/8/layout/gear1"/>
    <dgm:cxn modelId="{AC23D24A-185A-48FE-A3F2-762CFF3D712A}" srcId="{9BFF6B3C-5E42-4071-B723-0F8CB601EB19}" destId="{FA6FEFED-B4D8-4B51-84B8-786A7CFC0B2D}" srcOrd="2" destOrd="0" parTransId="{00738367-866B-48A1-AFEC-A7D09797B45D}" sibTransId="{FEC34EF3-683A-4531-BC63-BA8CF100ABD2}"/>
    <dgm:cxn modelId="{464CB699-F74D-43FE-B63B-D5239504B866}" type="presOf" srcId="{290F2630-14AC-42CE-96FC-0BC1022776E1}" destId="{381EC9E2-753A-43C9-A971-6335424F43F3}" srcOrd="1" destOrd="0" presId="urn:microsoft.com/office/officeart/2005/8/layout/gear1"/>
    <dgm:cxn modelId="{B1EAF890-AB95-4641-BD6D-246586D693C6}" type="presOf" srcId="{290F2630-14AC-42CE-96FC-0BC1022776E1}" destId="{5AEB3F5D-6480-4997-B3AC-684E9D5F4196}" srcOrd="2" destOrd="0" presId="urn:microsoft.com/office/officeart/2005/8/layout/gear1"/>
    <dgm:cxn modelId="{D0119D25-F463-4443-8D62-2821664D7F83}" srcId="{9BFF6B3C-5E42-4071-B723-0F8CB601EB19}" destId="{C255B6F5-FE1B-43C2-92B6-DD6FE3BF064F}" srcOrd="1" destOrd="0" parTransId="{43F08FAD-CA98-4CF6-8FA7-6D34E1FC305A}" sibTransId="{7D98A958-48EF-42BD-9074-3490FA9E0397}"/>
    <dgm:cxn modelId="{E15C76F2-FF5D-40EF-A776-7EAF8B6CCA6E}" srcId="{9BFF6B3C-5E42-4071-B723-0F8CB601EB19}" destId="{290F2630-14AC-42CE-96FC-0BC1022776E1}" srcOrd="0" destOrd="0" parTransId="{CA811EC2-3B04-4DA1-8AFF-60BB6B89F284}" sibTransId="{0AAE35CB-D142-46E8-9A81-247240FFE044}"/>
    <dgm:cxn modelId="{52150D18-4839-4F9A-812B-A94819B5CB01}" type="presOf" srcId="{FEC34EF3-683A-4531-BC63-BA8CF100ABD2}" destId="{DE4F33AE-9938-47FE-8326-7798FEC892E3}" srcOrd="0" destOrd="0" presId="urn:microsoft.com/office/officeart/2005/8/layout/gear1"/>
    <dgm:cxn modelId="{30095354-81DC-43BD-98C1-641DDCA45790}" type="presOf" srcId="{290F2630-14AC-42CE-96FC-0BC1022776E1}" destId="{7326EA47-0EB3-469B-9592-CEB5A48E4751}" srcOrd="0" destOrd="0" presId="urn:microsoft.com/office/officeart/2005/8/layout/gear1"/>
    <dgm:cxn modelId="{B10D3323-E799-43E9-AD48-3D37DAD01AB2}" type="presParOf" srcId="{FA9E4F87-D130-4856-8B31-737803B61D97}" destId="{7326EA47-0EB3-469B-9592-CEB5A48E4751}" srcOrd="0" destOrd="0" presId="urn:microsoft.com/office/officeart/2005/8/layout/gear1"/>
    <dgm:cxn modelId="{0A7D6B0B-4A96-423F-9A4A-1C0D94B19B4C}" type="presParOf" srcId="{FA9E4F87-D130-4856-8B31-737803B61D97}" destId="{381EC9E2-753A-43C9-A971-6335424F43F3}" srcOrd="1" destOrd="0" presId="urn:microsoft.com/office/officeart/2005/8/layout/gear1"/>
    <dgm:cxn modelId="{6418F55A-DFE2-49AF-94EE-88119FEF6DCC}" type="presParOf" srcId="{FA9E4F87-D130-4856-8B31-737803B61D97}" destId="{5AEB3F5D-6480-4997-B3AC-684E9D5F4196}" srcOrd="2" destOrd="0" presId="urn:microsoft.com/office/officeart/2005/8/layout/gear1"/>
    <dgm:cxn modelId="{B757D75F-4FFF-4FEE-A1F6-45B92A94DBC6}" type="presParOf" srcId="{FA9E4F87-D130-4856-8B31-737803B61D97}" destId="{AEDF0C1C-6E44-44DA-9E17-CDBF1131BF4E}" srcOrd="3" destOrd="0" presId="urn:microsoft.com/office/officeart/2005/8/layout/gear1"/>
    <dgm:cxn modelId="{ADF56A6E-D828-47FE-8A87-C6FAAE044B50}" type="presParOf" srcId="{FA9E4F87-D130-4856-8B31-737803B61D97}" destId="{18EED1A6-4A23-49E8-8082-A2A61C49DB99}" srcOrd="4" destOrd="0" presId="urn:microsoft.com/office/officeart/2005/8/layout/gear1"/>
    <dgm:cxn modelId="{99217D2E-34C6-49F3-895D-17EBA7074A44}" type="presParOf" srcId="{FA9E4F87-D130-4856-8B31-737803B61D97}" destId="{548758E0-C947-4F6E-A9EE-532A5913BD83}" srcOrd="5" destOrd="0" presId="urn:microsoft.com/office/officeart/2005/8/layout/gear1"/>
    <dgm:cxn modelId="{BF8DEA02-BEFD-46F3-9794-4213A58DC6A2}" type="presParOf" srcId="{FA9E4F87-D130-4856-8B31-737803B61D97}" destId="{53283876-783D-4676-ACAA-B5F25F02F141}" srcOrd="6" destOrd="0" presId="urn:microsoft.com/office/officeart/2005/8/layout/gear1"/>
    <dgm:cxn modelId="{E57E41F2-6B9E-47AA-A39E-B8E9BF5E1378}" type="presParOf" srcId="{FA9E4F87-D130-4856-8B31-737803B61D97}" destId="{6FCDDCE5-AD24-4218-A2DC-6B1079EB8F88}" srcOrd="7" destOrd="0" presId="urn:microsoft.com/office/officeart/2005/8/layout/gear1"/>
    <dgm:cxn modelId="{93275315-3F9C-4C97-8FB3-6CFFBA211471}" type="presParOf" srcId="{FA9E4F87-D130-4856-8B31-737803B61D97}" destId="{0F7E39DE-AF50-496B-A509-F25AA26C4BA2}" srcOrd="8" destOrd="0" presId="urn:microsoft.com/office/officeart/2005/8/layout/gear1"/>
    <dgm:cxn modelId="{C6CCCA37-0093-4D18-887E-7FA3B0FF2FAE}" type="presParOf" srcId="{FA9E4F87-D130-4856-8B31-737803B61D97}" destId="{8C67DCF6-94C1-4551-811F-E80185E68E6C}" srcOrd="9" destOrd="0" presId="urn:microsoft.com/office/officeart/2005/8/layout/gear1"/>
    <dgm:cxn modelId="{D5EF1A9E-F0DB-413F-A637-B3FCBFA87AD1}" type="presParOf" srcId="{FA9E4F87-D130-4856-8B31-737803B61D97}" destId="{BB80B99E-E363-42A2-B034-CABD2DCCE4BE}" srcOrd="10" destOrd="0" presId="urn:microsoft.com/office/officeart/2005/8/layout/gear1"/>
    <dgm:cxn modelId="{3F0C1D3D-0309-4ACE-9CB2-6FD031D31760}" type="presParOf" srcId="{FA9E4F87-D130-4856-8B31-737803B61D97}" destId="{FA287D45-74A6-490C-A0F1-437D5566C175}" srcOrd="11" destOrd="0" presId="urn:microsoft.com/office/officeart/2005/8/layout/gear1"/>
    <dgm:cxn modelId="{441CA1B6-B846-4F99-A061-EC6CB881EC5E}" type="presParOf" srcId="{FA9E4F87-D130-4856-8B31-737803B61D97}" destId="{DE4F33AE-9938-47FE-8326-7798FEC892E3}" srcOrd="12" destOrd="0" presId="urn:microsoft.com/office/officeart/2005/8/layout/gear1"/>
  </dgm:cxnLst>
  <dgm:bg/>
  <dgm:whole>
    <a:ln>
      <a:noFill/>
    </a:ln>
  </dgm:whole>
  <dgm:extLst>
    <a:ext uri="http://schemas.microsoft.com/office/drawing/2008/diagram">
      <dsp:dataModelExt xmlns:dsp="http://schemas.microsoft.com/office/drawing/2008/diagram" xmlns="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062C80D5-6F41-4EA8-A634-6EB7D0E7698F}" type="doc">
      <dgm:prSet loTypeId="urn:microsoft.com/office/officeart/2005/8/layout/radial3" loCatId="cycle" qsTypeId="urn:microsoft.com/office/officeart/2005/8/quickstyle/3d3" qsCatId="3D" csTypeId="urn:microsoft.com/office/officeart/2005/8/colors/colorful4" csCatId="colorful" phldr="1"/>
      <dgm:spPr/>
      <dgm:t>
        <a:bodyPr/>
        <a:lstStyle/>
        <a:p>
          <a:endParaRPr lang="en-US"/>
        </a:p>
      </dgm:t>
    </dgm:pt>
    <dgm:pt modelId="{E96FA76B-C045-44B9-BDDF-9173E81EE50E}">
      <dgm:prSet phldrT="[Text]" custT="1"/>
      <dgm:spPr/>
      <dgm:t>
        <a:bodyPr/>
        <a:lstStyle/>
        <a:p>
          <a:pPr algn="ctr">
            <a:spcAft>
              <a:spcPts val="0"/>
            </a:spcAft>
          </a:pPr>
          <a:r>
            <a:rPr lang="sr-Cyrl-RS" sz="1000" b="1" dirty="0">
              <a:solidFill>
                <a:sysClr val="windowText" lastClr="000000"/>
              </a:solidFill>
            </a:rPr>
            <a:t>6 МЕСЕЦИ </a:t>
          </a:r>
        </a:p>
        <a:p>
          <a:pPr algn="ctr">
            <a:spcAft>
              <a:spcPts val="0"/>
            </a:spcAft>
          </a:pPr>
          <a:r>
            <a:rPr lang="sr-Cyrl-RS" sz="1000" b="1" dirty="0">
              <a:solidFill>
                <a:sysClr val="windowText" lastClr="000000"/>
              </a:solidFill>
            </a:rPr>
            <a:t>ИСТРАЖИВАЊА У РЕАЛНОМ </a:t>
          </a:r>
          <a:endParaRPr lang="en-US" sz="1000" b="1" dirty="0" smtClean="0">
            <a:solidFill>
              <a:sysClr val="windowText" lastClr="000000"/>
            </a:solidFill>
          </a:endParaRPr>
        </a:p>
        <a:p>
          <a:pPr algn="ctr">
            <a:spcAft>
              <a:spcPts val="0"/>
            </a:spcAft>
          </a:pPr>
          <a:r>
            <a:rPr lang="sr-Cyrl-RS" sz="1000" b="1" dirty="0" smtClean="0">
              <a:solidFill>
                <a:sysClr val="windowText" lastClr="000000"/>
              </a:solidFill>
            </a:rPr>
            <a:t>ТАКСИ</a:t>
          </a:r>
          <a:r>
            <a:rPr lang="en-US" sz="1000" b="1" dirty="0" smtClean="0">
              <a:solidFill>
                <a:sysClr val="windowText" lastClr="000000"/>
              </a:solidFill>
            </a:rPr>
            <a:t> </a:t>
          </a:r>
          <a:r>
            <a:rPr lang="sr-Cyrl-RS" sz="1000" b="1" dirty="0" smtClean="0">
              <a:solidFill>
                <a:sysClr val="windowText" lastClr="000000"/>
              </a:solidFill>
            </a:rPr>
            <a:t>СИСТЕМУ </a:t>
          </a:r>
          <a:endParaRPr lang="sr-Cyrl-RS" sz="1000" b="1" dirty="0">
            <a:solidFill>
              <a:sysClr val="windowText" lastClr="000000"/>
            </a:solidFill>
          </a:endParaRPr>
        </a:p>
        <a:p>
          <a:pPr algn="ctr">
            <a:spcAft>
              <a:spcPts val="0"/>
            </a:spcAft>
          </a:pPr>
          <a:r>
            <a:rPr lang="sr-Cyrl-RS" sz="1000" b="1" dirty="0">
              <a:solidFill>
                <a:sysClr val="windowText" lastClr="000000"/>
              </a:solidFill>
            </a:rPr>
            <a:t>У ГРАДУ БЕОГРАДУ</a:t>
          </a:r>
        </a:p>
      </dgm:t>
    </dgm:pt>
    <dgm:pt modelId="{E5884BB1-2424-4383-9784-1CC399048DE7}" type="parTrans" cxnId="{35D74784-347F-4502-BF19-2A3BA0060343}">
      <dgm:prSet/>
      <dgm:spPr/>
      <dgm:t>
        <a:bodyPr/>
        <a:lstStyle/>
        <a:p>
          <a:pPr algn="ctr"/>
          <a:endParaRPr lang="en-US" sz="900"/>
        </a:p>
      </dgm:t>
    </dgm:pt>
    <dgm:pt modelId="{568F4B33-75AE-4547-AB07-31189457E61E}" type="sibTrans" cxnId="{35D74784-347F-4502-BF19-2A3BA0060343}">
      <dgm:prSet/>
      <dgm:spPr/>
      <dgm:t>
        <a:bodyPr/>
        <a:lstStyle/>
        <a:p>
          <a:pPr algn="ctr"/>
          <a:endParaRPr lang="en-US" sz="900"/>
        </a:p>
      </dgm:t>
    </dgm:pt>
    <dgm:pt modelId="{EC732706-D6AC-494E-8C1D-B0A9C7E30768}">
      <dgm:prSet phldrT="[Text]" custT="1"/>
      <dgm:spPr/>
      <dgm:t>
        <a:bodyPr/>
        <a:lstStyle/>
        <a:p>
          <a:pPr algn="ctr">
            <a:spcAft>
              <a:spcPts val="0"/>
            </a:spcAft>
          </a:pPr>
          <a:r>
            <a:rPr lang="sr-Cyrl-RS" sz="900" b="1" dirty="0"/>
            <a:t>1.030</a:t>
          </a:r>
          <a:r>
            <a:rPr lang="sr-Latn-RS" sz="900" b="1" dirty="0"/>
            <a:t> km</a:t>
          </a:r>
          <a:r>
            <a:rPr lang="sr-Latn-RS" sz="900" b="1" baseline="30000" dirty="0"/>
            <a:t>2</a:t>
          </a:r>
        </a:p>
        <a:p>
          <a:pPr algn="ctr">
            <a:spcAft>
              <a:spcPts val="0"/>
            </a:spcAft>
          </a:pPr>
          <a:r>
            <a:rPr lang="sr-Cyrl-RS" sz="900" b="0" baseline="0" dirty="0"/>
            <a:t>територије</a:t>
          </a:r>
        </a:p>
        <a:p>
          <a:pPr algn="ctr">
            <a:spcAft>
              <a:spcPts val="0"/>
            </a:spcAft>
          </a:pPr>
          <a:r>
            <a:rPr lang="sr-Cyrl-RS" sz="900" b="0" baseline="0" dirty="0"/>
            <a:t>града Београда</a:t>
          </a:r>
          <a:endParaRPr lang="sr-Latn-RS" sz="900" dirty="0"/>
        </a:p>
      </dgm:t>
    </dgm:pt>
    <dgm:pt modelId="{F828EEEB-E5B9-4C64-85D1-04E772D9847E}" type="parTrans" cxnId="{C19AA06D-B374-4787-9E5B-19096CCD0B31}">
      <dgm:prSet/>
      <dgm:spPr/>
      <dgm:t>
        <a:bodyPr/>
        <a:lstStyle/>
        <a:p>
          <a:pPr algn="ctr"/>
          <a:endParaRPr lang="en-US" sz="900"/>
        </a:p>
      </dgm:t>
    </dgm:pt>
    <dgm:pt modelId="{EEF2BAEE-CBA9-4E40-A570-E6AC8982B2DF}" type="sibTrans" cxnId="{C19AA06D-B374-4787-9E5B-19096CCD0B31}">
      <dgm:prSet/>
      <dgm:spPr/>
      <dgm:t>
        <a:bodyPr/>
        <a:lstStyle/>
        <a:p>
          <a:pPr algn="ctr"/>
          <a:endParaRPr lang="en-US" sz="900"/>
        </a:p>
      </dgm:t>
    </dgm:pt>
    <dgm:pt modelId="{6A454A93-1AEA-41F5-8408-F4C1D125B8C8}">
      <dgm:prSet phldrT="[Text]" custT="1"/>
      <dgm:spPr/>
      <dgm:t>
        <a:bodyPr/>
        <a:lstStyle/>
        <a:p>
          <a:pPr algn="ctr">
            <a:spcAft>
              <a:spcPts val="0"/>
            </a:spcAft>
          </a:pPr>
          <a:r>
            <a:rPr lang="sr-Cyrl-RS" sz="900" b="1" dirty="0">
              <a:solidFill>
                <a:sysClr val="windowText" lastClr="000000"/>
              </a:solidFill>
            </a:rPr>
            <a:t>151</a:t>
          </a:r>
          <a:endParaRPr lang="sr-Latn-RS" sz="900" b="1" dirty="0">
            <a:solidFill>
              <a:sysClr val="windowText" lastClr="000000"/>
            </a:solidFill>
          </a:endParaRPr>
        </a:p>
        <a:p>
          <a:pPr algn="ctr">
            <a:spcAft>
              <a:spcPts val="0"/>
            </a:spcAft>
          </a:pPr>
          <a:r>
            <a:rPr lang="sr-Cyrl-RS" sz="900" dirty="0"/>
            <a:t>такси стајалиште</a:t>
          </a:r>
          <a:endParaRPr lang="en-US" sz="900" dirty="0"/>
        </a:p>
      </dgm:t>
    </dgm:pt>
    <dgm:pt modelId="{A35C9FEA-0492-424F-B542-296E41C9C8F9}" type="parTrans" cxnId="{037B53E4-B121-4272-B6F0-8EB9D6A56BFA}">
      <dgm:prSet/>
      <dgm:spPr/>
      <dgm:t>
        <a:bodyPr/>
        <a:lstStyle/>
        <a:p>
          <a:pPr algn="ctr"/>
          <a:endParaRPr lang="en-US" sz="900"/>
        </a:p>
      </dgm:t>
    </dgm:pt>
    <dgm:pt modelId="{C05D4E19-D444-4741-9A3E-5CB192953C92}" type="sibTrans" cxnId="{037B53E4-B121-4272-B6F0-8EB9D6A56BFA}">
      <dgm:prSet/>
      <dgm:spPr/>
      <dgm:t>
        <a:bodyPr/>
        <a:lstStyle/>
        <a:p>
          <a:pPr algn="ctr"/>
          <a:endParaRPr lang="en-US" sz="900"/>
        </a:p>
      </dgm:t>
    </dgm:pt>
    <dgm:pt modelId="{5E4583FF-F12F-4374-8254-55CF50471505}">
      <dgm:prSet phldrT="[Text]" custT="1"/>
      <dgm:spPr>
        <a:solidFill>
          <a:srgbClr val="FF0000">
            <a:alpha val="50000"/>
          </a:srgbClr>
        </a:solidFill>
      </dgm:spPr>
      <dgm:t>
        <a:bodyPr/>
        <a:lstStyle/>
        <a:p>
          <a:pPr algn="ctr">
            <a:spcAft>
              <a:spcPts val="0"/>
            </a:spcAft>
          </a:pPr>
          <a:r>
            <a:rPr lang="sr-Latn-RS" sz="900" b="1" dirty="0"/>
            <a:t>7</a:t>
          </a:r>
        </a:p>
        <a:p>
          <a:pPr algn="ctr">
            <a:spcAft>
              <a:spcPts val="0"/>
            </a:spcAft>
          </a:pPr>
          <a:r>
            <a:rPr lang="sr-Latn-RS" sz="900" dirty="0"/>
            <a:t>експерата из области јавног транспорта</a:t>
          </a:r>
          <a:r>
            <a:rPr lang="sr-Cyrl-RS" sz="900" dirty="0"/>
            <a:t> </a:t>
          </a:r>
          <a:r>
            <a:rPr lang="sr-Latn-RS" sz="900" dirty="0"/>
            <a:t>путника </a:t>
          </a:r>
          <a:endParaRPr lang="en-US" sz="900" dirty="0"/>
        </a:p>
      </dgm:t>
    </dgm:pt>
    <dgm:pt modelId="{FD268191-2BE8-4330-AD77-41D3906097D9}" type="parTrans" cxnId="{496D1EB5-2085-4933-B4E2-772AB4418863}">
      <dgm:prSet/>
      <dgm:spPr/>
      <dgm:t>
        <a:bodyPr/>
        <a:lstStyle/>
        <a:p>
          <a:pPr algn="ctr"/>
          <a:endParaRPr lang="en-US" sz="900"/>
        </a:p>
      </dgm:t>
    </dgm:pt>
    <dgm:pt modelId="{06FA1D8D-2245-4533-A415-F5F149FFB36B}" type="sibTrans" cxnId="{496D1EB5-2085-4933-B4E2-772AB4418863}">
      <dgm:prSet/>
      <dgm:spPr/>
      <dgm:t>
        <a:bodyPr/>
        <a:lstStyle/>
        <a:p>
          <a:pPr algn="ctr"/>
          <a:endParaRPr lang="en-US" sz="900"/>
        </a:p>
      </dgm:t>
    </dgm:pt>
    <dgm:pt modelId="{D554F1F6-F233-47E0-8393-ABDB2A35F63D}">
      <dgm:prSet phldrT="[Text]" custT="1"/>
      <dgm:spPr/>
      <dgm:t>
        <a:bodyPr/>
        <a:lstStyle/>
        <a:p>
          <a:pPr algn="ctr">
            <a:spcAft>
              <a:spcPts val="0"/>
            </a:spcAft>
          </a:pPr>
          <a:r>
            <a:rPr lang="sr-Cyrl-RS" sz="900" b="1" dirty="0"/>
            <a:t>10</a:t>
          </a:r>
          <a:endParaRPr lang="sr-Latn-RS" sz="900" b="1" dirty="0"/>
        </a:p>
        <a:p>
          <a:pPr algn="ctr">
            <a:spcAft>
              <a:spcPts val="0"/>
            </a:spcAft>
          </a:pPr>
          <a:r>
            <a:rPr lang="sr-Cyrl-RS" sz="900" dirty="0"/>
            <a:t>чланова</a:t>
          </a:r>
        </a:p>
        <a:p>
          <a:pPr algn="ctr">
            <a:spcAft>
              <a:spcPts val="0"/>
            </a:spcAft>
          </a:pPr>
          <a:r>
            <a:rPr lang="sr-Cyrl-RS" sz="900" dirty="0"/>
            <a:t>оперативног тима</a:t>
          </a:r>
          <a:endParaRPr lang="en-US" sz="900" dirty="0"/>
        </a:p>
      </dgm:t>
    </dgm:pt>
    <dgm:pt modelId="{DA6A1026-9F3D-478F-8FDD-8038F411829E}" type="parTrans" cxnId="{0B892541-C647-404D-ABE1-CB2491D68BF9}">
      <dgm:prSet/>
      <dgm:spPr/>
      <dgm:t>
        <a:bodyPr/>
        <a:lstStyle/>
        <a:p>
          <a:pPr algn="ctr"/>
          <a:endParaRPr lang="en-US" sz="900"/>
        </a:p>
      </dgm:t>
    </dgm:pt>
    <dgm:pt modelId="{C5AB30E7-4683-44ED-93B9-7E275F3DFD78}" type="sibTrans" cxnId="{0B892541-C647-404D-ABE1-CB2491D68BF9}">
      <dgm:prSet/>
      <dgm:spPr/>
      <dgm:t>
        <a:bodyPr/>
        <a:lstStyle/>
        <a:p>
          <a:pPr algn="ctr"/>
          <a:endParaRPr lang="en-US" sz="900"/>
        </a:p>
      </dgm:t>
    </dgm:pt>
    <dgm:pt modelId="{670100B2-181B-4AB6-BE93-9EC671EC284E}">
      <dgm:prSet custT="1"/>
      <dgm:spPr>
        <a:solidFill>
          <a:srgbClr val="FFC000">
            <a:alpha val="50000"/>
          </a:srgbClr>
        </a:solidFill>
      </dgm:spPr>
      <dgm:t>
        <a:bodyPr/>
        <a:lstStyle/>
        <a:p>
          <a:pPr algn="ctr">
            <a:spcAft>
              <a:spcPts val="0"/>
            </a:spcAft>
          </a:pPr>
          <a:r>
            <a:rPr lang="sr-Cyrl-RS" sz="900" b="1" dirty="0"/>
            <a:t>37</a:t>
          </a:r>
          <a:endParaRPr lang="sr-Latn-RS" sz="900" b="1" dirty="0"/>
        </a:p>
        <a:p>
          <a:pPr algn="ctr">
            <a:spcAft>
              <a:spcPts val="0"/>
            </a:spcAft>
          </a:pPr>
          <a:r>
            <a:rPr lang="sr-Cyrl-RS" sz="900" dirty="0"/>
            <a:t>истаживача</a:t>
          </a:r>
          <a:endParaRPr lang="en-US" sz="900" dirty="0"/>
        </a:p>
      </dgm:t>
    </dgm:pt>
    <dgm:pt modelId="{6590374E-6B19-4D29-BD1B-6E4FFC4CA8F3}" type="parTrans" cxnId="{2EF9B50C-EEC7-4A71-966A-9F89023B4650}">
      <dgm:prSet/>
      <dgm:spPr/>
      <dgm:t>
        <a:bodyPr/>
        <a:lstStyle/>
        <a:p>
          <a:pPr algn="ctr"/>
          <a:endParaRPr lang="en-US" sz="900"/>
        </a:p>
      </dgm:t>
    </dgm:pt>
    <dgm:pt modelId="{446CBA2E-8A11-45E7-9F65-07DB24E14481}" type="sibTrans" cxnId="{2EF9B50C-EEC7-4A71-966A-9F89023B4650}">
      <dgm:prSet/>
      <dgm:spPr/>
      <dgm:t>
        <a:bodyPr/>
        <a:lstStyle/>
        <a:p>
          <a:pPr algn="ctr"/>
          <a:endParaRPr lang="en-US" sz="900"/>
        </a:p>
      </dgm:t>
    </dgm:pt>
    <dgm:pt modelId="{A7E53FF9-B52D-47E0-BC71-A0E526B8C37A}">
      <dgm:prSet custT="1"/>
      <dgm:spPr>
        <a:solidFill>
          <a:srgbClr val="FFFF00">
            <a:alpha val="50000"/>
          </a:srgbClr>
        </a:solidFill>
      </dgm:spPr>
      <dgm:t>
        <a:bodyPr/>
        <a:lstStyle/>
        <a:p>
          <a:pPr algn="ctr">
            <a:spcAft>
              <a:spcPts val="0"/>
            </a:spcAft>
          </a:pPr>
          <a:r>
            <a:rPr lang="sr-Cyrl-RS" sz="900" b="1" dirty="0"/>
            <a:t>2.068</a:t>
          </a:r>
          <a:endParaRPr lang="sr-Latn-RS" sz="900" b="1" dirty="0"/>
        </a:p>
        <a:p>
          <a:pPr algn="ctr">
            <a:spcAft>
              <a:spcPts val="0"/>
            </a:spcAft>
          </a:pPr>
          <a:r>
            <a:rPr lang="sr-Cyrl-RS" sz="900" dirty="0"/>
            <a:t>анкетираних</a:t>
          </a:r>
        </a:p>
        <a:p>
          <a:pPr algn="ctr">
            <a:spcAft>
              <a:spcPts val="0"/>
            </a:spcAft>
          </a:pPr>
          <a:r>
            <a:rPr lang="sr-Cyrl-RS" sz="900" dirty="0"/>
            <a:t>корисника</a:t>
          </a:r>
          <a:endParaRPr lang="en-US" sz="900" dirty="0"/>
        </a:p>
      </dgm:t>
    </dgm:pt>
    <dgm:pt modelId="{9C78271F-C037-468B-8DFF-CDF7523F0EEE}" type="parTrans" cxnId="{35E51197-0E65-4361-BA66-2E43E9BDB0E2}">
      <dgm:prSet/>
      <dgm:spPr/>
      <dgm:t>
        <a:bodyPr/>
        <a:lstStyle/>
        <a:p>
          <a:pPr algn="ctr"/>
          <a:endParaRPr lang="en-US" sz="900"/>
        </a:p>
      </dgm:t>
    </dgm:pt>
    <dgm:pt modelId="{B15A8105-17AB-4E47-BBB1-66FE4C5945C9}" type="sibTrans" cxnId="{35E51197-0E65-4361-BA66-2E43E9BDB0E2}">
      <dgm:prSet/>
      <dgm:spPr/>
      <dgm:t>
        <a:bodyPr/>
        <a:lstStyle/>
        <a:p>
          <a:pPr algn="ctr"/>
          <a:endParaRPr lang="en-US" sz="900"/>
        </a:p>
      </dgm:t>
    </dgm:pt>
    <dgm:pt modelId="{3ADA0657-D65E-4E84-8046-8428F84E9FE6}">
      <dgm:prSet custT="1"/>
      <dgm:spPr/>
      <dgm:t>
        <a:bodyPr/>
        <a:lstStyle/>
        <a:p>
          <a:pPr algn="ctr">
            <a:spcAft>
              <a:spcPts val="0"/>
            </a:spcAft>
          </a:pPr>
          <a:r>
            <a:rPr lang="sr-Cyrl-RS" sz="900" b="1" dirty="0"/>
            <a:t>6.500</a:t>
          </a:r>
          <a:endParaRPr lang="sr-Latn-RS" sz="900" b="1" dirty="0"/>
        </a:p>
        <a:p>
          <a:pPr algn="ctr">
            <a:spcAft>
              <a:spcPts val="0"/>
            </a:spcAft>
          </a:pPr>
          <a:r>
            <a:rPr lang="sr-Cyrl-RS" sz="900" dirty="0"/>
            <a:t>часова </a:t>
          </a:r>
        </a:p>
        <a:p>
          <a:pPr algn="ctr">
            <a:spcAft>
              <a:spcPts val="0"/>
            </a:spcAft>
          </a:pPr>
          <a:r>
            <a:rPr lang="sr-Cyrl-RS" sz="900" dirty="0"/>
            <a:t>рада</a:t>
          </a:r>
          <a:endParaRPr lang="en-US" sz="900" dirty="0"/>
        </a:p>
      </dgm:t>
    </dgm:pt>
    <dgm:pt modelId="{8B80D6FB-5944-4DDA-AF30-38978777EB78}" type="parTrans" cxnId="{ED30AA01-24FA-4DA0-8CE9-B374F449D439}">
      <dgm:prSet/>
      <dgm:spPr/>
      <dgm:t>
        <a:bodyPr/>
        <a:lstStyle/>
        <a:p>
          <a:pPr algn="ctr"/>
          <a:endParaRPr lang="en-US" sz="900"/>
        </a:p>
      </dgm:t>
    </dgm:pt>
    <dgm:pt modelId="{83FCDDC9-6B9D-4B69-9C6C-5F63BF7F9832}" type="sibTrans" cxnId="{ED30AA01-24FA-4DA0-8CE9-B374F449D439}">
      <dgm:prSet/>
      <dgm:spPr/>
      <dgm:t>
        <a:bodyPr/>
        <a:lstStyle/>
        <a:p>
          <a:pPr algn="ctr"/>
          <a:endParaRPr lang="en-US" sz="900"/>
        </a:p>
      </dgm:t>
    </dgm:pt>
    <dgm:pt modelId="{759C6F00-5DCE-451A-B827-6AFA78982A23}">
      <dgm:prSet custT="1"/>
      <dgm:spPr>
        <a:solidFill>
          <a:srgbClr val="00B0F0">
            <a:alpha val="50000"/>
          </a:srgbClr>
        </a:solidFill>
      </dgm:spPr>
      <dgm:t>
        <a:bodyPr/>
        <a:lstStyle/>
        <a:p>
          <a:pPr algn="ctr">
            <a:spcAft>
              <a:spcPts val="0"/>
            </a:spcAft>
          </a:pPr>
          <a:r>
            <a:rPr lang="sr-Cyrl-RS" sz="900" b="1" dirty="0"/>
            <a:t>415</a:t>
          </a:r>
          <a:endParaRPr lang="sr-Latn-RS" sz="900" b="1" dirty="0"/>
        </a:p>
        <a:p>
          <a:pPr algn="ctr">
            <a:spcAft>
              <a:spcPts val="0"/>
            </a:spcAft>
          </a:pPr>
          <a:r>
            <a:rPr lang="sr-Cyrl-RS" sz="900" dirty="0"/>
            <a:t>анкетираних</a:t>
          </a:r>
        </a:p>
        <a:p>
          <a:pPr algn="ctr">
            <a:spcAft>
              <a:spcPts val="0"/>
            </a:spcAft>
          </a:pPr>
          <a:r>
            <a:rPr lang="sr-Cyrl-RS" sz="900" dirty="0"/>
            <a:t>такси возача</a:t>
          </a:r>
          <a:endParaRPr lang="en-US" sz="900" dirty="0"/>
        </a:p>
      </dgm:t>
    </dgm:pt>
    <dgm:pt modelId="{9AAC6876-F015-454A-A71E-F0DBA9B032DE}" type="parTrans" cxnId="{88F66A8E-B790-4FE5-B40F-70E9AB87FCFB}">
      <dgm:prSet/>
      <dgm:spPr/>
      <dgm:t>
        <a:bodyPr/>
        <a:lstStyle/>
        <a:p>
          <a:pPr algn="ctr"/>
          <a:endParaRPr lang="en-US" sz="900"/>
        </a:p>
      </dgm:t>
    </dgm:pt>
    <dgm:pt modelId="{C058B5E0-D57F-4316-B839-2B6AC115EC0A}" type="sibTrans" cxnId="{88F66A8E-B790-4FE5-B40F-70E9AB87FCFB}">
      <dgm:prSet/>
      <dgm:spPr/>
      <dgm:t>
        <a:bodyPr/>
        <a:lstStyle/>
        <a:p>
          <a:pPr algn="ctr"/>
          <a:endParaRPr lang="en-US" sz="900"/>
        </a:p>
      </dgm:t>
    </dgm:pt>
    <dgm:pt modelId="{4FC49792-97C9-4E3B-8037-DBE6F4CEF813}">
      <dgm:prSet custT="1"/>
      <dgm:spPr/>
      <dgm:t>
        <a:bodyPr/>
        <a:lstStyle/>
        <a:p>
          <a:pPr algn="ctr">
            <a:spcAft>
              <a:spcPts val="0"/>
            </a:spcAft>
          </a:pPr>
          <a:r>
            <a:rPr lang="sr-Cyrl-RS" sz="900" b="1" dirty="0">
              <a:solidFill>
                <a:sysClr val="windowText" lastClr="000000"/>
              </a:solidFill>
            </a:rPr>
            <a:t>60%</a:t>
          </a:r>
          <a:endParaRPr lang="sr-Latn-RS" sz="900" b="1" dirty="0">
            <a:solidFill>
              <a:sysClr val="windowText" lastClr="000000"/>
            </a:solidFill>
          </a:endParaRPr>
        </a:p>
        <a:p>
          <a:pPr algn="ctr">
            <a:spcAft>
              <a:spcPts val="0"/>
            </a:spcAft>
          </a:pPr>
          <a:r>
            <a:rPr lang="sr-Cyrl-RS" sz="900" dirty="0"/>
            <a:t>такси возила </a:t>
          </a:r>
        </a:p>
        <a:p>
          <a:pPr algn="ctr">
            <a:spcAft>
              <a:spcPts val="0"/>
            </a:spcAft>
          </a:pPr>
          <a:r>
            <a:rPr lang="sr-Cyrl-RS" sz="900" dirty="0"/>
            <a:t>у систему</a:t>
          </a:r>
          <a:endParaRPr lang="en-US" sz="900" dirty="0"/>
        </a:p>
      </dgm:t>
    </dgm:pt>
    <dgm:pt modelId="{4ABCDC37-6D42-4403-9368-4C337D22C8FB}" type="parTrans" cxnId="{1DC6C2E2-D7CB-4C85-85B1-C75C92B05611}">
      <dgm:prSet/>
      <dgm:spPr/>
      <dgm:t>
        <a:bodyPr/>
        <a:lstStyle/>
        <a:p>
          <a:pPr algn="ctr"/>
          <a:endParaRPr lang="en-US" sz="900"/>
        </a:p>
      </dgm:t>
    </dgm:pt>
    <dgm:pt modelId="{6DA9E8AF-AEAA-4342-947C-315845FC5B66}" type="sibTrans" cxnId="{1DC6C2E2-D7CB-4C85-85B1-C75C92B05611}">
      <dgm:prSet/>
      <dgm:spPr/>
      <dgm:t>
        <a:bodyPr/>
        <a:lstStyle/>
        <a:p>
          <a:pPr algn="ctr"/>
          <a:endParaRPr lang="en-US" sz="900"/>
        </a:p>
      </dgm:t>
    </dgm:pt>
    <dgm:pt modelId="{92B613B1-4AD0-44AF-9A6D-71B95548488C}">
      <dgm:prSet custT="1"/>
      <dgm:spPr/>
      <dgm:t>
        <a:bodyPr/>
        <a:lstStyle/>
        <a:p>
          <a:pPr algn="ctr">
            <a:spcAft>
              <a:spcPts val="0"/>
            </a:spcAft>
          </a:pPr>
          <a:r>
            <a:rPr lang="sr-Cyrl-RS" sz="900" b="1" dirty="0">
              <a:solidFill>
                <a:sysClr val="windowText" lastClr="000000"/>
              </a:solidFill>
            </a:rPr>
            <a:t>15,5 </a:t>
          </a:r>
          <a:r>
            <a:rPr lang="sr-Cyrl-RS" sz="900" b="1" dirty="0" smtClean="0">
              <a:solidFill>
                <a:sysClr val="windowText" lastClr="000000"/>
              </a:solidFill>
            </a:rPr>
            <a:t>милиона </a:t>
          </a:r>
          <a:endParaRPr lang="sr-Cyrl-RS" sz="900" b="1" dirty="0">
            <a:solidFill>
              <a:srgbClr val="FF0000"/>
            </a:solidFill>
          </a:endParaRPr>
        </a:p>
        <a:p>
          <a:pPr algn="ctr">
            <a:spcAft>
              <a:spcPts val="0"/>
            </a:spcAft>
          </a:pPr>
          <a:r>
            <a:rPr lang="sr-Cyrl-RS" sz="900" b="0" dirty="0">
              <a:solidFill>
                <a:sysClr val="windowText" lastClr="000000"/>
              </a:solidFill>
            </a:rPr>
            <a:t>захтева из</a:t>
          </a:r>
        </a:p>
        <a:p>
          <a:pPr algn="ctr">
            <a:spcAft>
              <a:spcPts val="0"/>
            </a:spcAft>
          </a:pPr>
          <a:r>
            <a:rPr lang="sr-Cyrl-RS" sz="900" b="0" dirty="0">
              <a:solidFill>
                <a:sysClr val="windowText" lastClr="000000"/>
              </a:solidFill>
            </a:rPr>
            <a:t>база података</a:t>
          </a:r>
          <a:endParaRPr lang="en-US" sz="900" b="0" dirty="0">
            <a:solidFill>
              <a:sysClr val="windowText" lastClr="000000"/>
            </a:solidFill>
          </a:endParaRPr>
        </a:p>
      </dgm:t>
    </dgm:pt>
    <dgm:pt modelId="{5CC51632-86F7-4E57-871A-137FC0BF9A78}" type="parTrans" cxnId="{48D6CD54-00B7-4390-9D56-6D03F096DCA9}">
      <dgm:prSet/>
      <dgm:spPr/>
      <dgm:t>
        <a:bodyPr/>
        <a:lstStyle/>
        <a:p>
          <a:pPr algn="ctr"/>
          <a:endParaRPr lang="en-US" sz="900"/>
        </a:p>
      </dgm:t>
    </dgm:pt>
    <dgm:pt modelId="{6C80B975-A8E7-484E-B89D-DD7E3786F475}" type="sibTrans" cxnId="{48D6CD54-00B7-4390-9D56-6D03F096DCA9}">
      <dgm:prSet/>
      <dgm:spPr/>
      <dgm:t>
        <a:bodyPr/>
        <a:lstStyle/>
        <a:p>
          <a:pPr algn="ctr"/>
          <a:endParaRPr lang="en-US" sz="900"/>
        </a:p>
      </dgm:t>
    </dgm:pt>
    <dgm:pt modelId="{813FAE50-EE1E-4912-8015-1235A0C7F03C}" type="pres">
      <dgm:prSet presAssocID="{062C80D5-6F41-4EA8-A634-6EB7D0E7698F}" presName="composite" presStyleCnt="0">
        <dgm:presLayoutVars>
          <dgm:chMax val="1"/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18A560F4-AA6E-4911-8C41-809C6651E936}" type="pres">
      <dgm:prSet presAssocID="{062C80D5-6F41-4EA8-A634-6EB7D0E7698F}" presName="radial" presStyleCnt="0">
        <dgm:presLayoutVars>
          <dgm:animLvl val="ctr"/>
        </dgm:presLayoutVars>
      </dgm:prSet>
      <dgm:spPr/>
    </dgm:pt>
    <dgm:pt modelId="{FDDD9FD1-14DF-4239-845A-10717F0D0D34}" type="pres">
      <dgm:prSet presAssocID="{E96FA76B-C045-44B9-BDDF-9173E81EE50E}" presName="centerShape" presStyleLbl="vennNode1" presStyleIdx="0" presStyleCnt="11" custScaleX="105822" custScaleY="102203"/>
      <dgm:spPr/>
      <dgm:t>
        <a:bodyPr/>
        <a:lstStyle/>
        <a:p>
          <a:endParaRPr lang="en-US"/>
        </a:p>
      </dgm:t>
    </dgm:pt>
    <dgm:pt modelId="{15D83FA3-56D1-40E8-B48E-E93CBD74E102}" type="pres">
      <dgm:prSet presAssocID="{EC732706-D6AC-494E-8C1D-B0A9C7E30768}" presName="node" presStyleLbl="vennNode1" presStyleIdx="1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9F8C7D3-EDEC-4F97-B08C-E93CDC12A7AB}" type="pres">
      <dgm:prSet presAssocID="{759C6F00-5DCE-451A-B827-6AFA78982A23}" presName="node" presStyleLbl="vennNode1" presStyleIdx="2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A2F935E4-C062-4612-BCA7-F1706BFB6BDE}" type="pres">
      <dgm:prSet presAssocID="{4FC49792-97C9-4E3B-8037-DBE6F4CEF813}" presName="node" presStyleLbl="vennNode1" presStyleIdx="3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472FF70-4FD4-4A34-B7E9-3308D890D6D6}" type="pres">
      <dgm:prSet presAssocID="{92B613B1-4AD0-44AF-9A6D-71B95548488C}" presName="node" presStyleLbl="vennNode1" presStyleIdx="4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9824DA09-F19A-4D08-906E-9613CD055C16}" type="pres">
      <dgm:prSet presAssocID="{6A454A93-1AEA-41F5-8408-F4C1D125B8C8}" presName="node" presStyleLbl="vennNode1" presStyleIdx="5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94BC43EA-F5BE-4CFF-AA60-592E8E44B145}" type="pres">
      <dgm:prSet presAssocID="{5E4583FF-F12F-4374-8254-55CF50471505}" presName="node" presStyleLbl="vennNode1" presStyleIdx="6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FEC2132B-92B0-4538-96E4-DC686130D7C4}" type="pres">
      <dgm:prSet presAssocID="{D554F1F6-F233-47E0-8393-ABDB2A35F63D}" presName="node" presStyleLbl="vennNode1" presStyleIdx="7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99E81C98-9575-49AF-AA41-C6BDAE917537}" type="pres">
      <dgm:prSet presAssocID="{670100B2-181B-4AB6-BE93-9EC671EC284E}" presName="node" presStyleLbl="vennNode1" presStyleIdx="8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8F1E92AF-3572-43F4-983F-FDFB8E85F765}" type="pres">
      <dgm:prSet presAssocID="{A7E53FF9-B52D-47E0-BC71-A0E526B8C37A}" presName="node" presStyleLbl="vennNode1" presStyleIdx="9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0D2C2D5-9712-430C-B68A-79D6E4A2C770}" type="pres">
      <dgm:prSet presAssocID="{3ADA0657-D65E-4E84-8046-8428F84E9FE6}" presName="node" presStyleLbl="vennNode1" presStyleIdx="10" presStyleCnt="11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0B892541-C647-404D-ABE1-CB2491D68BF9}" srcId="{E96FA76B-C045-44B9-BDDF-9173E81EE50E}" destId="{D554F1F6-F233-47E0-8393-ABDB2A35F63D}" srcOrd="6" destOrd="0" parTransId="{DA6A1026-9F3D-478F-8FDD-8038F411829E}" sibTransId="{C5AB30E7-4683-44ED-93B9-7E275F3DFD78}"/>
    <dgm:cxn modelId="{35E51197-0E65-4361-BA66-2E43E9BDB0E2}" srcId="{E96FA76B-C045-44B9-BDDF-9173E81EE50E}" destId="{A7E53FF9-B52D-47E0-BC71-A0E526B8C37A}" srcOrd="8" destOrd="0" parTransId="{9C78271F-C037-468B-8DFF-CDF7523F0EEE}" sibTransId="{B15A8105-17AB-4E47-BBB1-66FE4C5945C9}"/>
    <dgm:cxn modelId="{ED30AA01-24FA-4DA0-8CE9-B374F449D439}" srcId="{E96FA76B-C045-44B9-BDDF-9173E81EE50E}" destId="{3ADA0657-D65E-4E84-8046-8428F84E9FE6}" srcOrd="9" destOrd="0" parTransId="{8B80D6FB-5944-4DDA-AF30-38978777EB78}" sibTransId="{83FCDDC9-6B9D-4B69-9C6C-5F63BF7F9832}"/>
    <dgm:cxn modelId="{9A387055-C116-4500-AD9F-9937B7A32DD1}" type="presOf" srcId="{92B613B1-4AD0-44AF-9A6D-71B95548488C}" destId="{0472FF70-4FD4-4A34-B7E9-3308D890D6D6}" srcOrd="0" destOrd="0" presId="urn:microsoft.com/office/officeart/2005/8/layout/radial3"/>
    <dgm:cxn modelId="{1DC6C2E2-D7CB-4C85-85B1-C75C92B05611}" srcId="{E96FA76B-C045-44B9-BDDF-9173E81EE50E}" destId="{4FC49792-97C9-4E3B-8037-DBE6F4CEF813}" srcOrd="2" destOrd="0" parTransId="{4ABCDC37-6D42-4403-9368-4C337D22C8FB}" sibTransId="{6DA9E8AF-AEAA-4342-947C-315845FC5B66}"/>
    <dgm:cxn modelId="{496D1EB5-2085-4933-B4E2-772AB4418863}" srcId="{E96FA76B-C045-44B9-BDDF-9173E81EE50E}" destId="{5E4583FF-F12F-4374-8254-55CF50471505}" srcOrd="5" destOrd="0" parTransId="{FD268191-2BE8-4330-AD77-41D3906097D9}" sibTransId="{06FA1D8D-2245-4533-A415-F5F149FFB36B}"/>
    <dgm:cxn modelId="{48D6CD54-00B7-4390-9D56-6D03F096DCA9}" srcId="{E96FA76B-C045-44B9-BDDF-9173E81EE50E}" destId="{92B613B1-4AD0-44AF-9A6D-71B95548488C}" srcOrd="3" destOrd="0" parTransId="{5CC51632-86F7-4E57-871A-137FC0BF9A78}" sibTransId="{6C80B975-A8E7-484E-B89D-DD7E3786F475}"/>
    <dgm:cxn modelId="{E4D7FB6A-C400-4BC0-B42B-9FBFBD116AAF}" type="presOf" srcId="{E96FA76B-C045-44B9-BDDF-9173E81EE50E}" destId="{FDDD9FD1-14DF-4239-845A-10717F0D0D34}" srcOrd="0" destOrd="0" presId="urn:microsoft.com/office/officeart/2005/8/layout/radial3"/>
    <dgm:cxn modelId="{A171AB01-7EE9-4290-A18B-D3CDCB7ACAA9}" type="presOf" srcId="{A7E53FF9-B52D-47E0-BC71-A0E526B8C37A}" destId="{8F1E92AF-3572-43F4-983F-FDFB8E85F765}" srcOrd="0" destOrd="0" presId="urn:microsoft.com/office/officeart/2005/8/layout/radial3"/>
    <dgm:cxn modelId="{0DD0C07C-7396-4FCA-8119-A07997DE5C28}" type="presOf" srcId="{6A454A93-1AEA-41F5-8408-F4C1D125B8C8}" destId="{9824DA09-F19A-4D08-906E-9613CD055C16}" srcOrd="0" destOrd="0" presId="urn:microsoft.com/office/officeart/2005/8/layout/radial3"/>
    <dgm:cxn modelId="{73F32FB0-7AE0-462B-8E32-AEE0E3830AD3}" type="presOf" srcId="{EC732706-D6AC-494E-8C1D-B0A9C7E30768}" destId="{15D83FA3-56D1-40E8-B48E-E93CBD74E102}" srcOrd="0" destOrd="0" presId="urn:microsoft.com/office/officeart/2005/8/layout/radial3"/>
    <dgm:cxn modelId="{8B792E20-1DF4-4E63-9BC1-2F5505525E94}" type="presOf" srcId="{5E4583FF-F12F-4374-8254-55CF50471505}" destId="{94BC43EA-F5BE-4CFF-AA60-592E8E44B145}" srcOrd="0" destOrd="0" presId="urn:microsoft.com/office/officeart/2005/8/layout/radial3"/>
    <dgm:cxn modelId="{095831B0-1715-4AF0-9CF1-C5E71774E775}" type="presOf" srcId="{D554F1F6-F233-47E0-8393-ABDB2A35F63D}" destId="{FEC2132B-92B0-4538-96E4-DC686130D7C4}" srcOrd="0" destOrd="0" presId="urn:microsoft.com/office/officeart/2005/8/layout/radial3"/>
    <dgm:cxn modelId="{88F66A8E-B790-4FE5-B40F-70E9AB87FCFB}" srcId="{E96FA76B-C045-44B9-BDDF-9173E81EE50E}" destId="{759C6F00-5DCE-451A-B827-6AFA78982A23}" srcOrd="1" destOrd="0" parTransId="{9AAC6876-F015-454A-A71E-F0DBA9B032DE}" sibTransId="{C058B5E0-D57F-4316-B839-2B6AC115EC0A}"/>
    <dgm:cxn modelId="{E4A55C94-CA2F-42E9-9CF6-988D5F68A4A0}" type="presOf" srcId="{4FC49792-97C9-4E3B-8037-DBE6F4CEF813}" destId="{A2F935E4-C062-4612-BCA7-F1706BFB6BDE}" srcOrd="0" destOrd="0" presId="urn:microsoft.com/office/officeart/2005/8/layout/radial3"/>
    <dgm:cxn modelId="{B9DC104D-895C-414E-9C35-9C7A495CDB78}" type="presOf" srcId="{3ADA0657-D65E-4E84-8046-8428F84E9FE6}" destId="{70D2C2D5-9712-430C-B68A-79D6E4A2C770}" srcOrd="0" destOrd="0" presId="urn:microsoft.com/office/officeart/2005/8/layout/radial3"/>
    <dgm:cxn modelId="{35D74784-347F-4502-BF19-2A3BA0060343}" srcId="{062C80D5-6F41-4EA8-A634-6EB7D0E7698F}" destId="{E96FA76B-C045-44B9-BDDF-9173E81EE50E}" srcOrd="0" destOrd="0" parTransId="{E5884BB1-2424-4383-9784-1CC399048DE7}" sibTransId="{568F4B33-75AE-4547-AB07-31189457E61E}"/>
    <dgm:cxn modelId="{C19AA06D-B374-4787-9E5B-19096CCD0B31}" srcId="{E96FA76B-C045-44B9-BDDF-9173E81EE50E}" destId="{EC732706-D6AC-494E-8C1D-B0A9C7E30768}" srcOrd="0" destOrd="0" parTransId="{F828EEEB-E5B9-4C64-85D1-04E772D9847E}" sibTransId="{EEF2BAEE-CBA9-4E40-A570-E6AC8982B2DF}"/>
    <dgm:cxn modelId="{EBC43B67-9A09-4DCE-AD91-4C38D54721DA}" type="presOf" srcId="{062C80D5-6F41-4EA8-A634-6EB7D0E7698F}" destId="{813FAE50-EE1E-4912-8015-1235A0C7F03C}" srcOrd="0" destOrd="0" presId="urn:microsoft.com/office/officeart/2005/8/layout/radial3"/>
    <dgm:cxn modelId="{2EF9B50C-EEC7-4A71-966A-9F89023B4650}" srcId="{E96FA76B-C045-44B9-BDDF-9173E81EE50E}" destId="{670100B2-181B-4AB6-BE93-9EC671EC284E}" srcOrd="7" destOrd="0" parTransId="{6590374E-6B19-4D29-BD1B-6E4FFC4CA8F3}" sibTransId="{446CBA2E-8A11-45E7-9F65-07DB24E14481}"/>
    <dgm:cxn modelId="{425D24B4-6F77-4E7D-85D7-76EBDA28E904}" type="presOf" srcId="{670100B2-181B-4AB6-BE93-9EC671EC284E}" destId="{99E81C98-9575-49AF-AA41-C6BDAE917537}" srcOrd="0" destOrd="0" presId="urn:microsoft.com/office/officeart/2005/8/layout/radial3"/>
    <dgm:cxn modelId="{037B53E4-B121-4272-B6F0-8EB9D6A56BFA}" srcId="{E96FA76B-C045-44B9-BDDF-9173E81EE50E}" destId="{6A454A93-1AEA-41F5-8408-F4C1D125B8C8}" srcOrd="4" destOrd="0" parTransId="{A35C9FEA-0492-424F-B542-296E41C9C8F9}" sibTransId="{C05D4E19-D444-4741-9A3E-5CB192953C92}"/>
    <dgm:cxn modelId="{7A196170-0D8A-4497-9AC7-18F0059FC63F}" type="presOf" srcId="{759C6F00-5DCE-451A-B827-6AFA78982A23}" destId="{29F8C7D3-EDEC-4F97-B08C-E93CDC12A7AB}" srcOrd="0" destOrd="0" presId="urn:microsoft.com/office/officeart/2005/8/layout/radial3"/>
    <dgm:cxn modelId="{9E232C10-DBB6-4534-83D6-502F2EF9E8A9}" type="presParOf" srcId="{813FAE50-EE1E-4912-8015-1235A0C7F03C}" destId="{18A560F4-AA6E-4911-8C41-809C6651E936}" srcOrd="0" destOrd="0" presId="urn:microsoft.com/office/officeart/2005/8/layout/radial3"/>
    <dgm:cxn modelId="{3F4DE90C-E668-4681-A97C-4C0CBE6D99B9}" type="presParOf" srcId="{18A560F4-AA6E-4911-8C41-809C6651E936}" destId="{FDDD9FD1-14DF-4239-845A-10717F0D0D34}" srcOrd="0" destOrd="0" presId="urn:microsoft.com/office/officeart/2005/8/layout/radial3"/>
    <dgm:cxn modelId="{9329D84A-320A-45C0-8062-8778613BEA71}" type="presParOf" srcId="{18A560F4-AA6E-4911-8C41-809C6651E936}" destId="{15D83FA3-56D1-40E8-B48E-E93CBD74E102}" srcOrd="1" destOrd="0" presId="urn:microsoft.com/office/officeart/2005/8/layout/radial3"/>
    <dgm:cxn modelId="{61D1F2CA-7055-46D1-AD9D-C133C3B90AAA}" type="presParOf" srcId="{18A560F4-AA6E-4911-8C41-809C6651E936}" destId="{29F8C7D3-EDEC-4F97-B08C-E93CDC12A7AB}" srcOrd="2" destOrd="0" presId="urn:microsoft.com/office/officeart/2005/8/layout/radial3"/>
    <dgm:cxn modelId="{277EF923-B5BC-4043-B3F1-6D82B94DA586}" type="presParOf" srcId="{18A560F4-AA6E-4911-8C41-809C6651E936}" destId="{A2F935E4-C062-4612-BCA7-F1706BFB6BDE}" srcOrd="3" destOrd="0" presId="urn:microsoft.com/office/officeart/2005/8/layout/radial3"/>
    <dgm:cxn modelId="{A147C1EB-A770-4CFB-B537-37FA91105790}" type="presParOf" srcId="{18A560F4-AA6E-4911-8C41-809C6651E936}" destId="{0472FF70-4FD4-4A34-B7E9-3308D890D6D6}" srcOrd="4" destOrd="0" presId="urn:microsoft.com/office/officeart/2005/8/layout/radial3"/>
    <dgm:cxn modelId="{8CC7A13D-EDE8-4587-99C2-AAC8AB6D45C5}" type="presParOf" srcId="{18A560F4-AA6E-4911-8C41-809C6651E936}" destId="{9824DA09-F19A-4D08-906E-9613CD055C16}" srcOrd="5" destOrd="0" presId="urn:microsoft.com/office/officeart/2005/8/layout/radial3"/>
    <dgm:cxn modelId="{D393B2F4-E59A-47C6-8839-E6BD9052A2CE}" type="presParOf" srcId="{18A560F4-AA6E-4911-8C41-809C6651E936}" destId="{94BC43EA-F5BE-4CFF-AA60-592E8E44B145}" srcOrd="6" destOrd="0" presId="urn:microsoft.com/office/officeart/2005/8/layout/radial3"/>
    <dgm:cxn modelId="{C2D1C0A4-E121-4468-AFC8-5CEF8BC1D437}" type="presParOf" srcId="{18A560F4-AA6E-4911-8C41-809C6651E936}" destId="{FEC2132B-92B0-4538-96E4-DC686130D7C4}" srcOrd="7" destOrd="0" presId="urn:microsoft.com/office/officeart/2005/8/layout/radial3"/>
    <dgm:cxn modelId="{E756CF08-11DE-4762-A1C1-5CB98313CCD2}" type="presParOf" srcId="{18A560F4-AA6E-4911-8C41-809C6651E936}" destId="{99E81C98-9575-49AF-AA41-C6BDAE917537}" srcOrd="8" destOrd="0" presId="urn:microsoft.com/office/officeart/2005/8/layout/radial3"/>
    <dgm:cxn modelId="{DEF2558D-104C-42D4-815C-3751C5A1459A}" type="presParOf" srcId="{18A560F4-AA6E-4911-8C41-809C6651E936}" destId="{8F1E92AF-3572-43F4-983F-FDFB8E85F765}" srcOrd="9" destOrd="0" presId="urn:microsoft.com/office/officeart/2005/8/layout/radial3"/>
    <dgm:cxn modelId="{31552AC4-7D11-4D36-89C0-4978E68FFCE7}" type="presParOf" srcId="{18A560F4-AA6E-4911-8C41-809C6651E936}" destId="{70D2C2D5-9712-430C-B68A-79D6E4A2C770}" srcOrd="10" destOrd="0" presId="urn:microsoft.com/office/officeart/2005/8/layout/radial3"/>
  </dgm:cxnLst>
  <dgm:bg/>
  <dgm:whole>
    <a:ln>
      <a:noFill/>
    </a:ln>
  </dgm:whole>
  <dgm:extLst>
    <a:ext uri="http://schemas.microsoft.com/office/drawing/2008/diagram">
      <dsp:dataModelExt xmlns:dsp="http://schemas.microsoft.com/office/drawing/2008/diagram" xmlns="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a="http://schemas.openxmlformats.org/drawingml/2006/main" xmlns:dsp="http://schemas.microsoft.com/office/drawing/2008/diagram">
  <dsp:spTree>
    <dsp:nvGrpSpPr>
      <dsp:cNvPr id="0" name=""/>
      <dsp:cNvGrpSpPr/>
    </dsp:nvGrpSpPr>
    <dsp:grpSpPr/>
    <dsp:sp modelId="{7326EA47-0EB3-469B-9592-CEB5A48E4751}">
      <dsp:nvSpPr>
        <dsp:cNvPr id="0" name=""/>
        <dsp:cNvSpPr/>
      </dsp:nvSpPr>
      <dsp:spPr>
        <a:xfrm>
          <a:off x="2332788" y="1639157"/>
          <a:ext cx="2003414" cy="2003414"/>
        </a:xfrm>
        <a:prstGeom prst="gear9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270" tIns="1270" rIns="1270" bIns="1270" numCol="1" spcCol="1270" anchor="ctr" anchorCtr="0">
          <a:noAutofit/>
        </a:bodyPr>
        <a:lstStyle/>
        <a:p>
          <a:pPr lvl="0" algn="ctr" defTabSz="444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sr-Latn-RS" sz="100" kern="1200" dirty="0" smtClean="0"/>
            <a:t>.‚‚</a:t>
          </a:r>
          <a:endParaRPr lang="en-US" sz="100" kern="1200" dirty="0"/>
        </a:p>
      </dsp:txBody>
      <dsp:txXfrm>
        <a:off x="2332788" y="1639157"/>
        <a:ext cx="2003414" cy="2003414"/>
      </dsp:txXfrm>
    </dsp:sp>
    <dsp:sp modelId="{AEDF0C1C-6E44-44DA-9E17-CDBF1131BF4E}">
      <dsp:nvSpPr>
        <dsp:cNvPr id="0" name=""/>
        <dsp:cNvSpPr/>
      </dsp:nvSpPr>
      <dsp:spPr>
        <a:xfrm>
          <a:off x="1167165" y="1165623"/>
          <a:ext cx="1457028" cy="1457028"/>
        </a:xfrm>
        <a:prstGeom prst="gear6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270" tIns="1270" rIns="1270" bIns="1270" numCol="1" spcCol="1270" anchor="ctr" anchorCtr="0">
          <a:noAutofit/>
        </a:bodyPr>
        <a:lstStyle/>
        <a:p>
          <a:pPr lvl="0" algn="ctr" defTabSz="444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sr-Latn-RS" sz="100" kern="1200" dirty="0" smtClean="0"/>
            <a:t>.</a:t>
          </a:r>
          <a:endParaRPr lang="en-US" sz="100" kern="1200" dirty="0"/>
        </a:p>
      </dsp:txBody>
      <dsp:txXfrm>
        <a:off x="1167165" y="1165623"/>
        <a:ext cx="1457028" cy="1457028"/>
      </dsp:txXfrm>
    </dsp:sp>
    <dsp:sp modelId="{53283876-783D-4676-ACAA-B5F25F02F141}">
      <dsp:nvSpPr>
        <dsp:cNvPr id="0" name=""/>
        <dsp:cNvSpPr/>
      </dsp:nvSpPr>
      <dsp:spPr>
        <a:xfrm rot="20700000">
          <a:off x="1983250" y="160421"/>
          <a:ext cx="1427590" cy="1427590"/>
        </a:xfrm>
        <a:prstGeom prst="gear6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270" tIns="1270" rIns="1270" bIns="1270" numCol="1" spcCol="1270" anchor="ctr" anchorCtr="0">
          <a:noAutofit/>
        </a:bodyPr>
        <a:lstStyle/>
        <a:p>
          <a:pPr lvl="0" algn="ctr" defTabSz="444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sr-Latn-RS" sz="100" kern="1200" dirty="0" smtClean="0"/>
            <a:t>.</a:t>
          </a:r>
          <a:endParaRPr lang="en-US" sz="100" kern="1200" dirty="0"/>
        </a:p>
      </dsp:txBody>
      <dsp:txXfrm>
        <a:off x="2296362" y="473534"/>
        <a:ext cx="801365" cy="801365"/>
      </dsp:txXfrm>
    </dsp:sp>
    <dsp:sp modelId="{BB80B99E-E363-42A2-B034-CABD2DCCE4BE}">
      <dsp:nvSpPr>
        <dsp:cNvPr id="0" name=""/>
        <dsp:cNvSpPr/>
      </dsp:nvSpPr>
      <dsp:spPr>
        <a:xfrm>
          <a:off x="2172777" y="1340221"/>
          <a:ext cx="2564370" cy="2564370"/>
        </a:xfrm>
        <a:prstGeom prst="circularArrow">
          <a:avLst>
            <a:gd name="adj1" fmla="val 4688"/>
            <a:gd name="adj2" fmla="val 299029"/>
            <a:gd name="adj3" fmla="val 2501531"/>
            <a:gd name="adj4" fmla="val 15893170"/>
            <a:gd name="adj5" fmla="val 5469"/>
          </a:avLst>
        </a:prstGeom>
        <a:solidFill>
          <a:schemeClr val="accent2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82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A287D45-74A6-490C-A0F1-437D5566C175}">
      <dsp:nvSpPr>
        <dsp:cNvPr id="0" name=""/>
        <dsp:cNvSpPr/>
      </dsp:nvSpPr>
      <dsp:spPr>
        <a:xfrm>
          <a:off x="909128" y="845605"/>
          <a:ext cx="1863175" cy="1863175"/>
        </a:xfrm>
        <a:prstGeom prst="leftCircularArrow">
          <a:avLst>
            <a:gd name="adj1" fmla="val 6452"/>
            <a:gd name="adj2" fmla="val 429999"/>
            <a:gd name="adj3" fmla="val 10489124"/>
            <a:gd name="adj4" fmla="val 14837806"/>
            <a:gd name="adj5" fmla="val 7527"/>
          </a:avLst>
        </a:prstGeom>
        <a:solidFill>
          <a:schemeClr val="accent2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82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E4F33AE-9938-47FE-8326-7798FEC892E3}">
      <dsp:nvSpPr>
        <dsp:cNvPr id="0" name=""/>
        <dsp:cNvSpPr/>
      </dsp:nvSpPr>
      <dsp:spPr>
        <a:xfrm>
          <a:off x="1653033" y="-149906"/>
          <a:ext cx="2008878" cy="2008878"/>
        </a:xfrm>
        <a:prstGeom prst="circularArrow">
          <a:avLst>
            <a:gd name="adj1" fmla="val 5984"/>
            <a:gd name="adj2" fmla="val 394124"/>
            <a:gd name="adj3" fmla="val 13313824"/>
            <a:gd name="adj4" fmla="val 10508221"/>
            <a:gd name="adj5" fmla="val 6981"/>
          </a:avLst>
        </a:prstGeom>
        <a:solidFill>
          <a:schemeClr val="accent2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z="-182000" contourW="19050" prstMaterial="metal">
          <a:bevelT w="88900" h="203200"/>
          <a:bevelB w="165100" h="2540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2.xml><?xml version="1.0" encoding="utf-8"?>
<dsp:drawing xmlns:dgm="http://schemas.openxmlformats.org/drawingml/2006/diagram" xmlns:a="http://schemas.openxmlformats.org/drawingml/2006/main" xmlns:dsp="http://schemas.microsoft.com/office/drawing/2008/diagram">
  <dsp:spTree>
    <dsp:nvGrpSpPr>
      <dsp:cNvPr id="0" name=""/>
      <dsp:cNvGrpSpPr/>
    </dsp:nvGrpSpPr>
    <dsp:grpSpPr/>
    <dsp:sp modelId="{FDDD9FD1-14DF-4239-845A-10717F0D0D34}">
      <dsp:nvSpPr>
        <dsp:cNvPr id="0" name=""/>
        <dsp:cNvSpPr/>
      </dsp:nvSpPr>
      <dsp:spPr>
        <a:xfrm>
          <a:off x="2305180" y="1122795"/>
          <a:ext cx="3043505" cy="2939420"/>
        </a:xfrm>
        <a:prstGeom prst="ellipse">
          <a:avLst/>
        </a:prstGeom>
        <a:solidFill>
          <a:schemeClr val="accent4">
            <a:alpha val="50000"/>
            <a:hueOff val="0"/>
            <a:satOff val="0"/>
            <a:lumOff val="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4445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1000" b="1" kern="1200" dirty="0">
              <a:solidFill>
                <a:sysClr val="windowText" lastClr="000000"/>
              </a:solidFill>
            </a:rPr>
            <a:t>6 МЕСЕЦИ </a:t>
          </a:r>
        </a:p>
        <a:p>
          <a:pPr lvl="0" algn="ctr" defTabSz="4445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1000" b="1" kern="1200" dirty="0">
              <a:solidFill>
                <a:sysClr val="windowText" lastClr="000000"/>
              </a:solidFill>
            </a:rPr>
            <a:t>ИСТРАЖИВАЊА У РЕАЛНОМ </a:t>
          </a:r>
          <a:endParaRPr lang="en-US" sz="1000" b="1" kern="1200" dirty="0" smtClean="0">
            <a:solidFill>
              <a:sysClr val="windowText" lastClr="000000"/>
            </a:solidFill>
          </a:endParaRPr>
        </a:p>
        <a:p>
          <a:pPr lvl="0" algn="ctr" defTabSz="4445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1000" b="1" kern="1200" dirty="0" smtClean="0">
              <a:solidFill>
                <a:sysClr val="windowText" lastClr="000000"/>
              </a:solidFill>
            </a:rPr>
            <a:t>ТАКСИ</a:t>
          </a:r>
          <a:r>
            <a:rPr lang="en-US" sz="1000" b="1" kern="1200" dirty="0" smtClean="0">
              <a:solidFill>
                <a:sysClr val="windowText" lastClr="000000"/>
              </a:solidFill>
            </a:rPr>
            <a:t> </a:t>
          </a:r>
          <a:r>
            <a:rPr lang="sr-Cyrl-RS" sz="1000" b="1" kern="1200" dirty="0" smtClean="0">
              <a:solidFill>
                <a:sysClr val="windowText" lastClr="000000"/>
              </a:solidFill>
            </a:rPr>
            <a:t>СИСТЕМУ </a:t>
          </a:r>
          <a:endParaRPr lang="sr-Cyrl-RS" sz="1000" b="1" kern="1200" dirty="0">
            <a:solidFill>
              <a:sysClr val="windowText" lastClr="000000"/>
            </a:solidFill>
          </a:endParaRPr>
        </a:p>
        <a:p>
          <a:pPr lvl="0" algn="ctr" defTabSz="44450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1000" b="1" kern="1200" dirty="0">
              <a:solidFill>
                <a:sysClr val="windowText" lastClr="000000"/>
              </a:solidFill>
            </a:rPr>
            <a:t>У ГРАДУ БЕОГРАДУ</a:t>
          </a:r>
        </a:p>
      </dsp:txBody>
      <dsp:txXfrm>
        <a:off x="2305180" y="1122795"/>
        <a:ext cx="3043505" cy="2939420"/>
      </dsp:txXfrm>
    </dsp:sp>
    <dsp:sp modelId="{15D83FA3-56D1-40E8-B48E-E93CBD74E102}">
      <dsp:nvSpPr>
        <dsp:cNvPr id="0" name=""/>
        <dsp:cNvSpPr/>
      </dsp:nvSpPr>
      <dsp:spPr>
        <a:xfrm>
          <a:off x="3107918" y="513"/>
          <a:ext cx="1438030" cy="1438030"/>
        </a:xfrm>
        <a:prstGeom prst="ellipse">
          <a:avLst/>
        </a:prstGeom>
        <a:solidFill>
          <a:schemeClr val="accent4">
            <a:alpha val="50000"/>
            <a:hueOff val="-812564"/>
            <a:satOff val="-6568"/>
            <a:lumOff val="-2098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/>
            <a:t>1.030</a:t>
          </a:r>
          <a:r>
            <a:rPr lang="sr-Latn-RS" sz="900" b="1" kern="1200" dirty="0"/>
            <a:t> km</a:t>
          </a:r>
          <a:r>
            <a:rPr lang="sr-Latn-RS" sz="900" b="1" kern="1200" baseline="30000" dirty="0"/>
            <a:t>2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0" kern="1200" baseline="0" dirty="0"/>
            <a:t>територије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0" kern="1200" baseline="0" dirty="0"/>
            <a:t>града Београда</a:t>
          </a:r>
          <a:endParaRPr lang="sr-Latn-RS" sz="900" kern="1200" dirty="0"/>
        </a:p>
      </dsp:txBody>
      <dsp:txXfrm>
        <a:off x="3107918" y="513"/>
        <a:ext cx="1438030" cy="1438030"/>
      </dsp:txXfrm>
    </dsp:sp>
    <dsp:sp modelId="{29F8C7D3-EDEC-4F97-B08C-E93CDC12A7AB}">
      <dsp:nvSpPr>
        <dsp:cNvPr id="0" name=""/>
        <dsp:cNvSpPr/>
      </dsp:nvSpPr>
      <dsp:spPr>
        <a:xfrm>
          <a:off x="4208826" y="358220"/>
          <a:ext cx="1438030" cy="1438030"/>
        </a:xfrm>
        <a:prstGeom prst="ellipse">
          <a:avLst/>
        </a:prstGeom>
        <a:solidFill>
          <a:srgbClr val="00B0F0">
            <a:alpha val="50000"/>
          </a:srgb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/>
            <a:t>415</a:t>
          </a:r>
          <a:endParaRPr lang="sr-Latn-RS" sz="900" b="1" kern="1200" dirty="0"/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анкетираних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такси возача</a:t>
          </a:r>
          <a:endParaRPr lang="en-US" sz="900" kern="1200" dirty="0"/>
        </a:p>
      </dsp:txBody>
      <dsp:txXfrm>
        <a:off x="4208826" y="358220"/>
        <a:ext cx="1438030" cy="1438030"/>
      </dsp:txXfrm>
    </dsp:sp>
    <dsp:sp modelId="{A2F935E4-C062-4612-BCA7-F1706BFB6BDE}">
      <dsp:nvSpPr>
        <dsp:cNvPr id="0" name=""/>
        <dsp:cNvSpPr/>
      </dsp:nvSpPr>
      <dsp:spPr>
        <a:xfrm>
          <a:off x="4889225" y="1294708"/>
          <a:ext cx="1438030" cy="1438030"/>
        </a:xfrm>
        <a:prstGeom prst="ellipse">
          <a:avLst/>
        </a:prstGeom>
        <a:solidFill>
          <a:schemeClr val="accent4">
            <a:alpha val="50000"/>
            <a:hueOff val="-2437691"/>
            <a:satOff val="-19703"/>
            <a:lumOff val="-6294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>
              <a:solidFill>
                <a:sysClr val="windowText" lastClr="000000"/>
              </a:solidFill>
            </a:rPr>
            <a:t>60%</a:t>
          </a:r>
          <a:endParaRPr lang="sr-Latn-RS" sz="900" b="1" kern="1200" dirty="0">
            <a:solidFill>
              <a:sysClr val="windowText" lastClr="000000"/>
            </a:solidFill>
          </a:endParaRP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такси возила 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у систему</a:t>
          </a:r>
          <a:endParaRPr lang="en-US" sz="900" kern="1200" dirty="0"/>
        </a:p>
      </dsp:txBody>
      <dsp:txXfrm>
        <a:off x="4889225" y="1294708"/>
        <a:ext cx="1438030" cy="1438030"/>
      </dsp:txXfrm>
    </dsp:sp>
    <dsp:sp modelId="{0472FF70-4FD4-4A34-B7E9-3308D890D6D6}">
      <dsp:nvSpPr>
        <dsp:cNvPr id="0" name=""/>
        <dsp:cNvSpPr/>
      </dsp:nvSpPr>
      <dsp:spPr>
        <a:xfrm>
          <a:off x="4889225" y="2452272"/>
          <a:ext cx="1438030" cy="1438030"/>
        </a:xfrm>
        <a:prstGeom prst="ellipse">
          <a:avLst/>
        </a:prstGeom>
        <a:solidFill>
          <a:schemeClr val="accent4">
            <a:alpha val="50000"/>
            <a:hueOff val="-3250254"/>
            <a:satOff val="-26270"/>
            <a:lumOff val="-8392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>
              <a:solidFill>
                <a:sysClr val="windowText" lastClr="000000"/>
              </a:solidFill>
            </a:rPr>
            <a:t>15,5 </a:t>
          </a:r>
          <a:r>
            <a:rPr lang="sr-Cyrl-RS" sz="900" b="1" kern="1200" dirty="0" smtClean="0">
              <a:solidFill>
                <a:sysClr val="windowText" lastClr="000000"/>
              </a:solidFill>
            </a:rPr>
            <a:t>милиона </a:t>
          </a:r>
          <a:endParaRPr lang="sr-Cyrl-RS" sz="900" b="1" kern="1200" dirty="0">
            <a:solidFill>
              <a:srgbClr val="FF0000"/>
            </a:solidFill>
          </a:endParaRP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0" kern="1200" dirty="0">
              <a:solidFill>
                <a:sysClr val="windowText" lastClr="000000"/>
              </a:solidFill>
            </a:rPr>
            <a:t>захтева из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0" kern="1200" dirty="0">
              <a:solidFill>
                <a:sysClr val="windowText" lastClr="000000"/>
              </a:solidFill>
            </a:rPr>
            <a:t>база података</a:t>
          </a:r>
          <a:endParaRPr lang="en-US" sz="900" b="0" kern="1200" dirty="0">
            <a:solidFill>
              <a:sysClr val="windowText" lastClr="000000"/>
            </a:solidFill>
          </a:endParaRPr>
        </a:p>
      </dsp:txBody>
      <dsp:txXfrm>
        <a:off x="4889225" y="2452272"/>
        <a:ext cx="1438030" cy="1438030"/>
      </dsp:txXfrm>
    </dsp:sp>
    <dsp:sp modelId="{9824DA09-F19A-4D08-906E-9613CD055C16}">
      <dsp:nvSpPr>
        <dsp:cNvPr id="0" name=""/>
        <dsp:cNvSpPr/>
      </dsp:nvSpPr>
      <dsp:spPr>
        <a:xfrm>
          <a:off x="4208826" y="3388761"/>
          <a:ext cx="1438030" cy="1438030"/>
        </a:xfrm>
        <a:prstGeom prst="ellipse">
          <a:avLst/>
        </a:prstGeom>
        <a:solidFill>
          <a:schemeClr val="accent4">
            <a:alpha val="50000"/>
            <a:hueOff val="-4062818"/>
            <a:satOff val="-32838"/>
            <a:lumOff val="-1049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>
              <a:solidFill>
                <a:sysClr val="windowText" lastClr="000000"/>
              </a:solidFill>
            </a:rPr>
            <a:t>151</a:t>
          </a:r>
          <a:endParaRPr lang="sr-Latn-RS" sz="900" b="1" kern="1200" dirty="0">
            <a:solidFill>
              <a:sysClr val="windowText" lastClr="000000"/>
            </a:solidFill>
          </a:endParaRP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такси стајалиште</a:t>
          </a:r>
          <a:endParaRPr lang="en-US" sz="900" kern="1200" dirty="0"/>
        </a:p>
      </dsp:txBody>
      <dsp:txXfrm>
        <a:off x="4208826" y="3388761"/>
        <a:ext cx="1438030" cy="1438030"/>
      </dsp:txXfrm>
    </dsp:sp>
    <dsp:sp modelId="{94BC43EA-F5BE-4CFF-AA60-592E8E44B145}">
      <dsp:nvSpPr>
        <dsp:cNvPr id="0" name=""/>
        <dsp:cNvSpPr/>
      </dsp:nvSpPr>
      <dsp:spPr>
        <a:xfrm>
          <a:off x="3107918" y="3746467"/>
          <a:ext cx="1438030" cy="1438030"/>
        </a:xfrm>
        <a:prstGeom prst="ellipse">
          <a:avLst/>
        </a:prstGeom>
        <a:solidFill>
          <a:srgbClr val="FF0000">
            <a:alpha val="50000"/>
          </a:srgb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Latn-RS" sz="900" b="1" kern="1200" dirty="0"/>
            <a:t>7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Latn-RS" sz="900" kern="1200" dirty="0"/>
            <a:t>експерата из области јавног транспорта</a:t>
          </a:r>
          <a:r>
            <a:rPr lang="sr-Cyrl-RS" sz="900" kern="1200" dirty="0"/>
            <a:t> </a:t>
          </a:r>
          <a:r>
            <a:rPr lang="sr-Latn-RS" sz="900" kern="1200" dirty="0"/>
            <a:t>путника </a:t>
          </a:r>
          <a:endParaRPr lang="en-US" sz="900" kern="1200" dirty="0"/>
        </a:p>
      </dsp:txBody>
      <dsp:txXfrm>
        <a:off x="3107918" y="3746467"/>
        <a:ext cx="1438030" cy="1438030"/>
      </dsp:txXfrm>
    </dsp:sp>
    <dsp:sp modelId="{FEC2132B-92B0-4538-96E4-DC686130D7C4}">
      <dsp:nvSpPr>
        <dsp:cNvPr id="0" name=""/>
        <dsp:cNvSpPr/>
      </dsp:nvSpPr>
      <dsp:spPr>
        <a:xfrm>
          <a:off x="2007009" y="3388761"/>
          <a:ext cx="1438030" cy="1438030"/>
        </a:xfrm>
        <a:prstGeom prst="ellipse">
          <a:avLst/>
        </a:prstGeom>
        <a:solidFill>
          <a:schemeClr val="accent4">
            <a:alpha val="50000"/>
            <a:hueOff val="-5687945"/>
            <a:satOff val="-45973"/>
            <a:lumOff val="-14686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/>
            <a:t>10</a:t>
          </a:r>
          <a:endParaRPr lang="sr-Latn-RS" sz="900" b="1" kern="1200" dirty="0"/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чланова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оперативног тима</a:t>
          </a:r>
          <a:endParaRPr lang="en-US" sz="900" kern="1200" dirty="0"/>
        </a:p>
      </dsp:txBody>
      <dsp:txXfrm>
        <a:off x="2007009" y="3388761"/>
        <a:ext cx="1438030" cy="1438030"/>
      </dsp:txXfrm>
    </dsp:sp>
    <dsp:sp modelId="{99E81C98-9575-49AF-AA41-C6BDAE917537}">
      <dsp:nvSpPr>
        <dsp:cNvPr id="0" name=""/>
        <dsp:cNvSpPr/>
      </dsp:nvSpPr>
      <dsp:spPr>
        <a:xfrm>
          <a:off x="1326610" y="2452272"/>
          <a:ext cx="1438030" cy="1438030"/>
        </a:xfrm>
        <a:prstGeom prst="ellipse">
          <a:avLst/>
        </a:prstGeom>
        <a:solidFill>
          <a:srgbClr val="FFC000">
            <a:alpha val="50000"/>
          </a:srgb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/>
            <a:t>37</a:t>
          </a:r>
          <a:endParaRPr lang="sr-Latn-RS" sz="900" b="1" kern="1200" dirty="0"/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истаживача</a:t>
          </a:r>
          <a:endParaRPr lang="en-US" sz="900" kern="1200" dirty="0"/>
        </a:p>
      </dsp:txBody>
      <dsp:txXfrm>
        <a:off x="1326610" y="2452272"/>
        <a:ext cx="1438030" cy="1438030"/>
      </dsp:txXfrm>
    </dsp:sp>
    <dsp:sp modelId="{8F1E92AF-3572-43F4-983F-FDFB8E85F765}">
      <dsp:nvSpPr>
        <dsp:cNvPr id="0" name=""/>
        <dsp:cNvSpPr/>
      </dsp:nvSpPr>
      <dsp:spPr>
        <a:xfrm>
          <a:off x="1326610" y="1294708"/>
          <a:ext cx="1438030" cy="1438030"/>
        </a:xfrm>
        <a:prstGeom prst="ellipse">
          <a:avLst/>
        </a:prstGeom>
        <a:solidFill>
          <a:srgbClr val="FFFF00">
            <a:alpha val="50000"/>
          </a:srgb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/>
            <a:t>2.068</a:t>
          </a:r>
          <a:endParaRPr lang="sr-Latn-RS" sz="900" b="1" kern="1200" dirty="0"/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анкетираних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корисника</a:t>
          </a:r>
          <a:endParaRPr lang="en-US" sz="900" kern="1200" dirty="0"/>
        </a:p>
      </dsp:txBody>
      <dsp:txXfrm>
        <a:off x="1326610" y="1294708"/>
        <a:ext cx="1438030" cy="1438030"/>
      </dsp:txXfrm>
    </dsp:sp>
    <dsp:sp modelId="{70D2C2D5-9712-430C-B68A-79D6E4A2C770}">
      <dsp:nvSpPr>
        <dsp:cNvPr id="0" name=""/>
        <dsp:cNvSpPr/>
      </dsp:nvSpPr>
      <dsp:spPr>
        <a:xfrm>
          <a:off x="2007009" y="358220"/>
          <a:ext cx="1438030" cy="1438030"/>
        </a:xfrm>
        <a:prstGeom prst="ellipse">
          <a:avLst/>
        </a:prstGeom>
        <a:solidFill>
          <a:schemeClr val="accent4">
            <a:alpha val="50000"/>
            <a:hueOff val="-8125636"/>
            <a:satOff val="-65676"/>
            <a:lumOff val="-20980"/>
            <a:alphaOff val="0"/>
          </a:schemeClr>
        </a:solidFill>
        <a:ln>
          <a:noFill/>
        </a:ln>
        <a:effectLst/>
        <a:scene3d>
          <a:camera prst="orthographicFront">
            <a:rot lat="0" lon="0" rev="0"/>
          </a:camera>
          <a:lightRig rig="contrasting" dir="t">
            <a:rot lat="0" lon="0" rev="1200000"/>
          </a:lightRig>
        </a:scene3d>
        <a:sp3d contourW="12700" prstMaterial="clear">
          <a:bevelT w="177800" h="254000"/>
          <a:bevelB w="152400"/>
        </a:sp3d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tx1"/>
        </a:fontRef>
      </dsp:style>
      <dsp:txBody>
        <a:bodyPr spcFirstLastPara="0" vert="horz" wrap="square" lIns="11430" tIns="11430" rIns="11430" bIns="11430" numCol="1" spcCol="1270" anchor="ctr" anchorCtr="0">
          <a:noAutofit/>
        </a:bodyPr>
        <a:lstStyle/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b="1" kern="1200" dirty="0"/>
            <a:t>6.500</a:t>
          </a:r>
          <a:endParaRPr lang="sr-Latn-RS" sz="900" b="1" kern="1200" dirty="0"/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часова </a:t>
          </a:r>
        </a:p>
        <a:p>
          <a:pPr lvl="0" algn="ctr" defTabSz="400050">
            <a:lnSpc>
              <a:spcPct val="90000"/>
            </a:lnSpc>
            <a:spcBef>
              <a:spcPct val="0"/>
            </a:spcBef>
            <a:spcAft>
              <a:spcPts val="0"/>
            </a:spcAft>
          </a:pPr>
          <a:r>
            <a:rPr lang="sr-Cyrl-RS" sz="900" kern="1200" dirty="0"/>
            <a:t>рада</a:t>
          </a:r>
          <a:endParaRPr lang="en-US" sz="900" kern="1200" dirty="0"/>
        </a:p>
      </dsp:txBody>
      <dsp:txXfrm>
        <a:off x="2007009" y="358220"/>
        <a:ext cx="1438030" cy="143803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gear1">
  <dgm:title val=""/>
  <dgm:desc val=""/>
  <dgm:catLst>
    <dgm:cat type="relationship" pri="3000"/>
    <dgm:cat type="process" pri="28000"/>
    <dgm:cat type="cycle" pri="14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 useDef="1">
    <dgm:dataModel>
      <dgm:ptLst/>
      <dgm:bg/>
      <dgm:whole/>
    </dgm:dataModel>
  </dgm:clrData>
  <dgm:layoutNode name="composite">
    <dgm:varLst>
      <dgm:chMax val="3"/>
      <dgm:animLvl val="lvl"/>
      <dgm:resizeHandles val="exact"/>
    </dgm:varLst>
    <dgm:alg type="composite">
      <dgm:param type="ar" val="1"/>
    </dgm:alg>
    <dgm:shape xmlns:r="http://schemas.openxmlformats.org/officeDocument/2006/relationships" r:blip="">
      <dgm:adjLst/>
    </dgm:shape>
    <dgm:presOf/>
    <dgm:choose name="Name0">
      <dgm:if name="Name1" axis="ch" ptType="node" func="cnt" op="lte" val="1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05"/>
          <dgm:constr type="t" for="ch" forName="gear1" refType="w" fact="0.05"/>
          <dgm:constr type="w" for="ch" forName="gear1srcNode" val="1"/>
          <dgm:constr type="h" for="ch" forName="gear1srcNode" val="1"/>
          <dgm:constr type="l" for="ch" forName="gear1srcNode" refType="w" fact="0.32"/>
          <dgm:constr type="t" for="ch" forName="gear1srcNode"/>
          <dgm:constr type="w" for="ch" forName="gear1dstNode" val="1"/>
          <dgm:constr type="h" for="ch" forName="gear1dstNode" val="1"/>
          <dgm:constr type="r" for="ch" forName="gear1dstNode" refType="w" fact="0.58"/>
          <dgm:constr type="t" for="ch" forName="gear1dstNode" refType="h" fact="0.55"/>
          <dgm:constr type="diam" for="des" forName="connector1" refType="w" refFor="ch" refForName="gear1" op="equ" fact="1.1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/>
          <dgm:constr type="b" for="ch" forName="gear1ch" refType="h" fact="0.6"/>
        </dgm:constrLst>
      </dgm:if>
      <dgm:if name="Name2" axis="ch" ptType="node" func="cnt" op="equ" val="2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45"/>
          <dgm:constr type="t" for="ch" forName="gear1" refType="w" fact="0.25"/>
          <dgm:constr type="w" for="ch" forName="gear1srcNode" val="1"/>
          <dgm:constr type="h" for="ch" forName="gear1srcNode" val="1"/>
          <dgm:constr type="l" for="ch" forName="gear1srcNode" refType="w" fact="0.72"/>
          <dgm:constr type="t" for="ch" forName="gear1srcNode" refType="w" fact="0.2"/>
          <dgm:constr type="w" for="ch" forName="gear1dstNode" val="1"/>
          <dgm:constr type="h" for="ch" forName="gear1dstNode" val="1"/>
          <dgm:constr type="r" for="ch" forName="gear1dstNode" refType="w" fact="0.98"/>
          <dgm:constr type="t" for="ch" forName="gear1dstNode" refType="h" fact="0.75"/>
          <dgm:constr type="diam" for="des" forName="connector1" refType="w" refFor="ch" refForName="gear1" op="equ" fact="1.1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 refType="w" fact="0.38"/>
          <dgm:constr type="b" for="ch" forName="gear1ch" refType="w" fact="0.8"/>
          <dgm:constr type="w" for="ch" forName="gear2" refType="w" fact="0.4"/>
          <dgm:constr type="h" for="ch" forName="gear2" refType="w" fact="0.4"/>
          <dgm:constr type="l" for="ch" forName="gear2" refType="w" fact="0.13"/>
          <dgm:constr type="t" for="ch" forName="gear2" refType="w" fact="0.12"/>
          <dgm:constr type="w" for="ch" forName="gear2srcNode" val="1"/>
          <dgm:constr type="h" for="ch" forName="gear2srcNode" val="1"/>
          <dgm:constr type="l" for="ch" forName="gear2srcNode" refType="w" fact="0.23"/>
          <dgm:constr type="t" for="ch" forName="gear2srcNode" refType="w" fact="0.08"/>
          <dgm:constr type="w" for="ch" forName="gear2dstNode" val="1"/>
          <dgm:constr type="h" for="ch" forName="gear2dstNode" val="1"/>
          <dgm:constr type="l" for="ch" forName="gear2dstNode" refType="w" fact="0.1"/>
          <dgm:constr type="t" for="ch" forName="gear2dstNode" refType="h" fact="0.33"/>
          <dgm:constr type="diam" for="des" forName="connector2" refType="w" refFor="ch" refForName="gear2" op="equ" fact="-1.1"/>
          <dgm:constr type="h" for="des" forName="connector2" refType="w" refFor="ch" refForName="gear1" op="equ" fact="0.1"/>
          <dgm:constr type="w" for="ch" forName="gear2ch" refType="w" fact="0.35"/>
          <dgm:constr type="h" for="ch" forName="gear2ch" refType="w" refFor="ch" refForName="gear2ch" fact="0.6"/>
          <dgm:constr type="l" for="ch" forName="gear2ch" refType="w" fact="0.34"/>
          <dgm:constr type="t" for="ch" forName="gear2ch" refType="w" fact="0.04"/>
        </dgm:constrLst>
      </dgm:if>
      <dgm:else name="Name3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45"/>
          <dgm:constr type="t" for="ch" forName="gear1" refType="w" fact="0.45"/>
          <dgm:constr type="w" for="ch" forName="gear1srcNode" val="1"/>
          <dgm:constr type="h" for="ch" forName="gear1srcNode" val="1"/>
          <dgm:constr type="l" for="ch" forName="gear1srcNode" refType="w" fact="0.72"/>
          <dgm:constr type="t" for="ch" forName="gear1srcNode" refType="w" fact="0.4"/>
          <dgm:constr type="w" for="ch" forName="gear1dstNode" val="1"/>
          <dgm:constr type="h" for="ch" forName="gear1dstNode" val="1"/>
          <dgm:constr type="r" for="ch" forName="gear1dstNode" refType="w" fact="0.98"/>
          <dgm:constr type="t" for="ch" forName="gear1dstNode" refType="h" fact="0.95"/>
          <dgm:constr type="diam" for="des" forName="connector1" refType="w" refFor="ch" refForName="gear1" op="equ" fact="1.15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 refType="w" fact="0.38"/>
          <dgm:constr type="b" for="ch" forName="gear1ch" refType="h"/>
          <dgm:constr type="w" for="ch" forName="gear2" refType="w" fact="0.4"/>
          <dgm:constr type="h" for="ch" forName="gear2" refType="w" fact="0.4"/>
          <dgm:constr type="l" for="ch" forName="gear2" refType="w" fact="0.13"/>
          <dgm:constr type="t" for="ch" forName="gear2" refType="w" fact="0.32"/>
          <dgm:constr type="w" for="ch" forName="gear2srcNode" val="1"/>
          <dgm:constr type="h" for="ch" forName="gear2srcNode" val="1"/>
          <dgm:constr type="l" for="ch" forName="gear2srcNode" refType="w" fact="0.23"/>
          <dgm:constr type="t" for="ch" forName="gear2srcNode" refType="w" fact="0.28"/>
          <dgm:constr type="w" for="ch" forName="gear2dstNode" val="1"/>
          <dgm:constr type="h" for="ch" forName="gear2dstNode" val="1"/>
          <dgm:constr type="l" for="ch" forName="gear2dstNode" refType="w" fact="0.1"/>
          <dgm:constr type="t" for="ch" forName="gear2dstNode" refType="h" fact="0.53"/>
          <dgm:constr type="diam" for="des" forName="connector2" refType="w" refFor="ch" refForName="gear2" op="equ" fact="-1.1"/>
          <dgm:constr type="h" for="des" forName="connector2" refType="w" refFor="ch" refForName="gear1" op="equ" fact="0.1"/>
          <dgm:constr type="w" for="ch" forName="gear2ch" refType="w" fact="0.35"/>
          <dgm:constr type="h" for="ch" forName="gear2ch" refType="w" refFor="ch" refForName="gear2ch" fact="0.6"/>
          <dgm:constr type="l" for="ch" forName="gear2ch"/>
          <dgm:constr type="t" for="ch" forName="gear2ch" refType="w" fact="0.58"/>
          <dgm:constr type="w" for="ch" forName="gear3" refType="w" fact="0.48"/>
          <dgm:constr type="h" for="ch" forName="gear3" refType="w" fact="0.48"/>
          <dgm:constr type="l" for="ch" forName="gear3" refType="w" fact="0.31"/>
          <dgm:constr type="t" for="ch" forName="gear3"/>
          <dgm:constr type="w" for="ch" forName="gear3tx" refType="w" fact="0.22"/>
          <dgm:constr type="h" for="ch" forName="gear3tx" refType="w" fact="0.22"/>
          <dgm:constr type="ctrX" for="ch" forName="gear3tx" refType="ctrX" refFor="ch" refForName="gear3"/>
          <dgm:constr type="ctrY" for="ch" forName="gear3tx" refType="ctrY" refFor="ch" refForName="gear3"/>
          <dgm:constr type="w" for="ch" forName="gear3srcNode" val="1"/>
          <dgm:constr type="h" for="ch" forName="gear3srcNode" val="1"/>
          <dgm:constr type="l" for="ch" forName="gear3srcNode" refType="w" fact="0.3"/>
          <dgm:constr type="t" for="ch" forName="gear3srcNode" refType="w" fact="0.25"/>
          <dgm:constr type="w" for="ch" forName="gear3dstNode" val="1"/>
          <dgm:constr type="h" for="ch" forName="gear3dstNode" val="1"/>
          <dgm:constr type="l" for="ch" forName="gear3dstNode" refType="w" fact="0.38"/>
          <dgm:constr type="t" for="ch" forName="gear3dstNode" refType="h" fact="0.05"/>
          <dgm:constr type="diam" for="des" forName="connector3" refType="w" refFor="ch" refForName="gear3" op="equ"/>
          <dgm:constr type="h" for="des" forName="connector3" refType="w" refFor="ch" refForName="gear1" op="equ" fact="0.1"/>
          <dgm:constr type="w" for="ch" forName="gear3ch" refType="w" fact="0.35"/>
          <dgm:constr type="h" for="ch" forName="gear3ch" refType="w" refFor="ch" refForName="gear3ch" fact="0.6"/>
          <dgm:constr type="l" for="ch" forName="gear3ch" refType="w" fact="0.65"/>
          <dgm:constr type="t" for="ch" forName="gear3ch" refType="h" fact="0.13"/>
        </dgm:constrLst>
      </dgm:else>
    </dgm:choose>
    <dgm:ruleLst/>
    <dgm:forEach name="Name4" axis="ch" ptType="node" cnt="1">
      <dgm:layoutNode name="gear1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gear9" r:blip="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1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1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5">
        <dgm:if name="Name6" axis="ch" ptType="node" func="cnt" op="gte" val="1">
          <dgm:layoutNode name="gear1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7"/>
      </dgm:choose>
    </dgm:forEach>
    <dgm:forEach name="Name8" axis="ch" ptType="node" st="2" cnt="1">
      <dgm:layoutNode name="gear2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gear6" r:blip="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2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2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9">
        <dgm:if name="Name10" axis="ch" ptType="node" func="cnt" op="gte" val="1">
          <dgm:layoutNode name="gear2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11"/>
      </dgm:choose>
    </dgm:forEach>
    <dgm:forEach name="Name12" axis="ch" ptType="node" st="3" cnt="1">
      <dgm:layoutNode name="gear3" styleLbl="node1">
        <dgm:alg type="sp"/>
        <dgm:shape xmlns:r="http://schemas.openxmlformats.org/officeDocument/2006/relationships" rot="-15" type="gear6" r:blip="">
          <dgm:adjLst/>
        </dgm:shape>
        <dgm:presOf axis="self"/>
        <dgm:constrLst/>
        <dgm:ruleLst/>
      </dgm:layoutNode>
      <dgm:layoutNode name="gear3tx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3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3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13">
        <dgm:if name="Name14" axis="ch" ptType="node" func="cnt" op="gte" val="1">
          <dgm:layoutNode name="gear3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15"/>
      </dgm:choose>
    </dgm:forEach>
    <dgm:forEach name="Name16" axis="ch" ptType="sibTrans" hideLastTrans="0" cnt="1">
      <dgm:layoutNode name="connector1" styleLbl="sibTrans2D1">
        <dgm:alg type="conn">
          <dgm:param type="connRout" val="curve"/>
          <dgm:param type="srcNode" val="gear1srcNode"/>
          <dgm:param type="dstNode" val="gear1dstNode"/>
          <dgm:param type="begPts" val="midR"/>
          <dgm:param type="endPts" val="tCtr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  <dgm:forEach name="Name17" axis="ch" ptType="sibTrans" hideLastTrans="0" st="2" cnt="1">
      <dgm:layoutNode name="connector2" styleLbl="sibTrans2D1">
        <dgm:alg type="conn">
          <dgm:param type="connRout" val="curve"/>
          <dgm:param type="srcNode" val="gear2srcNode"/>
          <dgm:param type="dstNode" val="gear2dstNode"/>
          <dgm:param type="begPts" val="midL"/>
          <dgm:param type="endPts" val="midL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  <dgm:forEach name="Name18" axis="ch" ptType="sibTrans" hideLastTrans="0" st="3" cnt="1">
      <dgm:layoutNode name="connector3" styleLbl="sibTrans2D1">
        <dgm:alg type="conn">
          <dgm:param type="connRout" val="curve"/>
          <dgm:param type="srcNode" val="gear3srcNode"/>
          <dgm:param type="dstNode" val="gear3dstNode"/>
          <dgm:param type="begPts" val="midL"/>
          <dgm:param type="endPts" val="midL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radial3">
  <dgm:title val=""/>
  <dgm:desc val=""/>
  <dgm:catLst>
    <dgm:cat type="relationship" pri="31000"/>
    <dgm:cat type="cycle" pri="12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  <dgm:cxn modelId="6" srcId="1" destId="14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omposite">
    <dgm:varLst>
      <dgm:chMax val="1"/>
      <dgm:dir/>
      <dgm:resizeHandles val="exact"/>
    </dgm:varLst>
    <dgm:alg type="composite">
      <dgm:param type="ar" val="1"/>
    </dgm:alg>
    <dgm:shape xmlns:r="http://schemas.openxmlformats.org/officeDocument/2006/relationships" r:blip="">
      <dgm:adjLst/>
    </dgm:shape>
    <dgm:presOf/>
    <dgm:constrLst/>
    <dgm:ruleLst/>
    <dgm:layoutNode name="radial">
      <dgm:varLst>
        <dgm:animLvl val="ctr"/>
      </dgm:varLst>
      <dgm:choose name="Name0">
        <dgm:if name="Name1" func="var" arg="dir" op="equ" val="norm">
          <dgm:choose name="Name2">
            <dgm:if name="Name3" axis="ch ch" ptType="node node" st="1 1" cnt="1 0" func="cnt" op="lte" val="1">
              <dgm:alg type="cycle">
                <dgm:param type="stAng" val="90"/>
                <dgm:param type="spanAng" val="360"/>
                <dgm:param type="ctrShpMap" val="fNode"/>
              </dgm:alg>
            </dgm:if>
            <dgm:else name="Name4">
              <dgm:alg type="cycle">
                <dgm:param type="stAng" val="0"/>
                <dgm:param type="spanAng" val="360"/>
                <dgm:param type="ctrShpMap" val="fNode"/>
              </dgm:alg>
            </dgm:else>
          </dgm:choose>
        </dgm:if>
        <dgm:else name="Name5">
          <dgm:alg type="cycle">
            <dgm:param type="stAng" val="0"/>
            <dgm:param type="spanAng" val="-360"/>
            <dgm:param type="ctrShpMap" val="fNode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w" for="ch" forName="centerShape" refType="w"/>
        <dgm:constr type="h" for="ch" forName="centerShape" refType="h"/>
        <dgm:constr type="w" for="ch" forName="node" refType="w" fact="0.5"/>
        <dgm:constr type="h" for="ch" forName="node" refType="h" fact="0.5"/>
        <dgm:constr type="sp" refType="w" refFor="ch" refForName="node" fact="-0.2"/>
        <dgm:constr type="sibSp" refType="w" refFor="ch" refForName="node" fact="-0.2"/>
        <dgm:constr type="primFontSz" for="ch" forName="centerShape" val="65"/>
        <dgm:constr type="primFontSz" for="des" forName="node" val="65"/>
        <dgm:constr type="primFontSz" for="ch" forName="node" refType="primFontSz" refFor="ch" refForName="centerShape" op="lte"/>
      </dgm:constrLst>
      <dgm:ruleLst/>
      <dgm:forEach name="Name6" axis="ch" ptType="node" cnt="1">
        <dgm:layoutNode name="centerShape" styleLbl="vennNode1">
          <dgm:alg type="tx"/>
          <dgm:shape xmlns:r="http://schemas.openxmlformats.org/officeDocument/2006/relationships" type="ellipse" r:blip="">
            <dgm:adjLst/>
          </dgm:shape>
          <dgm:presOf axis="self"/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</dgm:constrLst>
          <dgm:ruleLst>
            <dgm:rule type="primFontSz" val="5" fact="NaN" max="NaN"/>
          </dgm:ruleLst>
        </dgm:layoutNode>
        <dgm:forEach name="Name7" axis="ch" ptType="node">
          <dgm:layoutNode name="node" styleLbl="venn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presOf axis="desOrSelf" ptType="node"/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</dgm:forEach>
    </dgm:layoutNod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3">
  <dgm:title val=""/>
  <dgm:desc val=""/>
  <dgm:catLst>
    <dgm:cat type="3D" pri="11300"/>
  </dgm:catLst>
  <dgm:scene3d>
    <a:camera prst="orthographicFront"/>
    <a:lightRig rig="threePt" dir="t"/>
  </dgm:scene3d>
  <dgm:styleLbl name="node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clear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182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>
        <a:rot lat="0" lon="0" rev="0"/>
      </a:camera>
      <a:lightRig rig="contrasting" dir="t">
        <a:rot lat="0" lon="0" rev="1200000"/>
      </a:lightRig>
    </dgm:scene3d>
    <dgm:sp3d z="10000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>
        <a:rot lat="0" lon="0" rev="0"/>
      </a:camera>
      <a:lightRig rig="contrasting" dir="t">
        <a:rot lat="0" lon="0" rev="1200000"/>
      </a:lightRig>
    </dgm:scene3d>
    <dgm:sp3d z="-300000" prstMaterial="plastic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00800" h="1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>
        <a:rot lat="0" lon="0" rev="0"/>
      </a:camera>
      <a:lightRig rig="contrasting" dir="t">
        <a:rot lat="0" lon="0" rev="1200000"/>
      </a:lightRig>
    </dgm:scene3d>
    <dgm:sp3d z="-152400" prstMaterial="matte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3">
  <dgm:title val=""/>
  <dgm:desc val=""/>
  <dgm:catLst>
    <dgm:cat type="3D" pri="11300"/>
  </dgm:catLst>
  <dgm:scene3d>
    <a:camera prst="orthographicFront"/>
    <a:lightRig rig="threePt" dir="t"/>
  </dgm:scene3d>
  <dgm:styleLbl name="node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clear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182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ibTrans2D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>
        <a:rot lat="0" lon="0" rev="0"/>
      </a:camera>
      <a:lightRig rig="contrasting" dir="t">
        <a:rot lat="0" lon="0" rev="1200000"/>
      </a:lightRig>
    </dgm:scene3d>
    <dgm:sp3d z="10000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2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3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2D4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parChTrans1D1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>
        <a:rot lat="0" lon="0" rev="0"/>
      </a:camera>
      <a:lightRig rig="contrasting" dir="t">
        <a:rot lat="0" lon="0" rev="1200000"/>
      </a:lightRig>
    </dgm:scene3d>
    <dgm:sp3d z="-110000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2700" prstMaterial="flat">
      <a:bevelT w="177800" h="2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>
        <a:rot lat="0" lon="0" rev="0"/>
      </a:camera>
      <a:lightRig rig="contrasting" dir="t">
        <a:rot lat="0" lon="0" rev="1200000"/>
      </a:lightRig>
    </dgm:scene3d>
    <dgm:sp3d z="-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>
        <a:rot lat="0" lon="0" rev="0"/>
      </a:camera>
      <a:lightRig rig="contrasting" dir="t">
        <a:rot lat="0" lon="0" rev="1200000"/>
      </a:lightRig>
    </dgm:scene3d>
    <dgm:sp3d z="-300000" prstMaterial="plastic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>
        <a:rot lat="0" lon="0" rev="0"/>
      </a:camera>
      <a:lightRig rig="contrasting" dir="t">
        <a:rot lat="0" lon="0" rev="1200000"/>
      </a:lightRig>
    </dgm:scene3d>
    <dgm:sp3d contourW="12700" prstMaterial="flat">
      <a:bevelT w="100800" h="154000"/>
      <a:bevelB w="1524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>
        <a:rot lat="0" lon="0" rev="0"/>
      </a:camera>
      <a:lightRig rig="contrasting" dir="t">
        <a:rot lat="0" lon="0" rev="1200000"/>
      </a:lightRig>
    </dgm:scene3d>
    <dgm:sp3d z="-152400" prstMaterial="matte"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>
        <a:rot lat="0" lon="0" rev="0"/>
      </a:camera>
      <a:lightRig rig="contrasting" dir="t">
        <a:rot lat="0" lon="0" rev="1200000"/>
      </a:lightRig>
    </dgm:scene3d>
    <dgm:sp3d z="300000" contourW="19050" prstMaterial="metal">
      <a:bevelT w="88900" h="203200"/>
      <a:bevelB w="165100" h="254000"/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74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21000" cy="4937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19525" y="0"/>
            <a:ext cx="2921000" cy="4937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3A5FA21-CB91-4A14-9F50-A3968C54B7E2}" type="datetimeFigureOut">
              <a:rPr lang="en-US" smtClean="0"/>
              <a:pPr/>
              <a:t>12/2/2020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377363"/>
            <a:ext cx="2921000" cy="4937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19525" y="9377363"/>
            <a:ext cx="2921000" cy="4937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A125332-5C22-4ADF-80DC-316AC845001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83169864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21582" cy="49534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18971" y="0"/>
            <a:ext cx="2921582" cy="49534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58456C4-615B-BA44-B033-2ABA0A64B5BB}" type="datetimeFigureOut">
              <a:rPr lang="en-US" smtClean="0"/>
              <a:pPr/>
              <a:t>12/2/2020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50938" y="1233488"/>
            <a:ext cx="4440237" cy="333216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4212" y="4751219"/>
            <a:ext cx="5393690" cy="3887361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377317"/>
            <a:ext cx="2921582" cy="49534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18971" y="9377317"/>
            <a:ext cx="2921582" cy="49534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EAD9D09-08B0-3944-A0B1-C2524BAFD7C3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63926848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6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10.png"/><Relationship Id="rId4" Type="http://schemas.openxmlformats.org/officeDocument/2006/relationships/image" Target="../media/image9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 descr="Logo SF"/>
          <p:cNvPicPr/>
          <p:nvPr userDrawn="1"/>
        </p:nvPicPr>
        <p:blipFill>
          <a:blip r:embed="rId2">
            <a:extLst>
              <a:ext uri="{28A0092B-C50C-407E-A947-70E740481C1C}">
                <a14:useLocalDpi xmlns:lc="http://schemas.openxmlformats.org/drawingml/2006/lockedCanvas" xmlns:pic="http://schemas.openxmlformats.org/drawingml/2006/picture" xmlns="" xmlns:wpc="http://schemas.microsoft.com/office/word/2010/wordprocessingCanvas" xmlns:mc="http://schemas.openxmlformats.org/markup-compatibility/2006" xmlns:o="urn:schemas-microsoft-com:office:office" xmlns:v="urn:schemas-microsoft-com:vml" xmlns:wp14="http://schemas.microsoft.com/office/word/2010/wordprocessingDrawing" xmlns:w10="urn:schemas-microsoft-com:office:word" xmlns:w="http://schemas.openxmlformats.org/wordprocessingml/2006/main" xmlns:w14="http://schemas.microsoft.com/office/word/2010/wordml" xmlns:w15="http://schemas.microsoft.com/office/word/2012/wordml" xmlns:wpg="http://schemas.microsoft.com/office/word/2010/wordprocessingGroup" xmlns:wpi="http://schemas.microsoft.com/office/word/2010/wordprocessingInk" xmlns:wps="http://schemas.microsoft.com/office/word/2010/wordprocessingShape" xmlns:a14="http://schemas.microsoft.com/office/drawing/2010/main" xmlns:wne="http://schemas.microsoft.com/office/word/2006/wordml" xmlns:wp="http://schemas.openxmlformats.org/drawingml/2006/wordprocessingDrawing" xmlns:m="http://schemas.openxmlformats.org/officeDocument/2006/math" xmlns:ve="http://schemas.openxmlformats.org/markup-compatibility/2006" val="0"/>
              </a:ext>
            </a:extLst>
          </a:blip>
          <a:srcRect/>
          <a:stretch>
            <a:fillRect/>
          </a:stretch>
        </p:blipFill>
        <p:spPr bwMode="auto">
          <a:xfrm>
            <a:off x="6888788" y="234947"/>
            <a:ext cx="591529" cy="562135"/>
          </a:xfrm>
          <a:prstGeom prst="rect">
            <a:avLst/>
          </a:prstGeom>
          <a:noFill/>
          <a:ln>
            <a:noFill/>
          </a:ln>
        </p:spPr>
      </p:pic>
      <p:sp>
        <p:nvSpPr>
          <p:cNvPr id="14" name="Rectangle 13"/>
          <p:cNvSpPr/>
          <p:nvPr userDrawn="1"/>
        </p:nvSpPr>
        <p:spPr>
          <a:xfrm>
            <a:off x="7429519" y="364179"/>
            <a:ext cx="151974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l"/>
            <a:r>
              <a:rPr lang="sr-Cyrl-RS" sz="900" b="0" kern="1200" dirty="0" smtClean="0">
                <a:solidFill>
                  <a:srgbClr val="004273"/>
                </a:solidFill>
                <a:latin typeface="+mn-lt"/>
                <a:ea typeface="+mn-ea"/>
                <a:cs typeface="+mn-cs"/>
              </a:rPr>
              <a:t>УНИВЕРЗИТЕТ У БЕОГРАДУ</a:t>
            </a:r>
          </a:p>
          <a:p>
            <a:pPr algn="l"/>
            <a:r>
              <a:rPr lang="sr-Cyrl-RS" sz="900" b="0" kern="1200" dirty="0" smtClean="0">
                <a:solidFill>
                  <a:srgbClr val="004273"/>
                </a:solidFill>
                <a:latin typeface="+mn-lt"/>
                <a:ea typeface="+mn-ea"/>
                <a:cs typeface="+mn-cs"/>
              </a:rPr>
              <a:t>САОБРАЋАЈНИ ФАКУЛТЕТ</a:t>
            </a:r>
            <a:endParaRPr lang="en-US" sz="900" b="0" dirty="0">
              <a:solidFill>
                <a:srgbClr val="004273"/>
              </a:solidFill>
            </a:endParaRPr>
          </a:p>
        </p:txBody>
      </p:sp>
      <p:pic>
        <p:nvPicPr>
          <p:cNvPr id="1026" name="Picture 11" descr="logo-direkcija.png"/>
          <p:cNvPicPr>
            <a:picLocks noChangeAspect="1" noChangeArrowheads="1"/>
          </p:cNvPicPr>
          <p:nvPr userDrawn="1"/>
        </p:nvPicPr>
        <p:blipFill>
          <a:blip r:embed="rId3"/>
          <a:srcRect l="6805" t="5917" r="6816" b="7101"/>
          <a:stretch>
            <a:fillRect/>
          </a:stretch>
        </p:blipFill>
        <p:spPr bwMode="auto">
          <a:xfrm>
            <a:off x="347133" y="234947"/>
            <a:ext cx="629179" cy="5621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Rectangle 5"/>
          <p:cNvSpPr/>
          <p:nvPr userDrawn="1"/>
        </p:nvSpPr>
        <p:spPr>
          <a:xfrm>
            <a:off x="959378" y="389580"/>
            <a:ext cx="1807615" cy="2308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l"/>
            <a:r>
              <a:rPr lang="sr-Cyrl-RS" sz="900" b="0" kern="1200" dirty="0" smtClean="0">
                <a:solidFill>
                  <a:srgbClr val="004273"/>
                </a:solidFill>
                <a:latin typeface="+mn-lt"/>
                <a:ea typeface="+mn-ea"/>
                <a:cs typeface="+mn-cs"/>
              </a:rPr>
              <a:t>СЕКРЕТАРИЈАТ ЗА ЈАВНИ ПРЕВОЗ</a:t>
            </a:r>
            <a:endParaRPr lang="en-US" sz="900" b="0" dirty="0">
              <a:solidFill>
                <a:srgbClr val="004273"/>
              </a:solidFill>
            </a:endParaRPr>
          </a:p>
        </p:txBody>
      </p:sp>
      <p:pic>
        <p:nvPicPr>
          <p:cNvPr id="8" name="Picture 20" descr="Untitled-1.png"/>
          <p:cNvPicPr>
            <a:picLocks noChangeAspect="1"/>
          </p:cNvPicPr>
          <p:nvPr userDrawn="1"/>
        </p:nvPicPr>
        <p:blipFill>
          <a:blip r:embed="rId4"/>
          <a:srcRect b="43826"/>
          <a:stretch>
            <a:fillRect/>
          </a:stretch>
        </p:blipFill>
        <p:spPr bwMode="auto">
          <a:xfrm>
            <a:off x="0" y="5503904"/>
            <a:ext cx="9144000" cy="13456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10" name="Straight Connector 9"/>
          <p:cNvCxnSpPr/>
          <p:nvPr userDrawn="1"/>
        </p:nvCxnSpPr>
        <p:spPr>
          <a:xfrm>
            <a:off x="0" y="973667"/>
            <a:ext cx="9144000" cy="0"/>
          </a:xfrm>
          <a:prstGeom prst="line">
            <a:avLst/>
          </a:prstGeom>
          <a:ln w="28575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128412092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9" name="Straight Connector 18"/>
          <p:cNvCxnSpPr/>
          <p:nvPr userDrawn="1"/>
        </p:nvCxnSpPr>
        <p:spPr>
          <a:xfrm>
            <a:off x="0" y="662842"/>
            <a:ext cx="7410450" cy="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3"/>
          </a:lnRef>
          <a:fillRef idx="0">
            <a:schemeClr val="accent3"/>
          </a:fillRef>
          <a:effectRef idx="0">
            <a:schemeClr val="accent3"/>
          </a:effectRef>
          <a:fontRef idx="minor">
            <a:schemeClr val="tx1"/>
          </a:fontRef>
        </p:style>
      </p:cxnSp>
      <p:cxnSp>
        <p:nvCxnSpPr>
          <p:cNvPr id="22" name="Straight Connector 21"/>
          <p:cNvCxnSpPr>
            <a:endCxn id="17" idx="1"/>
          </p:cNvCxnSpPr>
          <p:nvPr userDrawn="1"/>
        </p:nvCxnSpPr>
        <p:spPr>
          <a:xfrm flipV="1">
            <a:off x="7410450" y="340182"/>
            <a:ext cx="1013297" cy="318852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Rectangle 10"/>
          <p:cNvSpPr/>
          <p:nvPr userDrawn="1"/>
        </p:nvSpPr>
        <p:spPr>
          <a:xfrm>
            <a:off x="555566" y="6261035"/>
            <a:ext cx="7802155" cy="489098"/>
          </a:xfrm>
          <a:prstGeom prst="rect">
            <a:avLst/>
          </a:prstGeom>
          <a:solidFill>
            <a:schemeClr val="bg2"/>
          </a:solidFill>
          <a:ln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6" name="pasted-image.pdf"/>
          <p:cNvPicPr>
            <a:picLocks noChangeAspect="1"/>
          </p:cNvPicPr>
          <p:nvPr userDrawn="1"/>
        </p:nvPicPr>
        <p:blipFill>
          <a:blip r:embed="rId2">
            <a:extLst/>
          </a:blip>
          <a:srcRect t="71400"/>
          <a:stretch>
            <a:fillRect/>
          </a:stretch>
        </p:blipFill>
        <p:spPr>
          <a:xfrm>
            <a:off x="0" y="5265956"/>
            <a:ext cx="9144001" cy="1592044"/>
          </a:xfrm>
          <a:prstGeom prst="rect">
            <a:avLst/>
          </a:prstGeom>
          <a:ln w="12700">
            <a:miter lim="400000"/>
          </a:ln>
        </p:spPr>
      </p:pic>
      <p:sp>
        <p:nvSpPr>
          <p:cNvPr id="24" name="Footer Placeholder 7"/>
          <p:cNvSpPr txBox="1">
            <a:spLocks/>
          </p:cNvSpPr>
          <p:nvPr userDrawn="1"/>
        </p:nvSpPr>
        <p:spPr>
          <a:xfrm>
            <a:off x="501649" y="6350852"/>
            <a:ext cx="7802155" cy="412616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r>
              <a:rPr lang="sr-Latn-CS" sz="900" b="1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Планирање и пројектовање система такси превоза путника у </a:t>
            </a:r>
            <a:r>
              <a:rPr lang="sr-Cyrl-RS" sz="900" b="1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Б</a:t>
            </a:r>
            <a:r>
              <a:rPr lang="sr-Latn-CS" sz="900" b="1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еограду за период од 2020. </a:t>
            </a:r>
            <a:r>
              <a:rPr lang="sr-Cyrl-RS" sz="900" b="1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д</a:t>
            </a:r>
            <a:r>
              <a:rPr lang="sr-Latn-CS" sz="900" b="1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о 2024. </a:t>
            </a:r>
            <a:r>
              <a:rPr lang="sr-Cyrl-RS" sz="900" b="1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г</a:t>
            </a:r>
            <a:r>
              <a:rPr lang="sr-Latn-CS" sz="900" b="1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одине</a:t>
            </a:r>
            <a:endParaRPr lang="en-US" sz="900" b="1" kern="1200" dirty="0" smtClean="0">
              <a:solidFill>
                <a:schemeClr val="bg1"/>
              </a:solidFill>
              <a:latin typeface="+mn-lt"/>
              <a:ea typeface="+mn-ea"/>
              <a:cs typeface="+mn-cs"/>
            </a:endParaRPr>
          </a:p>
          <a:p>
            <a:r>
              <a:rPr lang="ru-RU" sz="900" b="1" kern="1200" dirty="0" smtClean="0">
                <a:solidFill>
                  <a:schemeClr val="bg1"/>
                </a:solidFill>
                <a:latin typeface="+mn-lt"/>
                <a:ea typeface="+mn-ea"/>
                <a:cs typeface="+mn-cs"/>
              </a:rPr>
              <a:t>Пројекат број:  8/19 | Наш број: 506</a:t>
            </a:r>
            <a:endParaRPr lang="en-US" sz="900" b="1" kern="1200" dirty="0">
              <a:solidFill>
                <a:schemeClr val="bg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34" name="Footer Placeholder 7"/>
          <p:cNvSpPr txBox="1">
            <a:spLocks/>
          </p:cNvSpPr>
          <p:nvPr userDrawn="1"/>
        </p:nvSpPr>
        <p:spPr>
          <a:xfrm>
            <a:off x="6197601" y="5577840"/>
            <a:ext cx="607060" cy="412616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ctr"/>
            <a:r>
              <a:rPr lang="sr-Latn-RS" sz="1100" b="1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TAXI</a:t>
            </a:r>
          </a:p>
        </p:txBody>
      </p:sp>
      <p:cxnSp>
        <p:nvCxnSpPr>
          <p:cNvPr id="39" name="Straight Connector 38"/>
          <p:cNvCxnSpPr/>
          <p:nvPr userDrawn="1"/>
        </p:nvCxnSpPr>
        <p:spPr>
          <a:xfrm>
            <a:off x="8908233" y="336555"/>
            <a:ext cx="235767" cy="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3"/>
          </a:lnRef>
          <a:fillRef idx="0">
            <a:schemeClr val="accent3"/>
          </a:fillRef>
          <a:effectRef idx="0">
            <a:schemeClr val="accent3"/>
          </a:effectRef>
          <a:fontRef idx="minor">
            <a:schemeClr val="tx1"/>
          </a:fontRef>
        </p:style>
      </p:cxnSp>
      <p:sp>
        <p:nvSpPr>
          <p:cNvPr id="21" name="Oval 20"/>
          <p:cNvSpPr/>
          <p:nvPr userDrawn="1"/>
        </p:nvSpPr>
        <p:spPr>
          <a:xfrm>
            <a:off x="8396532" y="361950"/>
            <a:ext cx="603288" cy="542925"/>
          </a:xfrm>
          <a:prstGeom prst="ellips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0" name="Picture 29" descr="68-687981_clipart-stock-svg-bar-navigation-public-drive-free.png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 flipH="1">
            <a:off x="5518061" y="5577840"/>
            <a:ext cx="679539" cy="603298"/>
          </a:xfrm>
          <a:prstGeom prst="rect">
            <a:avLst/>
          </a:prstGeom>
        </p:spPr>
      </p:pic>
      <p:pic>
        <p:nvPicPr>
          <p:cNvPr id="31" name="Picture 30" descr="Maps - Bus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8137295" y="5265956"/>
            <a:ext cx="915182" cy="915182"/>
          </a:xfrm>
          <a:prstGeom prst="rect">
            <a:avLst/>
          </a:prstGeom>
        </p:spPr>
      </p:pic>
      <p:pic>
        <p:nvPicPr>
          <p:cNvPr id="14" name="Picture 13" descr="Znak SF-alfa.png"/>
          <p:cNvPicPr>
            <a:picLocks noChangeAspect="1"/>
          </p:cNvPicPr>
          <p:nvPr userDrawn="1"/>
        </p:nvPicPr>
        <p:blipFill>
          <a:blip r:embed="rId5" cstate="print"/>
          <a:stretch>
            <a:fillRect/>
          </a:stretch>
        </p:blipFill>
        <p:spPr>
          <a:xfrm>
            <a:off x="128270" y="6351353"/>
            <a:ext cx="407248" cy="407248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Picture 11" descr="logo-direkcija.png"/>
          <p:cNvPicPr>
            <a:picLocks noChangeAspect="1" noChangeArrowheads="1"/>
          </p:cNvPicPr>
          <p:nvPr userDrawn="1"/>
        </p:nvPicPr>
        <p:blipFill>
          <a:blip r:embed="rId6"/>
          <a:srcRect l="6805" t="5917" r="6816" b="7101"/>
          <a:stretch>
            <a:fillRect/>
          </a:stretch>
        </p:blipFill>
        <p:spPr bwMode="auto">
          <a:xfrm>
            <a:off x="8423747" y="133497"/>
            <a:ext cx="462670" cy="41336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xmlns="" val="973412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365126"/>
            <a:ext cx="7560000" cy="1265966"/>
          </a:xfrm>
          <a:solidFill>
            <a:schemeClr val="bg2"/>
          </a:solidFill>
        </p:spPr>
        <p:txBody>
          <a:bodyPr anchor="t">
            <a:no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8" name="Content Placeholder 2"/>
          <p:cNvSpPr>
            <a:spLocks noGrp="1"/>
          </p:cNvSpPr>
          <p:nvPr>
            <p:ph idx="1"/>
          </p:nvPr>
        </p:nvSpPr>
        <p:spPr>
          <a:xfrm>
            <a:off x="746757" y="1825625"/>
            <a:ext cx="7560000" cy="4088925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pic>
        <p:nvPicPr>
          <p:cNvPr id="10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TextBox 10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A24EBE-66B3-E546-B268-E7A397D92309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9" name="Picture 2" descr="Krug PLAVI"/>
          <p:cNvPicPr>
            <a:picLocks noChangeAspect="1" noChangeArrowheads="1"/>
          </p:cNvPicPr>
          <p:nvPr userDrawn="1"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duotone>
              <a:prstClr val="black"/>
              <a:schemeClr val="accent1">
                <a:tint val="45000"/>
                <a:satMod val="400000"/>
              </a:schemeClr>
            </a:duotone>
          </a:blip>
          <a:srcRect/>
          <a:stretch>
            <a:fillRect/>
          </a:stretch>
        </p:blipFill>
        <p:spPr bwMode="auto">
          <a:xfrm>
            <a:off x="2460033" y="6286520"/>
            <a:ext cx="432048" cy="4215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" name="Footer Placeholder 7"/>
          <p:cNvSpPr txBox="1">
            <a:spLocks/>
          </p:cNvSpPr>
          <p:nvPr userDrawn="1"/>
        </p:nvSpPr>
        <p:spPr>
          <a:xfrm>
            <a:off x="2845901" y="6303461"/>
            <a:ext cx="2067844" cy="412616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700" b="1" i="0" u="none" strike="noStrike" kern="1200" cap="none" spc="0" normalizeH="0" baseline="0" noProof="0" smtClean="0">
                <a:ln>
                  <a:noFill/>
                </a:ln>
                <a:solidFill>
                  <a:schemeClr val="tx2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University of Belgrade – </a:t>
            </a:r>
            <a:endParaRPr kumimoji="0" lang="sr-Latn-RS" sz="700" b="1" i="0" u="none" strike="noStrike" kern="1200" cap="none" spc="0" normalizeH="0" baseline="0" noProof="0" smtClean="0">
              <a:ln>
                <a:noFill/>
              </a:ln>
              <a:solidFill>
                <a:schemeClr val="tx2"/>
              </a:solidFill>
              <a:effectLst/>
              <a:uLnTx/>
              <a:uFillTx/>
              <a:latin typeface="Arial" pitchFamily="34" charset="0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700" b="1" i="0" u="none" strike="noStrike" kern="1200" cap="none" spc="0" normalizeH="0" baseline="0" noProof="0" smtClean="0">
                <a:ln>
                  <a:noFill/>
                </a:ln>
                <a:solidFill>
                  <a:schemeClr val="tx2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Faculty of Transport and Traffic Engineering</a:t>
            </a:r>
            <a:endParaRPr kumimoji="0" lang="en-US" sz="1000" b="0" i="0" u="none" strike="noStrike" kern="1200" cap="none" spc="0" normalizeH="0" baseline="0" noProof="0" dirty="0">
              <a:ln>
                <a:noFill/>
              </a:ln>
              <a:solidFill>
                <a:srgbClr val="03579B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39268170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417881"/>
            <a:ext cx="7560000" cy="511567"/>
          </a:xfrm>
        </p:spPr>
        <p:txBody>
          <a:bodyPr>
            <a:no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Content Placeholder 2"/>
          <p:cNvSpPr>
            <a:spLocks noGrp="1"/>
          </p:cNvSpPr>
          <p:nvPr>
            <p:ph idx="1" hasCustomPrompt="1"/>
          </p:nvPr>
        </p:nvSpPr>
        <p:spPr>
          <a:xfrm>
            <a:off x="746757" y="1825625"/>
            <a:ext cx="7560000" cy="4088925"/>
          </a:xfrm>
        </p:spPr>
        <p:txBody>
          <a:bodyPr/>
          <a:lstStyle>
            <a:lvl1pPr marL="457200" indent="-457200">
              <a:spcAft>
                <a:spcPts val="1000"/>
              </a:spcAft>
              <a:buFont typeface="Arial" charset="0"/>
              <a:buChar char="•"/>
              <a:defRPr>
                <a:latin typeface="+mj-lt"/>
              </a:defRPr>
            </a:lvl1pPr>
            <a:lvl2pPr marL="800100" indent="-342900">
              <a:spcAft>
                <a:spcPts val="500"/>
              </a:spcAft>
              <a:buFont typeface="Arial" charset="0"/>
              <a:buChar char="•"/>
              <a:defRPr/>
            </a:lvl2pPr>
            <a:lvl3pPr marL="1257300" indent="-342900">
              <a:spcAft>
                <a:spcPts val="500"/>
              </a:spcAft>
              <a:buFont typeface="Courier New" charset="0"/>
              <a:buChar char="o"/>
              <a:defRPr/>
            </a:lvl3pPr>
            <a:lvl4pPr marL="1714500" indent="-342900">
              <a:spcAft>
                <a:spcPts val="500"/>
              </a:spcAft>
              <a:buFont typeface="+mj-lt"/>
              <a:buAutoNum type="arabicPeriod"/>
              <a:defRPr/>
            </a:lvl4pPr>
            <a:lvl5pPr marL="2171700" indent="-342900">
              <a:spcAft>
                <a:spcPts val="500"/>
              </a:spcAft>
              <a:buFont typeface="+mj-lt"/>
              <a:buAutoNum type="alphaLcPeriod"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pic>
        <p:nvPicPr>
          <p:cNvPr id="9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Text Placeholder 7"/>
          <p:cNvSpPr>
            <a:spLocks noGrp="1"/>
          </p:cNvSpPr>
          <p:nvPr>
            <p:ph type="body" sz="quarter" idx="10"/>
          </p:nvPr>
        </p:nvSpPr>
        <p:spPr>
          <a:xfrm>
            <a:off x="746757" y="1105167"/>
            <a:ext cx="7560000" cy="504029"/>
          </a:xfrm>
          <a:prstGeom prst="rect">
            <a:avLst/>
          </a:prstGeom>
        </p:spPr>
        <p:txBody>
          <a:bodyPr lIns="67355" tIns="33677" rIns="67355" bIns="33677" anchor="ctr">
            <a:spAutoFit/>
          </a:bodyPr>
          <a:lstStyle>
            <a:lvl1pPr marL="0" indent="0" algn="ctr">
              <a:buNone/>
              <a:defRPr sz="2000" b="0" i="0"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16" name="TextBox 10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1"/>
          </p:nvPr>
        </p:nvSpPr>
        <p:spPr/>
        <p:txBody>
          <a:bodyPr/>
          <a:lstStyle/>
          <a:p>
            <a:fld id="{6CFF39DB-9F3B-AE43-AEB3-A7C659109FE1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82188432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350499"/>
            <a:ext cx="7560000" cy="646331"/>
          </a:xfrm>
        </p:spPr>
        <p:txBody>
          <a:bodyPr>
            <a:no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pic>
        <p:nvPicPr>
          <p:cNvPr id="10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Text Placeholder 7"/>
          <p:cNvSpPr>
            <a:spLocks noGrp="1"/>
          </p:cNvSpPr>
          <p:nvPr>
            <p:ph type="body" sz="quarter" idx="10"/>
          </p:nvPr>
        </p:nvSpPr>
        <p:spPr>
          <a:xfrm>
            <a:off x="746757" y="1105167"/>
            <a:ext cx="7560000" cy="504029"/>
          </a:xfrm>
          <a:prstGeom prst="rect">
            <a:avLst/>
          </a:prstGeom>
        </p:spPr>
        <p:txBody>
          <a:bodyPr lIns="67355" tIns="33677" rIns="67355" bIns="33677" anchor="ctr">
            <a:spAutoFit/>
          </a:bodyPr>
          <a:lstStyle>
            <a:lvl1pPr marL="0" indent="0" algn="ctr">
              <a:buNone/>
              <a:defRPr sz="2000" b="0" i="0"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17" name="TextBox 16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20" name="Picture Placeholder 22"/>
          <p:cNvSpPr>
            <a:spLocks noGrp="1"/>
          </p:cNvSpPr>
          <p:nvPr>
            <p:ph type="pic" sz="quarter" idx="13"/>
          </p:nvPr>
        </p:nvSpPr>
        <p:spPr>
          <a:xfrm>
            <a:off x="741019" y="2146562"/>
            <a:ext cx="3785738" cy="3600000"/>
          </a:xfrm>
        </p:spPr>
        <p:txBody>
          <a:bodyPr rtlCol="0">
            <a:normAutofit/>
          </a:bodyPr>
          <a:lstStyle>
            <a:lvl1pPr marL="0" indent="0">
              <a:buNone/>
              <a:defRPr sz="3199">
                <a:latin typeface="Calibri Light"/>
                <a:cs typeface="Calibri Light"/>
              </a:defRPr>
            </a:lvl1pPr>
          </a:lstStyle>
          <a:p>
            <a:pPr lvl="0"/>
            <a:endParaRPr lang="id-ID" noProof="0" dirty="0"/>
          </a:p>
        </p:txBody>
      </p:sp>
      <p:sp>
        <p:nvSpPr>
          <p:cNvPr id="22" name="Text Placeholder 7"/>
          <p:cNvSpPr>
            <a:spLocks noGrp="1"/>
          </p:cNvSpPr>
          <p:nvPr>
            <p:ph type="body" sz="quarter" idx="14"/>
          </p:nvPr>
        </p:nvSpPr>
        <p:spPr>
          <a:xfrm>
            <a:off x="4717258" y="2146562"/>
            <a:ext cx="3589500" cy="1018669"/>
          </a:xfrm>
          <a:prstGeom prst="rect">
            <a:avLst/>
          </a:prstGeom>
        </p:spPr>
        <p:txBody>
          <a:bodyPr lIns="67355" tIns="33677" rIns="67355" bIns="33677">
            <a:normAutofit/>
          </a:bodyPr>
          <a:lstStyle>
            <a:lvl1pPr marL="0" indent="0" algn="l">
              <a:buNone/>
              <a:defRPr sz="2800" b="1" i="0">
                <a:solidFill>
                  <a:srgbClr val="041B31"/>
                </a:solidFill>
              </a:defRPr>
            </a:lvl1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23" name="Content Placeholder 2"/>
          <p:cNvSpPr>
            <a:spLocks noGrp="1"/>
          </p:cNvSpPr>
          <p:nvPr>
            <p:ph idx="1" hasCustomPrompt="1"/>
          </p:nvPr>
        </p:nvSpPr>
        <p:spPr>
          <a:xfrm>
            <a:off x="4717257" y="3165231"/>
            <a:ext cx="3589500" cy="2581331"/>
          </a:xfrm>
        </p:spPr>
        <p:txBody>
          <a:bodyPr/>
          <a:lstStyle>
            <a:lvl1pPr marL="0" indent="0">
              <a:lnSpc>
                <a:spcPct val="100000"/>
              </a:lnSpc>
              <a:buNone/>
              <a:defRPr sz="2200"/>
            </a:lvl1pPr>
            <a:lvl2pPr marL="457200" indent="0">
              <a:lnSpc>
                <a:spcPct val="100000"/>
              </a:lnSpc>
              <a:buNone/>
              <a:defRPr/>
            </a:lvl2pPr>
            <a:lvl3pPr marL="914400" indent="0">
              <a:lnSpc>
                <a:spcPct val="100000"/>
              </a:lnSpc>
              <a:buNone/>
              <a:defRPr/>
            </a:lvl3pPr>
            <a:lvl4pPr marL="1371600" indent="0">
              <a:lnSpc>
                <a:spcPct val="100000"/>
              </a:lnSpc>
              <a:buNone/>
              <a:defRPr/>
            </a:lvl4pPr>
            <a:lvl5pPr marL="1828800" indent="0">
              <a:lnSpc>
                <a:spcPct val="100000"/>
              </a:lnSpc>
              <a:buNone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5"/>
          </p:nvPr>
        </p:nvSpPr>
        <p:spPr/>
        <p:txBody>
          <a:bodyPr/>
          <a:lstStyle/>
          <a:p>
            <a:fld id="{480F7101-BA80-C549-9511-34B052607460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6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7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  <p:pic>
        <p:nvPicPr>
          <p:cNvPr id="12" name="Picture 2" descr="Krug PLAVI"/>
          <p:cNvPicPr>
            <a:picLocks noChangeAspect="1" noChangeArrowheads="1"/>
          </p:cNvPicPr>
          <p:nvPr userDrawn="1"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duotone>
              <a:prstClr val="black"/>
              <a:schemeClr val="accent1">
                <a:tint val="45000"/>
                <a:satMod val="400000"/>
              </a:schemeClr>
            </a:duotone>
          </a:blip>
          <a:srcRect/>
          <a:stretch>
            <a:fillRect/>
          </a:stretch>
        </p:blipFill>
        <p:spPr bwMode="auto">
          <a:xfrm>
            <a:off x="2460033" y="6286520"/>
            <a:ext cx="432048" cy="4215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" name="Footer Placeholder 7"/>
          <p:cNvSpPr txBox="1">
            <a:spLocks/>
          </p:cNvSpPr>
          <p:nvPr userDrawn="1"/>
        </p:nvSpPr>
        <p:spPr>
          <a:xfrm>
            <a:off x="2845901" y="6303461"/>
            <a:ext cx="2067844" cy="412616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700" b="1" i="0" u="none" strike="noStrike" kern="1200" cap="none" spc="0" normalizeH="0" baseline="0" noProof="0" smtClean="0">
                <a:ln>
                  <a:noFill/>
                </a:ln>
                <a:solidFill>
                  <a:schemeClr val="tx2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University of Belgrade – </a:t>
            </a:r>
            <a:endParaRPr kumimoji="0" lang="sr-Latn-RS" sz="700" b="1" i="0" u="none" strike="noStrike" kern="1200" cap="none" spc="0" normalizeH="0" baseline="0" noProof="0" smtClean="0">
              <a:ln>
                <a:noFill/>
              </a:ln>
              <a:solidFill>
                <a:schemeClr val="tx2"/>
              </a:solidFill>
              <a:effectLst/>
              <a:uLnTx/>
              <a:uFillTx/>
              <a:latin typeface="Arial" pitchFamily="34" charset="0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700" b="1" i="0" u="none" strike="noStrike" kern="1200" cap="none" spc="0" normalizeH="0" baseline="0" noProof="0" smtClean="0">
                <a:ln>
                  <a:noFill/>
                </a:ln>
                <a:solidFill>
                  <a:schemeClr val="tx2"/>
                </a:solidFill>
                <a:effectLst/>
                <a:uLnTx/>
                <a:uFillTx/>
                <a:latin typeface="Arial" pitchFamily="34" charset="0"/>
                <a:ea typeface="+mn-ea"/>
                <a:cs typeface="+mn-cs"/>
              </a:rPr>
              <a:t>Faculty of Transport and Traffic Engineering</a:t>
            </a:r>
            <a:endParaRPr kumimoji="0" lang="en-US" sz="1000" b="0" i="0" u="none" strike="noStrike" kern="1200" cap="none" spc="0" normalizeH="0" baseline="0" noProof="0" dirty="0">
              <a:ln>
                <a:noFill/>
              </a:ln>
              <a:solidFill>
                <a:srgbClr val="03579B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58413509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46756" y="1681163"/>
            <a:ext cx="3594263" cy="823912"/>
          </a:xfrm>
        </p:spPr>
        <p:txBody>
          <a:bodyPr anchor="b"/>
          <a:lstStyle>
            <a:lvl1pPr marL="0" indent="0">
              <a:buNone/>
              <a:defRPr sz="2400" b="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46756" y="2505075"/>
            <a:ext cx="3594263" cy="3262679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677607" cy="823912"/>
          </a:xfrm>
        </p:spPr>
        <p:txBody>
          <a:bodyPr anchor="b"/>
          <a:lstStyle>
            <a:lvl1pPr marL="0" indent="0">
              <a:buNone/>
              <a:defRPr sz="2400" b="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677607" cy="3262679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0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417881"/>
            <a:ext cx="7560000" cy="511567"/>
          </a:xfrm>
        </p:spPr>
        <p:txBody>
          <a:bodyPr>
            <a:no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pic>
        <p:nvPicPr>
          <p:cNvPr id="19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" name="TextBox 20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F38D857-21BC-2B4E-BF66-3FA66604BE74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7" name="Footer Placeholder 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14107071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417881"/>
            <a:ext cx="7560000" cy="511567"/>
          </a:xfrm>
        </p:spPr>
        <p:txBody>
          <a:bodyPr>
            <a:no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746757" y="2180492"/>
            <a:ext cx="7560000" cy="3734058"/>
          </a:xfrm>
        </p:spPr>
        <p:txBody>
          <a:bodyPr/>
          <a:lstStyle>
            <a:lvl1pPr marL="0" indent="0">
              <a:buNone/>
              <a:defRPr>
                <a:latin typeface="+mj-lt"/>
              </a:defRPr>
            </a:lvl1pPr>
            <a:lvl2pPr marL="800100" indent="-342900">
              <a:buFont typeface="Arial" charset="0"/>
              <a:buChar char="•"/>
              <a:defRPr/>
            </a:lvl2pPr>
            <a:lvl3pPr marL="1257300" indent="-342900">
              <a:buFont typeface="Courier New" charset="0"/>
              <a:buChar char="o"/>
              <a:defRPr/>
            </a:lvl3pPr>
            <a:lvl4pPr marL="1714500" indent="-342900">
              <a:buFont typeface="+mj-lt"/>
              <a:buAutoNum type="arabicPeriod"/>
              <a:defRPr/>
            </a:lvl4pPr>
            <a:lvl5pPr marL="2171700" indent="-342900">
              <a:buFont typeface="+mj-lt"/>
              <a:buAutoNum type="alphaLcPeriod"/>
              <a:defRPr/>
            </a:lvl5pPr>
          </a:lstStyle>
          <a:p>
            <a:pPr lvl="0"/>
            <a:endParaRPr lang="en-US" dirty="0"/>
          </a:p>
        </p:txBody>
      </p:sp>
      <p:pic>
        <p:nvPicPr>
          <p:cNvPr id="9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4" name="Text Placeholder 7"/>
          <p:cNvSpPr>
            <a:spLocks noGrp="1"/>
          </p:cNvSpPr>
          <p:nvPr>
            <p:ph type="body" sz="quarter" idx="10"/>
          </p:nvPr>
        </p:nvSpPr>
        <p:spPr>
          <a:xfrm>
            <a:off x="746757" y="1105167"/>
            <a:ext cx="7560000" cy="504029"/>
          </a:xfrm>
          <a:prstGeom prst="rect">
            <a:avLst/>
          </a:prstGeom>
        </p:spPr>
        <p:txBody>
          <a:bodyPr lIns="67355" tIns="33677" rIns="67355" bIns="33677" anchor="ctr">
            <a:spAutoFit/>
          </a:bodyPr>
          <a:lstStyle>
            <a:lvl1pPr marL="0" indent="0" algn="ctr">
              <a:buNone/>
              <a:defRPr sz="2000" b="0" i="0"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16" name="TextBox 10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1"/>
          </p:nvPr>
        </p:nvSpPr>
        <p:spPr/>
        <p:txBody>
          <a:bodyPr/>
          <a:lstStyle/>
          <a:p>
            <a:fld id="{FE7ED2EF-F01F-2B43-A708-913645EFB585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17946815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_box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746756" y="1681163"/>
            <a:ext cx="3594263" cy="4086591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Content Placeholder 5"/>
          <p:cNvSpPr>
            <a:spLocks noGrp="1"/>
          </p:cNvSpPr>
          <p:nvPr>
            <p:ph sz="quarter" idx="4" hasCustomPrompt="1"/>
          </p:nvPr>
        </p:nvSpPr>
        <p:spPr>
          <a:xfrm>
            <a:off x="4629150" y="1681163"/>
            <a:ext cx="3677607" cy="4086591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417881"/>
            <a:ext cx="7560000" cy="511567"/>
          </a:xfrm>
        </p:spPr>
        <p:txBody>
          <a:bodyPr>
            <a:no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pic>
        <p:nvPicPr>
          <p:cNvPr id="14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" name="TextBox 15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AED5EC3-A71C-3449-93BB-9B73E4EBC12E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153632987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765447" y="4877261"/>
            <a:ext cx="3402107" cy="908077"/>
          </a:xfrm>
        </p:spPr>
        <p:txBody>
          <a:bodyPr>
            <a:normAutofit/>
          </a:bodyPr>
          <a:lstStyle>
            <a:lvl1pPr marL="6350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1500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1pPr>
            <a:lvl2pPr marL="355607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2pPr>
            <a:lvl3pPr marL="719151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3pPr>
            <a:lvl4pPr marL="1082692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4pPr>
            <a:lvl5pPr marL="1433538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GB" sz="2701" dirty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7" name="Text Placeholder 7"/>
          <p:cNvSpPr>
            <a:spLocks noGrp="1"/>
          </p:cNvSpPr>
          <p:nvPr>
            <p:ph type="body" sz="quarter" idx="16"/>
          </p:nvPr>
        </p:nvSpPr>
        <p:spPr>
          <a:xfrm>
            <a:off x="765449" y="4311892"/>
            <a:ext cx="3402107" cy="356373"/>
          </a:xfrm>
          <a:prstGeom prst="rect">
            <a:avLst/>
          </a:prstGeom>
        </p:spPr>
        <p:txBody>
          <a:bodyPr lIns="67355" tIns="33677" rIns="67355" bIns="33677">
            <a:normAutofit/>
          </a:bodyPr>
          <a:lstStyle>
            <a:lvl1pPr marL="0" indent="0" algn="ctr">
              <a:buNone/>
              <a:defRPr sz="1500" b="1" i="0">
                <a:solidFill>
                  <a:schemeClr val="accent5">
                    <a:lumMod val="50000"/>
                  </a:schemeClr>
                </a:solidFill>
              </a:defRPr>
            </a:lvl1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8" name="Content Placeholder 2"/>
          <p:cNvSpPr>
            <a:spLocks noGrp="1"/>
          </p:cNvSpPr>
          <p:nvPr>
            <p:ph idx="17"/>
          </p:nvPr>
        </p:nvSpPr>
        <p:spPr>
          <a:xfrm>
            <a:off x="765447" y="1553768"/>
            <a:ext cx="3402107" cy="2549128"/>
          </a:xfrm>
        </p:spPr>
        <p:txBody>
          <a:bodyPr/>
          <a:lstStyle>
            <a:lvl1pPr marL="6350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1pPr>
            <a:lvl2pPr marL="355607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2pPr>
            <a:lvl3pPr marL="719151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3pPr>
            <a:lvl4pPr marL="1082692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4pPr>
            <a:lvl5pPr marL="1433538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GB" sz="2701" dirty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5pPr>
          </a:lstStyle>
          <a:p>
            <a:pPr lvl="0"/>
            <a:endParaRPr lang="en-US" dirty="0" smtClean="0"/>
          </a:p>
        </p:txBody>
      </p:sp>
      <p:sp>
        <p:nvSpPr>
          <p:cNvPr id="9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417881"/>
            <a:ext cx="7560000" cy="511567"/>
          </a:xfrm>
        </p:spPr>
        <p:txBody>
          <a:bodyPr>
            <a:norm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pic>
        <p:nvPicPr>
          <p:cNvPr id="17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" name="TextBox 18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20" name="Content Placeholder 2"/>
          <p:cNvSpPr>
            <a:spLocks noGrp="1"/>
          </p:cNvSpPr>
          <p:nvPr>
            <p:ph idx="18"/>
          </p:nvPr>
        </p:nvSpPr>
        <p:spPr>
          <a:xfrm>
            <a:off x="4915416" y="4877261"/>
            <a:ext cx="3402107" cy="908077"/>
          </a:xfrm>
        </p:spPr>
        <p:txBody>
          <a:bodyPr>
            <a:normAutofit/>
          </a:bodyPr>
          <a:lstStyle>
            <a:lvl1pPr marL="6350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1500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1pPr>
            <a:lvl2pPr marL="355607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2pPr>
            <a:lvl3pPr marL="719151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3pPr>
            <a:lvl4pPr marL="1082692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4pPr>
            <a:lvl5pPr marL="1433538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GB" sz="2701" dirty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21" name="Text Placeholder 7"/>
          <p:cNvSpPr>
            <a:spLocks noGrp="1"/>
          </p:cNvSpPr>
          <p:nvPr>
            <p:ph type="body" sz="quarter" idx="19"/>
          </p:nvPr>
        </p:nvSpPr>
        <p:spPr>
          <a:xfrm>
            <a:off x="4915418" y="4311892"/>
            <a:ext cx="3402107" cy="356373"/>
          </a:xfrm>
          <a:prstGeom prst="rect">
            <a:avLst/>
          </a:prstGeom>
        </p:spPr>
        <p:txBody>
          <a:bodyPr lIns="67355" tIns="33677" rIns="67355" bIns="33677">
            <a:normAutofit/>
          </a:bodyPr>
          <a:lstStyle>
            <a:lvl1pPr marL="0" indent="0" algn="ctr">
              <a:buNone/>
              <a:defRPr sz="1500" b="1" i="0">
                <a:solidFill>
                  <a:schemeClr val="accent5">
                    <a:lumMod val="50000"/>
                  </a:schemeClr>
                </a:solidFill>
              </a:defRPr>
            </a:lvl1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22" name="Content Placeholder 2"/>
          <p:cNvSpPr>
            <a:spLocks noGrp="1"/>
          </p:cNvSpPr>
          <p:nvPr>
            <p:ph idx="20"/>
          </p:nvPr>
        </p:nvSpPr>
        <p:spPr>
          <a:xfrm>
            <a:off x="4915416" y="1553768"/>
            <a:ext cx="3402107" cy="2549128"/>
          </a:xfrm>
        </p:spPr>
        <p:txBody>
          <a:bodyPr/>
          <a:lstStyle>
            <a:lvl1pPr marL="6350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1pPr>
            <a:lvl2pPr marL="355607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2pPr>
            <a:lvl3pPr marL="719151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3pPr>
            <a:lvl4pPr marL="1082692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US" sz="2701" dirty="0" smtClean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4pPr>
            <a:lvl5pPr marL="1433538" indent="0" algn="ctr" rtl="0" eaLnBrk="0" fontAlgn="base" hangingPunct="0">
              <a:spcBef>
                <a:spcPct val="0"/>
              </a:spcBef>
              <a:spcAft>
                <a:spcPct val="0"/>
              </a:spcAft>
              <a:buClr>
                <a:srgbClr val="BCCF2F"/>
              </a:buClr>
              <a:buFont typeface="Arial" pitchFamily="34" charset="0"/>
              <a:buNone/>
              <a:defRPr lang="en-GB" sz="2701" dirty="0">
                <a:solidFill>
                  <a:srgbClr val="041B31"/>
                </a:solidFill>
                <a:latin typeface="Calibri" charset="0"/>
                <a:ea typeface="Calibri" charset="0"/>
                <a:cs typeface="Calibri" charset="0"/>
                <a:sym typeface="Helvetica" pitchFamily="-1" charset="0"/>
              </a:defRPr>
            </a:lvl5pPr>
          </a:lstStyle>
          <a:p>
            <a:pPr lvl="0"/>
            <a:endParaRPr lang="en-US" dirty="0" smtClean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21"/>
          </p:nvPr>
        </p:nvSpPr>
        <p:spPr/>
        <p:txBody>
          <a:bodyPr/>
          <a:lstStyle/>
          <a:p>
            <a:fld id="{DA0E2CA0-F3D8-054D-960A-F6F1BD6A7C52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22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23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190025401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46757" y="1688124"/>
            <a:ext cx="2832262" cy="1582614"/>
          </a:xfrm>
        </p:spPr>
        <p:txBody>
          <a:bodyPr anchor="b"/>
          <a:lstStyle>
            <a:lvl1pPr>
              <a:defRPr sz="3200"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2218350"/>
            <a:ext cx="4419366" cy="3680877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46757" y="3288324"/>
            <a:ext cx="2832262" cy="2582209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pic>
        <p:nvPicPr>
          <p:cNvPr id="16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TextBox 17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19" name="Title 1"/>
          <p:cNvSpPr txBox="1">
            <a:spLocks/>
          </p:cNvSpPr>
          <p:nvPr userDrawn="1"/>
        </p:nvSpPr>
        <p:spPr>
          <a:xfrm>
            <a:off x="746757" y="417881"/>
            <a:ext cx="7560000" cy="51156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b="1" kern="1200">
                <a:solidFill>
                  <a:srgbClr val="03579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DF6C12D-8043-A346-940F-C3E2FC67B032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1924487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ree_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417881"/>
            <a:ext cx="7560000" cy="511567"/>
          </a:xfrm>
        </p:spPr>
        <p:txBody>
          <a:bodyPr>
            <a:no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46757" y="1825625"/>
            <a:ext cx="7560000" cy="4088925"/>
          </a:xfrm>
        </p:spPr>
        <p:txBody>
          <a:bodyPr numCol="3" spcCol="360000"/>
          <a:lstStyle>
            <a:lvl1pPr marL="0" indent="0">
              <a:lnSpc>
                <a:spcPts val="3360"/>
              </a:lnSpc>
              <a:buFont typeface="+mj-lt"/>
              <a:buNone/>
              <a:defRPr>
                <a:latin typeface="+mj-lt"/>
              </a:defRPr>
            </a:lvl1pPr>
            <a:lvl2pPr marL="457200" indent="0">
              <a:lnSpc>
                <a:spcPts val="3360"/>
              </a:lnSpc>
              <a:buFont typeface="+mj-lt"/>
              <a:buNone/>
              <a:defRPr/>
            </a:lvl2pPr>
            <a:lvl3pPr marL="914400" indent="0">
              <a:lnSpc>
                <a:spcPts val="3360"/>
              </a:lnSpc>
              <a:buFont typeface="+mj-lt"/>
              <a:buNone/>
              <a:defRPr/>
            </a:lvl3pPr>
            <a:lvl4pPr marL="1371600" indent="0">
              <a:lnSpc>
                <a:spcPts val="3360"/>
              </a:lnSpc>
              <a:buFont typeface="+mj-lt"/>
              <a:buNone/>
              <a:defRPr/>
            </a:lvl4pPr>
            <a:lvl5pPr marL="1828800" indent="0">
              <a:lnSpc>
                <a:spcPts val="3360"/>
              </a:lnSpc>
              <a:buFont typeface="+mj-lt"/>
              <a:buNone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pic>
        <p:nvPicPr>
          <p:cNvPr id="5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 Placeholder 7"/>
          <p:cNvSpPr>
            <a:spLocks noGrp="1"/>
          </p:cNvSpPr>
          <p:nvPr>
            <p:ph type="body" sz="quarter" idx="10"/>
          </p:nvPr>
        </p:nvSpPr>
        <p:spPr>
          <a:xfrm>
            <a:off x="746757" y="1105167"/>
            <a:ext cx="7560000" cy="504029"/>
          </a:xfrm>
          <a:prstGeom prst="rect">
            <a:avLst/>
          </a:prstGeom>
        </p:spPr>
        <p:txBody>
          <a:bodyPr lIns="67355" tIns="33677" rIns="67355" bIns="33677" anchor="ctr">
            <a:spAutoFit/>
          </a:bodyPr>
          <a:lstStyle>
            <a:lvl1pPr marL="0" indent="0" algn="ctr">
              <a:buNone/>
              <a:defRPr sz="2000" b="0" i="0"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12" name="TextBox 10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13" name="Date Placeholder 12"/>
          <p:cNvSpPr>
            <a:spLocks noGrp="1"/>
          </p:cNvSpPr>
          <p:nvPr>
            <p:ph type="dt" sz="half" idx="11"/>
          </p:nvPr>
        </p:nvSpPr>
        <p:spPr/>
        <p:txBody>
          <a:bodyPr/>
          <a:lstStyle/>
          <a:p>
            <a:fld id="{D4BD8D82-564A-624D-87AE-CD6E4FF00599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37539911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_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746757" y="417881"/>
            <a:ext cx="7560000" cy="511567"/>
          </a:xfrm>
        </p:spPr>
        <p:txBody>
          <a:bodyPr>
            <a:noAutofit/>
          </a:bodyPr>
          <a:lstStyle>
            <a:lvl1pPr algn="ctr">
              <a:defRPr sz="4000" b="1">
                <a:solidFill>
                  <a:srgbClr val="03579B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46757" y="1825625"/>
            <a:ext cx="7560000" cy="4088925"/>
          </a:xfrm>
        </p:spPr>
        <p:txBody>
          <a:bodyPr numCol="2" spcCol="360000"/>
          <a:lstStyle>
            <a:lvl1pPr marL="0" indent="0">
              <a:lnSpc>
                <a:spcPts val="3360"/>
              </a:lnSpc>
              <a:buFont typeface="+mj-lt"/>
              <a:buNone/>
              <a:defRPr>
                <a:latin typeface="+mj-lt"/>
              </a:defRPr>
            </a:lvl1pPr>
            <a:lvl2pPr marL="457200" indent="0">
              <a:lnSpc>
                <a:spcPts val="3360"/>
              </a:lnSpc>
              <a:buFont typeface="+mj-lt"/>
              <a:buNone/>
              <a:defRPr/>
            </a:lvl2pPr>
            <a:lvl3pPr marL="914400" indent="0">
              <a:lnSpc>
                <a:spcPts val="3360"/>
              </a:lnSpc>
              <a:buFont typeface="+mj-lt"/>
              <a:buNone/>
              <a:defRPr/>
            </a:lvl3pPr>
            <a:lvl4pPr marL="1371600" indent="0">
              <a:lnSpc>
                <a:spcPts val="3360"/>
              </a:lnSpc>
              <a:buFont typeface="+mj-lt"/>
              <a:buNone/>
              <a:defRPr/>
            </a:lvl4pPr>
            <a:lvl5pPr marL="1828800" indent="0">
              <a:lnSpc>
                <a:spcPts val="3360"/>
              </a:lnSpc>
              <a:buFont typeface="+mj-lt"/>
              <a:buNone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pic>
        <p:nvPicPr>
          <p:cNvPr id="5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 Placeholder 7"/>
          <p:cNvSpPr>
            <a:spLocks noGrp="1"/>
          </p:cNvSpPr>
          <p:nvPr>
            <p:ph type="body" sz="quarter" idx="10"/>
          </p:nvPr>
        </p:nvSpPr>
        <p:spPr>
          <a:xfrm>
            <a:off x="746757" y="1105167"/>
            <a:ext cx="7560000" cy="504029"/>
          </a:xfrm>
          <a:prstGeom prst="rect">
            <a:avLst/>
          </a:prstGeom>
        </p:spPr>
        <p:txBody>
          <a:bodyPr lIns="67355" tIns="33677" rIns="67355" bIns="33677" anchor="ctr">
            <a:spAutoFit/>
          </a:bodyPr>
          <a:lstStyle>
            <a:lvl1pPr marL="0" indent="0" algn="ctr">
              <a:buNone/>
              <a:defRPr sz="2000" b="0" i="0"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12" name="TextBox 10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sp>
        <p:nvSpPr>
          <p:cNvPr id="13" name="Date Placeholder 12"/>
          <p:cNvSpPr>
            <a:spLocks noGrp="1"/>
          </p:cNvSpPr>
          <p:nvPr>
            <p:ph type="dt" sz="half" idx="11"/>
          </p:nvPr>
        </p:nvSpPr>
        <p:spPr/>
        <p:txBody>
          <a:bodyPr/>
          <a:lstStyle/>
          <a:p>
            <a:fld id="{6E68C7F8-BC8D-684A-B123-988BA47D75AF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5" name="Slide Number Placeholder 14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2595411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8" name="TextBox 32"/>
          <p:cNvSpPr txBox="1">
            <a:spLocks noChangeArrowheads="1"/>
          </p:cNvSpPr>
          <p:nvPr userDrawn="1"/>
        </p:nvSpPr>
        <p:spPr bwMode="auto">
          <a:xfrm>
            <a:off x="0" y="2303475"/>
            <a:ext cx="9144000" cy="90792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91422" tIns="45711" rIns="91422" bIns="45711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5pPr>
            <a:lvl6pPr marL="2514600" indent="-228600" defTabSz="1827213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6pPr>
            <a:lvl7pPr marL="2971800" indent="-228600" defTabSz="1827213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7pPr>
            <a:lvl8pPr marL="3429000" indent="-228600" defTabSz="1827213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8pPr>
            <a:lvl9pPr marL="3886200" indent="-228600" defTabSz="1827213" eaLnBrk="0" fontAlgn="base" hangingPunct="0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charset="-128"/>
              </a:defRPr>
            </a:lvl9pPr>
          </a:lstStyle>
          <a:p>
            <a:pPr algn="ctr" eaLnBrk="1" hangingPunct="1"/>
            <a:r>
              <a:rPr lang="sr-Latn-RS" altLang="en-US" sz="5300" b="1" dirty="0" smtClean="0">
                <a:solidFill>
                  <a:srgbClr val="03579B"/>
                </a:solidFill>
                <a:latin typeface="Calibri" charset="0"/>
              </a:rPr>
              <a:t>Hvala vam</a:t>
            </a:r>
            <a:r>
              <a:rPr lang="en-US" altLang="en-US" sz="5300" b="1" dirty="0" smtClean="0">
                <a:solidFill>
                  <a:srgbClr val="03579B"/>
                </a:solidFill>
                <a:latin typeface="Calibri" charset="0"/>
              </a:rPr>
              <a:t>!</a:t>
            </a:r>
            <a:endParaRPr lang="id-ID" altLang="en-US" sz="5300" b="1" dirty="0">
              <a:solidFill>
                <a:srgbClr val="03579B"/>
              </a:solidFill>
              <a:latin typeface="Calibri" charset="0"/>
            </a:endParaRPr>
          </a:p>
        </p:txBody>
      </p:sp>
      <p:pic>
        <p:nvPicPr>
          <p:cNvPr id="9" name="Picture 1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333090" y="3163055"/>
            <a:ext cx="2477820" cy="1004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 userDrawn="1"/>
        </p:nvSpPr>
        <p:spPr>
          <a:xfrm>
            <a:off x="1711842" y="4188677"/>
            <a:ext cx="5709683" cy="9643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ts val="1700"/>
              </a:lnSpc>
            </a:pPr>
            <a:r>
              <a:rPr lang="sr-Latn-RS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Kontakt za više informacija o projektu</a:t>
            </a:r>
            <a:r>
              <a:rPr lang="en-GB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:</a:t>
            </a:r>
            <a:r>
              <a:rPr lang="en-GB" sz="17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en-GB" sz="1700" dirty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/>
            </a:r>
            <a:br>
              <a:rPr lang="en-GB" sz="1700" dirty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</a:br>
            <a:r>
              <a:rPr lang="sr-Latn-RS" sz="1700" b="1" kern="1200" baseline="30000" dirty="0" smtClean="0">
                <a:solidFill>
                  <a:srgbClr val="EE4F16"/>
                </a:solidFill>
                <a:latin typeface="Calibri" charset="0"/>
                <a:ea typeface="Calibri" charset="0"/>
                <a:cs typeface="Calibri" charset="0"/>
              </a:rPr>
              <a:t>Univerzitet u Beogradu – Saobraćajni fakultet – Katedra za drumski i gradski transport</a:t>
            </a:r>
            <a:r>
              <a:rPr lang="sr-Latn-RS" sz="1700" b="1" kern="1200" baseline="0" dirty="0" smtClean="0">
                <a:solidFill>
                  <a:srgbClr val="EE4F16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endParaRPr lang="sr-Cyrl-RS" sz="1700" b="1" kern="1200" baseline="30000" dirty="0" smtClean="0">
              <a:solidFill>
                <a:srgbClr val="EE4F16"/>
              </a:solidFill>
              <a:latin typeface="Calibri" charset="0"/>
              <a:ea typeface="Calibri" charset="0"/>
              <a:cs typeface="Calibri" charset="0"/>
            </a:endParaRPr>
          </a:p>
          <a:p>
            <a:pPr algn="ctr">
              <a:lnSpc>
                <a:spcPts val="1700"/>
              </a:lnSpc>
            </a:pP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Prof</a:t>
            </a:r>
            <a:r>
              <a:rPr lang="sr-Latn-RS" sz="1700" b="1" kern="12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. dr Slaven Tica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,</a:t>
            </a:r>
            <a:r>
              <a:rPr lang="en-GB" sz="1700" b="1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sr-Latn-RS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Tel</a:t>
            </a:r>
            <a:r>
              <a:rPr lang="en-GB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: </a:t>
            </a:r>
            <a:r>
              <a:rPr lang="en-GB" sz="1700" b="1" baseline="30000" dirty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+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3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81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11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3091384</a:t>
            </a:r>
            <a:r>
              <a:rPr lang="en-GB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,</a:t>
            </a:r>
            <a:r>
              <a:rPr lang="en-GB" sz="17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en-GB" sz="1700" baseline="30000" dirty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Email: 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slaven.tica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@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sf.bg.ac.rs</a:t>
            </a:r>
          </a:p>
          <a:p>
            <a:pPr marL="0" marR="0" indent="0" algn="ctr" defTabSz="914400" rtl="0" eaLnBrk="1" fontAlgn="auto" latinLnBrk="0" hangingPunct="1">
              <a:lnSpc>
                <a:spcPts val="17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Asis. Predrag Živanović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,</a:t>
            </a:r>
            <a:r>
              <a:rPr lang="en-GB" sz="1700" b="1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sr-Latn-RS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Tel</a:t>
            </a:r>
            <a:r>
              <a:rPr lang="en-GB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: 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+3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81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11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3091226</a:t>
            </a:r>
            <a:r>
              <a:rPr lang="en-GB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,</a:t>
            </a:r>
            <a:r>
              <a:rPr lang="en-GB" sz="17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 </a:t>
            </a:r>
            <a:r>
              <a:rPr lang="en-GB" sz="1700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Email: 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p.zivanovic</a:t>
            </a:r>
            <a:r>
              <a:rPr lang="en-GB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@</a:t>
            </a:r>
            <a:r>
              <a:rPr lang="sr-Latn-RS" sz="1700" b="1" baseline="30000" dirty="0" smtClean="0">
                <a:solidFill>
                  <a:srgbClr val="03579B"/>
                </a:solidFill>
                <a:latin typeface="Calibri" charset="0"/>
                <a:ea typeface="Calibri" charset="0"/>
                <a:cs typeface="Calibri" charset="0"/>
              </a:rPr>
              <a:t>sf.bg.ac.rs</a:t>
            </a:r>
            <a:endParaRPr lang="en-US" sz="1700" b="1" dirty="0" smtClean="0">
              <a:solidFill>
                <a:srgbClr val="03579B"/>
              </a:solidFill>
              <a:latin typeface="Calibri" charset="0"/>
              <a:ea typeface="Calibri" charset="0"/>
              <a:cs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7158004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2.jpe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emf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792000" y="365127"/>
            <a:ext cx="7560000" cy="49652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 smtClean="0"/>
              <a:t>CLICK TO ED 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92000" y="1825625"/>
            <a:ext cx="7560000" cy="40860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694653" y="6299200"/>
            <a:ext cx="692088" cy="41687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rgbClr val="03579B"/>
                </a:solidFill>
              </a:defRPr>
            </a:lvl1pPr>
          </a:lstStyle>
          <a:p>
            <a:fld id="{A8232B7E-4CC2-D844-B5E1-379F6F64DBED}" type="datetime5">
              <a:rPr lang="en-US" smtClean="0"/>
              <a:pPr/>
              <a:t>2-Dec-20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413853" y="6303461"/>
            <a:ext cx="2289885" cy="41261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rgbClr val="03579B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06530" y="365127"/>
            <a:ext cx="396000" cy="44505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03579B"/>
                </a:solidFill>
              </a:defRPr>
            </a:lvl1pPr>
          </a:lstStyle>
          <a:p>
            <a:fld id="{F717DA96-AA4F-5D44-92EC-608885C0EB99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Oval 6"/>
          <p:cNvSpPr>
            <a:spLocks noChangeAspect="1"/>
          </p:cNvSpPr>
          <p:nvPr userDrawn="1"/>
        </p:nvSpPr>
        <p:spPr>
          <a:xfrm>
            <a:off x="8506530" y="413365"/>
            <a:ext cx="396000" cy="396819"/>
          </a:xfrm>
          <a:prstGeom prst="ellipse">
            <a:avLst/>
          </a:prstGeom>
          <a:noFill/>
          <a:ln w="19050">
            <a:solidFill>
              <a:srgbClr val="03579B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 sz="1512" dirty="0">
              <a:solidFill>
                <a:srgbClr val="FFFFFF"/>
              </a:solidFill>
              <a:latin typeface="Calibri Light" charset="0"/>
              <a:ea typeface="MS PGothic" pitchFamily="34" charset="-128"/>
            </a:endParaRPr>
          </a:p>
        </p:txBody>
      </p:sp>
      <p:sp>
        <p:nvSpPr>
          <p:cNvPr id="8" name="TextBox 10"/>
          <p:cNvSpPr txBox="1">
            <a:spLocks noChangeArrowheads="1"/>
          </p:cNvSpPr>
          <p:nvPr userDrawn="1"/>
        </p:nvSpPr>
        <p:spPr bwMode="auto">
          <a:xfrm>
            <a:off x="1571788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pic>
        <p:nvPicPr>
          <p:cNvPr id="9" name="Picture 8"/>
          <p:cNvPicPr>
            <a:picLocks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935600" y="6453624"/>
            <a:ext cx="3416400" cy="6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10"/>
          <p:cNvPicPr>
            <a:picLocks noChangeAspect="1"/>
          </p:cNvPicPr>
          <p:nvPr userDrawn="1"/>
        </p:nvPicPr>
        <p:blipFill>
          <a:blip r:embed="rId16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28650" y="6299200"/>
            <a:ext cx="1027981" cy="416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" name="TextBox 10"/>
          <p:cNvSpPr txBox="1">
            <a:spLocks noChangeArrowheads="1"/>
          </p:cNvSpPr>
          <p:nvPr userDrawn="1"/>
        </p:nvSpPr>
        <p:spPr bwMode="auto">
          <a:xfrm>
            <a:off x="2283240" y="6359035"/>
            <a:ext cx="184856" cy="2616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1pPr>
            <a:lvl2pPr marL="742950" indent="-28575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2pPr>
            <a:lvl3pPr marL="11430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3pPr>
            <a:lvl4pPr marL="16002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4pPr>
            <a:lvl5pPr marL="2057400" indent="-228600"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5pPr>
            <a:lvl6pPr marL="25146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6pPr>
            <a:lvl7pPr marL="29718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7pPr>
            <a:lvl8pPr marL="34290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8pPr>
            <a:lvl9pPr marL="3886200" indent="-228600" defTabSz="1827213" fontAlgn="base">
              <a:spcBef>
                <a:spcPct val="0"/>
              </a:spcBef>
              <a:spcAft>
                <a:spcPct val="0"/>
              </a:spcAft>
              <a:defRPr sz="3600">
                <a:solidFill>
                  <a:schemeClr val="tx1"/>
                </a:solidFill>
                <a:latin typeface="Lato Light" charset="0"/>
                <a:ea typeface="MS PGothic" pitchFamily="34" charset="-128"/>
              </a:defRPr>
            </a:lvl9pPr>
          </a:lstStyle>
          <a:p>
            <a:pPr eaLnBrk="1" hangingPunct="1">
              <a:defRPr/>
            </a:pPr>
            <a:r>
              <a:rPr lang="id-ID" sz="1100" dirty="0" smtClean="0">
                <a:solidFill>
                  <a:srgbClr val="03579B"/>
                </a:solidFill>
                <a:latin typeface="Calibri Light" pitchFamily="34" charset="0"/>
              </a:rPr>
              <a:t>|</a:t>
            </a:r>
          </a:p>
        </p:txBody>
      </p:sp>
      <p:grpSp>
        <p:nvGrpSpPr>
          <p:cNvPr id="19" name="Group 12"/>
          <p:cNvGrpSpPr>
            <a:grpSpLocks/>
          </p:cNvGrpSpPr>
          <p:nvPr userDrawn="1"/>
        </p:nvGrpSpPr>
        <p:grpSpPr bwMode="auto">
          <a:xfrm>
            <a:off x="4341019" y="995536"/>
            <a:ext cx="461963" cy="88900"/>
            <a:chOff x="11125200" y="1888690"/>
            <a:chExt cx="923925" cy="178594"/>
          </a:xfrm>
        </p:grpSpPr>
        <p:pic>
          <p:nvPicPr>
            <p:cNvPr id="20" name="Picture 18"/>
            <p:cNvPicPr>
              <a:picLocks noChangeAspect="1" noChangeArrowheads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125200" y="1888690"/>
              <a:ext cx="171450" cy="17859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 xmlns="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 xmlns="">
                  <a:effectLst>
                    <a:outerShdw blurRad="63500" dist="38099" dir="2700000" algn="ctr" rotWithShape="0">
                      <a:schemeClr val="bg2">
                        <a:alpha val="74997"/>
                      </a:schemeClr>
                    </a:outerShdw>
                  </a:effectLst>
                </a14:hiddenEffects>
              </a:ext>
            </a:extLst>
          </p:spPr>
        </p:pic>
        <p:pic>
          <p:nvPicPr>
            <p:cNvPr id="21" name="Picture 18"/>
            <p:cNvPicPr>
              <a:picLocks noChangeAspect="1" noChangeArrowheads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496675" y="1888690"/>
              <a:ext cx="171450" cy="17859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 xmlns="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 xmlns="">
                  <a:effectLst>
                    <a:outerShdw blurRad="63500" dist="38099" dir="2700000" algn="ctr" rotWithShape="0">
                      <a:schemeClr val="bg2">
                        <a:alpha val="74997"/>
                      </a:schemeClr>
                    </a:outerShdw>
                  </a:effectLst>
                </a14:hiddenEffects>
              </a:ext>
            </a:extLst>
          </p:spPr>
        </p:pic>
        <p:pic>
          <p:nvPicPr>
            <p:cNvPr id="22" name="Picture 18"/>
            <p:cNvPicPr>
              <a:picLocks noChangeAspect="1" noChangeArrowheads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877675" y="1888690"/>
              <a:ext cx="171450" cy="178594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 xmlns="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 xmlns="">
                  <a:effectLst>
                    <a:outerShdw blurRad="63500" dist="38099" dir="2700000" algn="ctr" rotWithShape="0">
                      <a:schemeClr val="bg2">
                        <a:alpha val="74997"/>
                      </a:schemeClr>
                    </a:outerShdw>
                  </a:effectLst>
                </a14:hiddenEffects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xmlns="" val="211050583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72" r:id="rId4"/>
    <p:sldLayoutId id="2147483664" r:id="rId5"/>
    <p:sldLayoutId id="2147483665" r:id="rId6"/>
    <p:sldLayoutId id="2147483673" r:id="rId7"/>
    <p:sldLayoutId id="2147483666" r:id="rId8"/>
    <p:sldLayoutId id="2147483667" r:id="rId9"/>
    <p:sldLayoutId id="2147483668" r:id="rId10"/>
    <p:sldLayoutId id="2147483669" r:id="rId11"/>
    <p:sldLayoutId id="2147483670" r:id="rId12"/>
    <p:sldLayoutId id="2147483671" r:id="rId13"/>
  </p:sldLayoutIdLst>
  <p:hf hdr="0"/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4000" b="1" kern="1200">
          <a:solidFill>
            <a:srgbClr val="03579B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ts val="3360"/>
        </a:lnSpc>
        <a:spcBef>
          <a:spcPts val="0"/>
        </a:spcBef>
        <a:spcAft>
          <a:spcPts val="0"/>
        </a:spcAft>
        <a:buFont typeface="Arial" panose="020B0604020202020204" pitchFamily="34" charset="0"/>
        <a:buNone/>
        <a:defRPr sz="2800" kern="1200">
          <a:solidFill>
            <a:schemeClr val="tx1"/>
          </a:solidFill>
          <a:latin typeface="+mj-lt"/>
          <a:ea typeface="+mn-ea"/>
          <a:cs typeface="+mn-cs"/>
        </a:defRPr>
      </a:lvl1pPr>
      <a:lvl2pPr marL="457200" indent="0" algn="l" defTabSz="914400" rtl="0" eaLnBrk="1" latinLnBrk="0" hangingPunct="1">
        <a:lnSpc>
          <a:spcPts val="3360"/>
        </a:lnSpc>
        <a:spcBef>
          <a:spcPts val="0"/>
        </a:spcBef>
        <a:spcAft>
          <a:spcPts val="0"/>
        </a:spcAft>
        <a:buFont typeface="Arial" panose="020B0604020202020204" pitchFamily="34" charset="0"/>
        <a:buNone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0" algn="l" defTabSz="914400" rtl="0" eaLnBrk="1" latinLnBrk="0" hangingPunct="1">
        <a:lnSpc>
          <a:spcPts val="3360"/>
        </a:lnSpc>
        <a:spcBef>
          <a:spcPts val="0"/>
        </a:spcBef>
        <a:spcAft>
          <a:spcPts val="0"/>
        </a:spcAft>
        <a:buFont typeface="Arial" panose="020B0604020202020204" pitchFamily="34" charset="0"/>
        <a:buNone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0" algn="l" defTabSz="914400" rtl="0" eaLnBrk="1" latinLnBrk="0" hangingPunct="1">
        <a:lnSpc>
          <a:spcPts val="3360"/>
        </a:lnSpc>
        <a:spcBef>
          <a:spcPts val="0"/>
        </a:spcBef>
        <a:spcAft>
          <a:spcPts val="0"/>
        </a:spcAft>
        <a:buFont typeface="Arial" panose="020B0604020202020204" pitchFamily="34" charset="0"/>
        <a:buNone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0" algn="l" defTabSz="914400" rtl="0" eaLnBrk="1" latinLnBrk="0" hangingPunct="1">
        <a:lnSpc>
          <a:spcPts val="3360"/>
        </a:lnSpc>
        <a:spcBef>
          <a:spcPts val="0"/>
        </a:spcBef>
        <a:spcAft>
          <a:spcPts val="0"/>
        </a:spcAft>
        <a:buFont typeface="Arial" panose="020B0604020202020204" pitchFamily="34" charset="0"/>
        <a:buNone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png"/><Relationship Id="rId3" Type="http://schemas.openxmlformats.org/officeDocument/2006/relationships/diagramLayout" Target="../diagrams/layout1.xml"/><Relationship Id="rId7" Type="http://schemas.openxmlformats.org/officeDocument/2006/relationships/image" Target="../media/image15.jpe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10" Type="http://schemas.openxmlformats.org/officeDocument/2006/relationships/image" Target="../media/image18.tiff"/><Relationship Id="rId4" Type="http://schemas.openxmlformats.org/officeDocument/2006/relationships/diagramQuickStyle" Target="../diagrams/quickStyle1.xml"/><Relationship Id="rId9" Type="http://schemas.openxmlformats.org/officeDocument/2006/relationships/image" Target="../media/image17.gif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emf"/><Relationship Id="rId7" Type="http://schemas.openxmlformats.org/officeDocument/2006/relationships/image" Target="../media/image30.emf"/><Relationship Id="rId2" Type="http://schemas.openxmlformats.org/officeDocument/2006/relationships/image" Target="../media/image25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9.emf"/><Relationship Id="rId5" Type="http://schemas.openxmlformats.org/officeDocument/2006/relationships/image" Target="../media/image28.emf"/><Relationship Id="rId4" Type="http://schemas.openxmlformats.org/officeDocument/2006/relationships/image" Target="../media/image27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emf"/><Relationship Id="rId2" Type="http://schemas.openxmlformats.org/officeDocument/2006/relationships/image" Target="../media/image31.e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3.emf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emf"/><Relationship Id="rId2" Type="http://schemas.openxmlformats.org/officeDocument/2006/relationships/image" Target="../media/image34.emf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emf"/><Relationship Id="rId2" Type="http://schemas.openxmlformats.org/officeDocument/2006/relationships/image" Target="../media/image36.emf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emf"/><Relationship Id="rId2" Type="http://schemas.openxmlformats.org/officeDocument/2006/relationships/image" Target="../media/image38.emf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emf"/><Relationship Id="rId7" Type="http://schemas.openxmlformats.org/officeDocument/2006/relationships/image" Target="../media/image45.emf"/><Relationship Id="rId2" Type="http://schemas.openxmlformats.org/officeDocument/2006/relationships/image" Target="../media/image40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4.emf"/><Relationship Id="rId5" Type="http://schemas.openxmlformats.org/officeDocument/2006/relationships/image" Target="../media/image43.emf"/><Relationship Id="rId4" Type="http://schemas.openxmlformats.org/officeDocument/2006/relationships/image" Target="../media/image42.em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emf"/><Relationship Id="rId2" Type="http://schemas.openxmlformats.org/officeDocument/2006/relationships/image" Target="../media/image46.e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8.emf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emf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emf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4.png"/><Relationship Id="rId4" Type="http://schemas.openxmlformats.org/officeDocument/2006/relationships/image" Target="../media/image53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emf"/><Relationship Id="rId2" Type="http://schemas.openxmlformats.org/officeDocument/2006/relationships/image" Target="../media/image57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0.emf"/><Relationship Id="rId4" Type="http://schemas.openxmlformats.org/officeDocument/2006/relationships/image" Target="../media/image59.emf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emf"/><Relationship Id="rId2" Type="http://schemas.openxmlformats.org/officeDocument/2006/relationships/image" Target="../media/image61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4.emf"/><Relationship Id="rId4" Type="http://schemas.openxmlformats.org/officeDocument/2006/relationships/image" Target="../media/image63.emf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5.emf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6.emf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2" Type="http://schemas.openxmlformats.org/officeDocument/2006/relationships/image" Target="../media/image67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emf"/><Relationship Id="rId2" Type="http://schemas.openxmlformats.org/officeDocument/2006/relationships/image" Target="../media/image69.emf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0.emf"/><Relationship Id="rId2" Type="http://schemas.openxmlformats.org/officeDocument/2006/relationships/image" Target="../media/image69.emf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1.emf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2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3.jpe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emf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4" Type="http://schemas.openxmlformats.org/officeDocument/2006/relationships/oleObject" Target="../embeddings/oleObject1.bin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7.emf"/><Relationship Id="rId2" Type="http://schemas.openxmlformats.org/officeDocument/2006/relationships/image" Target="../media/image76.e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8.emf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9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emf"/><Relationship Id="rId2" Type="http://schemas.openxmlformats.org/officeDocument/2006/relationships/image" Target="../media/image81.e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3.emf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4.png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png"/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7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8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0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1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png"/><Relationship Id="rId2" Type="http://schemas.openxmlformats.org/officeDocument/2006/relationships/image" Target="../media/image92.png"/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5.png"/><Relationship Id="rId2" Type="http://schemas.openxmlformats.org/officeDocument/2006/relationships/image" Target="../media/image94.png"/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Rectangle 19"/>
          <p:cNvSpPr/>
          <p:nvPr/>
        </p:nvSpPr>
        <p:spPr>
          <a:xfrm>
            <a:off x="4114799" y="4246779"/>
            <a:ext cx="4788963" cy="1015663"/>
          </a:xfrm>
          <a:prstGeom prst="rect">
            <a:avLst/>
          </a:prstGeom>
          <a:solidFill>
            <a:schemeClr val="bg2"/>
          </a:solidFill>
        </p:spPr>
        <p:txBody>
          <a:bodyPr wrap="square">
            <a:spAutoFit/>
          </a:bodyPr>
          <a:lstStyle/>
          <a:p>
            <a:pPr algn="r"/>
            <a:r>
              <a:rPr lang="ru-RU" sz="2000" b="1" dirty="0" smtClean="0">
                <a:solidFill>
                  <a:srgbClr val="FF0000"/>
                </a:solidFill>
              </a:rPr>
              <a:t>ПЛАНИРАЊЕ И ПРОЈЕКТОВАЊЕ СИСТЕМА ТАКСИ ПРЕВОЗА ПУТНИКА У БЕОГРАДУ ЗА ПЕРИОД ОД 2020. ДО 2024. ГОДИНЕ</a:t>
            </a:r>
            <a:endParaRPr lang="sr-Latn-RS" sz="2000" b="1" dirty="0" smtClean="0">
              <a:solidFill>
                <a:srgbClr val="FF0000"/>
              </a:solidFill>
            </a:endParaRPr>
          </a:p>
        </p:txBody>
      </p:sp>
      <p:pic>
        <p:nvPicPr>
          <p:cNvPr id="6" name="Picture 5" descr="Untitled-1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8719" y="1664371"/>
            <a:ext cx="3058680" cy="37243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13854981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6"/>
          <p:cNvSpPr>
            <a:spLocks noChangeArrowheads="1"/>
          </p:cNvSpPr>
          <p:nvPr/>
        </p:nvSpPr>
        <p:spPr bwMode="auto">
          <a:xfrm rot="10800000" flipH="1">
            <a:off x="0" y="99478"/>
            <a:ext cx="7399867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122129" y="159665"/>
            <a:ext cx="5753737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sz="2000" b="1" dirty="0" smtClean="0">
                <a:solidFill>
                  <a:schemeClr val="bg1"/>
                </a:solidFill>
              </a:rPr>
              <a:t>Генералне информације о пројекту</a:t>
            </a:r>
            <a:endParaRPr lang="en-US" sz="2000" b="1" dirty="0">
              <a:solidFill>
                <a:schemeClr val="bg1"/>
              </a:solidFill>
            </a:endParaRPr>
          </a:p>
        </p:txBody>
      </p:sp>
      <p:graphicFrame>
        <p:nvGraphicFramePr>
          <p:cNvPr id="8" name="Table 7"/>
          <p:cNvGraphicFramePr>
            <a:graphicFrameLocks noGrp="1"/>
          </p:cNvGraphicFramePr>
          <p:nvPr/>
        </p:nvGraphicFramePr>
        <p:xfrm>
          <a:off x="384702" y="1638076"/>
          <a:ext cx="8462963" cy="2993191"/>
        </p:xfrm>
        <a:graphic>
          <a:graphicData uri="http://schemas.openxmlformats.org/drawingml/2006/table">
            <a:tbl>
              <a:tblPr/>
              <a:tblGrid>
                <a:gridCol w="1804303"/>
                <a:gridCol w="791262"/>
                <a:gridCol w="5867398"/>
              </a:tblGrid>
              <a:tr h="617527">
                <a:tc>
                  <a:txBody>
                    <a:bodyPr/>
                    <a:lstStyle/>
                    <a:p>
                      <a:pPr marL="111760" algn="just"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31849B"/>
                          </a:solidFill>
                          <a:latin typeface="Calibri"/>
                          <a:ea typeface="Calibri"/>
                          <a:cs typeface="Calibri"/>
                        </a:rPr>
                        <a:t>Назив пројекта</a:t>
                      </a: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5DFEC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FF0000"/>
                          </a:solidFill>
                          <a:latin typeface="Calibri"/>
                          <a:ea typeface="Calibri"/>
                          <a:cs typeface="Calibri"/>
                        </a:rPr>
                        <a:t>ПЛАНИРАЊЕ И ПРОЈЕКТОВАЊЕ СИСТЕМА ТАКСИ ПРЕВОЗА ПУТНИКА У БЕОГРАДУ ЗА ПЕРИОД ОД 2020. ДО 2024. ГОДИНЕ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174361">
                <a:tc>
                  <a:txBody>
                    <a:bodyPr/>
                    <a:lstStyle/>
                    <a:p>
                      <a:pPr marL="111760" algn="just">
                        <a:spcAft>
                          <a:spcPts val="0"/>
                        </a:spcAft>
                      </a:pPr>
                      <a:endParaRPr lang="sr-Cyrl-CS" sz="1100" dirty="0">
                        <a:solidFill>
                          <a:srgbClr val="31849B"/>
                        </a:solidFill>
                        <a:latin typeface="Calibri"/>
                        <a:ea typeface="Calibri"/>
                        <a:cs typeface="Calibri"/>
                      </a:endParaRPr>
                    </a:p>
                  </a:txBody>
                  <a:tcPr marL="68580" marR="685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endParaRPr lang="sr-Cyrl-CS" sz="1100">
                        <a:solidFill>
                          <a:srgbClr val="31849B"/>
                        </a:solidFill>
                        <a:latin typeface="Calibri"/>
                        <a:ea typeface="Calibri"/>
                        <a:cs typeface="Calibri"/>
                      </a:endParaRPr>
                    </a:p>
                  </a:txBody>
                  <a:tcPr marL="68580" marR="685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617527">
                <a:tc>
                  <a:txBody>
                    <a:bodyPr/>
                    <a:lstStyle/>
                    <a:p>
                      <a:pPr marL="111760" algn="just"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31849B"/>
                          </a:solidFill>
                          <a:latin typeface="Calibri"/>
                          <a:ea typeface="Calibri"/>
                          <a:cs typeface="Calibri"/>
                        </a:rPr>
                        <a:t>Наручилац</a:t>
                      </a: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r-Latn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ГРАД БЕОГРАД - ГРАДСКА УПРАВА ГРАДА БЕОГРАДА - СЕКРЕТАРИЈАТ ЗА ЈАВНИ ПРЕВОЗ </a:t>
                      </a:r>
                      <a:endParaRPr lang="en-US" sz="1100" dirty="0">
                        <a:solidFill>
                          <a:srgbClr val="0070C0"/>
                        </a:solidFill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r-Latn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27. марта 43-45, 11000, Београд, Србија</a:t>
                      </a:r>
                      <a:endParaRPr lang="en-US" sz="1100" dirty="0">
                        <a:solidFill>
                          <a:srgbClr val="0070C0"/>
                        </a:solidFill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174361">
                <a:tc>
                  <a:txBody>
                    <a:bodyPr/>
                    <a:lstStyle/>
                    <a:p>
                      <a:pPr marL="111760" algn="just">
                        <a:spcAft>
                          <a:spcPts val="0"/>
                        </a:spcAft>
                      </a:pPr>
                      <a:endParaRPr lang="sr-Cyrl-CS" sz="1100">
                        <a:solidFill>
                          <a:srgbClr val="31849B"/>
                        </a:solidFill>
                        <a:latin typeface="Calibri"/>
                        <a:ea typeface="Calibri"/>
                        <a:cs typeface="Calibri"/>
                      </a:endParaRPr>
                    </a:p>
                  </a:txBody>
                  <a:tcPr marL="68580" marR="685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endParaRPr lang="sr-Cyrl-CS" sz="1100">
                        <a:solidFill>
                          <a:srgbClr val="31849B"/>
                        </a:solidFill>
                        <a:latin typeface="Calibri"/>
                        <a:ea typeface="Calibri"/>
                        <a:cs typeface="Calibri"/>
                      </a:endParaRPr>
                    </a:p>
                  </a:txBody>
                  <a:tcPr marL="68580" marR="685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617527">
                <a:tc>
                  <a:txBody>
                    <a:bodyPr/>
                    <a:lstStyle/>
                    <a:p>
                      <a:pPr marL="111760" algn="just"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31849B"/>
                          </a:solidFill>
                          <a:latin typeface="Calibri"/>
                          <a:ea typeface="Calibri"/>
                          <a:cs typeface="Calibri"/>
                        </a:rPr>
                        <a:t>Извршилац</a:t>
                      </a: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E5DFEC"/>
                    </a:solidFill>
                  </a:tcPr>
                </a:tc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УНИВЕРЗИТЕТ У БЕОГРАДУ - САОБРАЋАЈНИ ФАКУЛТЕТ </a:t>
                      </a:r>
                      <a:endParaRPr lang="en-US" sz="1100" dirty="0">
                        <a:solidFill>
                          <a:srgbClr val="0070C0"/>
                        </a:solidFill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Војводе Степе 305, 11000, Београд, Србија</a:t>
                      </a:r>
                      <a:endParaRPr lang="en-US" sz="1100" dirty="0">
                        <a:solidFill>
                          <a:srgbClr val="0070C0"/>
                        </a:solidFill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174361">
                <a:tc>
                  <a:txBody>
                    <a:bodyPr/>
                    <a:lstStyle/>
                    <a:p>
                      <a:pPr marL="111760" algn="just">
                        <a:spcAft>
                          <a:spcPts val="0"/>
                        </a:spcAft>
                      </a:pPr>
                      <a:endParaRPr lang="sr-Cyrl-CS" sz="1100">
                        <a:solidFill>
                          <a:srgbClr val="31849B"/>
                        </a:solidFill>
                        <a:latin typeface="Calibri"/>
                        <a:ea typeface="Calibri"/>
                        <a:cs typeface="Calibri"/>
                      </a:endParaRPr>
                    </a:p>
                  </a:txBody>
                  <a:tcPr marL="68580" marR="685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endParaRPr lang="sr-Cyrl-CS" sz="1100">
                        <a:solidFill>
                          <a:srgbClr val="31849B"/>
                        </a:solidFill>
                        <a:latin typeface="Calibri"/>
                        <a:ea typeface="Calibri"/>
                        <a:cs typeface="Calibri"/>
                      </a:endParaRPr>
                    </a:p>
                  </a:txBody>
                  <a:tcPr marL="68580" marR="685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617527">
                <a:tc>
                  <a:txBody>
                    <a:bodyPr/>
                    <a:lstStyle/>
                    <a:p>
                      <a:pPr marL="111760" algn="just"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31849B"/>
                          </a:solidFill>
                          <a:latin typeface="Calibri"/>
                          <a:ea typeface="Calibri"/>
                          <a:cs typeface="Calibri"/>
                        </a:rPr>
                        <a:t>Број уговора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DAEEF3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СЕКРЕТАРИЈАТ ЗА ЈАВНИ ПРЕВОЗ: </a:t>
                      </a:r>
                      <a:r>
                        <a:rPr lang="sr-Latn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XXXIV</a:t>
                      </a:r>
                      <a:r>
                        <a:rPr lang="sr-Cyrl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-08-401.1-12 02.09.2019.</a:t>
                      </a:r>
                      <a:endParaRPr lang="en-US" sz="1100" dirty="0">
                        <a:solidFill>
                          <a:srgbClr val="0070C0"/>
                        </a:solidFill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САОБРАЋАЈНИ ФАКУЛТЕТ: 3</a:t>
                      </a:r>
                      <a:r>
                        <a:rPr lang="en-U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6</a:t>
                      </a:r>
                      <a:r>
                        <a:rPr lang="sr-Cyrl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5 од </a:t>
                      </a:r>
                      <a:r>
                        <a:rPr lang="en-U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0</a:t>
                      </a:r>
                      <a:r>
                        <a:rPr lang="sr-Cyrl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2.0</a:t>
                      </a:r>
                      <a:r>
                        <a:rPr lang="en-U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9</a:t>
                      </a:r>
                      <a:r>
                        <a:rPr lang="sr-Cyrl-CS" sz="1100" dirty="0">
                          <a:solidFill>
                            <a:srgbClr val="0070C0"/>
                          </a:solidFill>
                          <a:latin typeface="Calibri"/>
                          <a:ea typeface="Calibri"/>
                          <a:cs typeface="Calibri"/>
                        </a:rPr>
                        <a:t>.2019. године</a:t>
                      </a:r>
                      <a:endParaRPr lang="en-US" sz="1100" dirty="0">
                        <a:solidFill>
                          <a:srgbClr val="0070C0"/>
                        </a:solidFill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  <p:pic>
        <p:nvPicPr>
          <p:cNvPr id="10" name="Picture 11" descr="logo-direkcija.png"/>
          <p:cNvPicPr>
            <a:picLocks noChangeAspect="1" noChangeArrowheads="1"/>
          </p:cNvPicPr>
          <p:nvPr/>
        </p:nvPicPr>
        <p:blipFill>
          <a:blip r:embed="rId2"/>
          <a:srcRect l="6805" t="5917" r="6816" b="7101"/>
          <a:stretch>
            <a:fillRect/>
          </a:stretch>
        </p:blipFill>
        <p:spPr bwMode="auto">
          <a:xfrm>
            <a:off x="2387013" y="2539232"/>
            <a:ext cx="462670" cy="41336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" name="Picture 10" descr="Logo SF"/>
          <p:cNvPicPr/>
          <p:nvPr/>
        </p:nvPicPr>
        <p:blipFill>
          <a:blip r:embed="rId3">
            <a:extLst>
              <a:ext uri="{28A0092B-C50C-407E-A947-70E740481C1C}">
                <a14:useLocalDpi xmlns:lc="http://schemas.openxmlformats.org/drawingml/2006/lockedCanvas" xmlns:pic="http://schemas.openxmlformats.org/drawingml/2006/picture" xmlns="" xmlns:wpc="http://schemas.microsoft.com/office/word/2010/wordprocessingCanvas" xmlns:mc="http://schemas.openxmlformats.org/markup-compatibility/2006" xmlns:o="urn:schemas-microsoft-com:office:office" xmlns:v="urn:schemas-microsoft-com:vml" xmlns:wp14="http://schemas.microsoft.com/office/word/2010/wordprocessingDrawing" xmlns:w10="urn:schemas-microsoft-com:office:word" xmlns:w="http://schemas.openxmlformats.org/wordprocessingml/2006/main" xmlns:w14="http://schemas.microsoft.com/office/word/2010/wordml" xmlns:w15="http://schemas.microsoft.com/office/word/2012/wordml" xmlns:wpg="http://schemas.microsoft.com/office/word/2010/wordprocessingGroup" xmlns:wpi="http://schemas.microsoft.com/office/word/2010/wordprocessingInk" xmlns:wps="http://schemas.microsoft.com/office/word/2010/wordprocessingShape" xmlns:a14="http://schemas.microsoft.com/office/drawing/2010/main" xmlns:wne="http://schemas.microsoft.com/office/word/2006/wordml" xmlns:wp="http://schemas.openxmlformats.org/drawingml/2006/wordprocessingDrawing" xmlns:m="http://schemas.openxmlformats.org/officeDocument/2006/math" xmlns:ve="http://schemas.openxmlformats.org/markup-compatibility/2006" val="0"/>
              </a:ext>
            </a:extLst>
          </a:blip>
          <a:srcRect/>
          <a:stretch>
            <a:fillRect/>
          </a:stretch>
        </p:blipFill>
        <p:spPr bwMode="auto">
          <a:xfrm>
            <a:off x="2338604" y="3273505"/>
            <a:ext cx="511079" cy="51012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xmlns="" val="743329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6"/>
          <p:cNvSpPr>
            <a:spLocks noChangeArrowheads="1"/>
          </p:cNvSpPr>
          <p:nvPr/>
        </p:nvSpPr>
        <p:spPr bwMode="auto">
          <a:xfrm rot="10800000" flipH="1">
            <a:off x="0" y="99478"/>
            <a:ext cx="7399867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24" name="Rectangle 23"/>
          <p:cNvSpPr/>
          <p:nvPr/>
        </p:nvSpPr>
        <p:spPr>
          <a:xfrm>
            <a:off x="122129" y="159665"/>
            <a:ext cx="544047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sz="2000" b="1" dirty="0" smtClean="0">
                <a:solidFill>
                  <a:schemeClr val="bg1"/>
                </a:solidFill>
              </a:rPr>
              <a:t>Предмет и циљ израде пројекта</a:t>
            </a:r>
            <a:endParaRPr lang="en-US" sz="2000" b="1" dirty="0">
              <a:solidFill>
                <a:schemeClr val="bg1"/>
              </a:solidFill>
            </a:endParaRPr>
          </a:p>
        </p:txBody>
      </p:sp>
      <p:sp>
        <p:nvSpPr>
          <p:cNvPr id="10241" name="Rectangle 1"/>
          <p:cNvSpPr>
            <a:spLocks noChangeArrowheads="1"/>
          </p:cNvSpPr>
          <p:nvPr/>
        </p:nvSpPr>
        <p:spPr bwMode="auto">
          <a:xfrm>
            <a:off x="147531" y="3287127"/>
            <a:ext cx="8726864" cy="19389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algn="just">
              <a:lnSpc>
                <a:spcPct val="150000"/>
              </a:lnSpc>
            </a:pPr>
            <a:r>
              <a:rPr lang="sr-Cyrl-CS" sz="1600" dirty="0" smtClean="0"/>
              <a:t>Основни циљеви овог студијско-развојног пројекта усмерени су на стварање научно-стручне основе за реинжењеринг структуре, функционисања, организације и управљања такси системом у складу са дефинисаном транспортном политиком на нивоу града Београда и реално добијеним транспортним потребама и захтевима корисника система, као и стварање услова да систем постане ефикасан и одржив у свим елементима структуре система.</a:t>
            </a:r>
            <a:endParaRPr lang="en-US" sz="1600" dirty="0"/>
          </a:p>
        </p:txBody>
      </p:sp>
      <p:sp>
        <p:nvSpPr>
          <p:cNvPr id="5" name="Rectangle 1"/>
          <p:cNvSpPr>
            <a:spLocks noChangeArrowheads="1"/>
          </p:cNvSpPr>
          <p:nvPr/>
        </p:nvSpPr>
        <p:spPr bwMode="auto">
          <a:xfrm>
            <a:off x="206794" y="1274671"/>
            <a:ext cx="8726864" cy="15696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lvl="0" algn="just">
              <a:lnSpc>
                <a:spcPct val="150000"/>
              </a:lnSpc>
            </a:pPr>
            <a:r>
              <a:rPr lang="sr-Cyrl-CS" sz="1600" b="1" dirty="0" smtClean="0">
                <a:solidFill>
                  <a:srgbClr val="FF0000"/>
                </a:solidFill>
              </a:rPr>
              <a:t>ПОДСИСТЕМ ТАКСИ ПРЕВОЗА ПУТНИКА</a:t>
            </a:r>
            <a:r>
              <a:rPr lang="sr-Cyrl-CS" sz="1600" dirty="0" smtClean="0">
                <a:solidFill>
                  <a:srgbClr val="FF0000"/>
                </a:solidFill>
              </a:rPr>
              <a:t> </a:t>
            </a:r>
            <a:r>
              <a:rPr lang="sr-Cyrl-CS" sz="1600" b="1" dirty="0" smtClean="0">
                <a:solidFill>
                  <a:srgbClr val="FF0000"/>
                </a:solidFill>
              </a:rPr>
              <a:t>(ТАКСИ СИСТЕМ) </a:t>
            </a:r>
            <a:r>
              <a:rPr lang="sr-Cyrl-CS" sz="1600" dirty="0" smtClean="0">
                <a:solidFill>
                  <a:srgbClr val="FF0000"/>
                </a:solidFill>
              </a:rPr>
              <a:t>спада у групу подсистема флексибилног транспорта путника који корисницима пружа целодневну </a:t>
            </a:r>
            <a:r>
              <a:rPr lang="sr-Cyrl-CS" sz="1600" b="1" dirty="0" smtClean="0">
                <a:solidFill>
                  <a:srgbClr val="FF0000"/>
                </a:solidFill>
              </a:rPr>
              <a:t>јавну услугу</a:t>
            </a:r>
            <a:r>
              <a:rPr lang="sr-Cyrl-CS" sz="1600" dirty="0" smtClean="0">
                <a:solidFill>
                  <a:srgbClr val="FF0000"/>
                </a:solidFill>
              </a:rPr>
              <a:t> возилима одговарајућег капацитета на кратким релацијама према захтевима корисника по унапред дефинисаним и познатим условима. </a:t>
            </a:r>
            <a:endParaRPr lang="en-US" sz="1600" dirty="0" smtClean="0">
              <a:solidFill>
                <a:srgbClr val="FF0000"/>
              </a:solidFill>
            </a:endParaRPr>
          </a:p>
        </p:txBody>
      </p:sp>
      <p:sp>
        <p:nvSpPr>
          <p:cNvPr id="6" name="Rectangle 1"/>
          <p:cNvSpPr>
            <a:spLocks noChangeArrowheads="1"/>
          </p:cNvSpPr>
          <p:nvPr/>
        </p:nvSpPr>
        <p:spPr bwMode="auto">
          <a:xfrm>
            <a:off x="206794" y="838164"/>
            <a:ext cx="8726864" cy="4234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lvl="0" algn="just">
              <a:lnSpc>
                <a:spcPct val="150000"/>
              </a:lnSpc>
            </a:pPr>
            <a:r>
              <a:rPr lang="sr-Cyrl-CS" sz="1600" b="1" dirty="0" smtClean="0">
                <a:solidFill>
                  <a:srgbClr val="0070C0"/>
                </a:solidFill>
              </a:rPr>
              <a:t>ПРЕДМЕТ ИЗРАДЕ ПРОЈЕКТА</a:t>
            </a:r>
            <a:endParaRPr lang="en-US" sz="1600" dirty="0" smtClean="0">
              <a:solidFill>
                <a:srgbClr val="0070C0"/>
              </a:solidFill>
            </a:endParaRPr>
          </a:p>
        </p:txBody>
      </p:sp>
      <p:sp>
        <p:nvSpPr>
          <p:cNvPr id="7" name="Rectangle 1"/>
          <p:cNvSpPr>
            <a:spLocks noChangeArrowheads="1"/>
          </p:cNvSpPr>
          <p:nvPr/>
        </p:nvSpPr>
        <p:spPr bwMode="auto">
          <a:xfrm>
            <a:off x="172920" y="2834196"/>
            <a:ext cx="8726864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lvl="0" algn="just">
              <a:lnSpc>
                <a:spcPct val="150000"/>
              </a:lnSpc>
            </a:pPr>
            <a:r>
              <a:rPr lang="sr-Cyrl-CS" sz="1600" b="1" dirty="0" smtClean="0">
                <a:solidFill>
                  <a:srgbClr val="0070C0"/>
                </a:solidFill>
              </a:rPr>
              <a:t>ЦИЉ ИЗРАДЕ ПРОЈЕКТА</a:t>
            </a:r>
            <a:endParaRPr lang="en-US" sz="1600" dirty="0" smtClean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="" xmlns:p14="http://schemas.microsoft.com/office/powerpoint/2010/main" val="743329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6"/>
          <p:cNvSpPr>
            <a:spLocks noChangeArrowheads="1"/>
          </p:cNvSpPr>
          <p:nvPr/>
        </p:nvSpPr>
        <p:spPr bwMode="auto">
          <a:xfrm rot="10800000" flipH="1">
            <a:off x="0" y="99478"/>
            <a:ext cx="7399867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241" name="Rectangle 1"/>
          <p:cNvSpPr>
            <a:spLocks noChangeArrowheads="1"/>
          </p:cNvSpPr>
          <p:nvPr/>
        </p:nvSpPr>
        <p:spPr bwMode="auto">
          <a:xfrm>
            <a:off x="219635" y="1077805"/>
            <a:ext cx="8644965" cy="427809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Недовољно дефинисани и прецизни регулаторни оквири и надлежности по нивоима управљања (неусаглашености у приступу делатности у смислу да ли је такси превоз путника привредна делатност на отвореном тржишту или је јавна услуга. Честе измене регулаторних аката без системске анализе очекиваних ефеката, ризика, користи, итд.);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16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Неадекватно дефинисана надлежност у организацији и управљању системом;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16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Одсуство мониторинга и контроле на стратешком и тактичком нивоу управљања;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16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Неадекватна структура система (понуђени капацитети (пре свега број возила на раду) на тржишту транспортних услуга нису у складу са реалним транспортним потребама и захтевима за овом врстом услуга што проузрокује значајан број нереализованих захтева корисника);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sr-Cyrl-CS" sz="1600" dirty="0" smtClean="0"/>
          </a:p>
          <a:p>
            <a:pPr marL="271463" indent="-271463" algn="just">
              <a:buFont typeface="Arial" pitchFamily="34" charset="0"/>
              <a:buChar char="•"/>
            </a:pPr>
            <a:r>
              <a:rPr lang="sr-Cyrl-CS" sz="1600" dirty="0" smtClean="0"/>
              <a:t>Релативно низак ниво квалитета услуге (задовољавајући ниво функционисања у смислу приступачности у простору и времену, али са релативно ниским нивоом квалитета услуге везаним за основне елементе комфора);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1600" dirty="0" smtClean="0"/>
          </a:p>
        </p:txBody>
      </p:sp>
      <p:sp>
        <p:nvSpPr>
          <p:cNvPr id="7" name="Rectangle 6"/>
          <p:cNvSpPr/>
          <p:nvPr/>
        </p:nvSpPr>
        <p:spPr>
          <a:xfrm>
            <a:off x="122129" y="159665"/>
            <a:ext cx="716767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000" b="1" dirty="0" smtClean="0">
                <a:solidFill>
                  <a:schemeClr val="bg1"/>
                </a:solidFill>
              </a:rPr>
              <a:t>Идентификовани</a:t>
            </a:r>
            <a:r>
              <a:rPr lang="sr-Cyrl-RS" sz="2000" b="1" dirty="0" smtClean="0">
                <a:solidFill>
                  <a:schemeClr val="bg1"/>
                </a:solidFill>
              </a:rPr>
              <a:t> системски и функционални проблеми</a:t>
            </a:r>
            <a:endParaRPr lang="en-US" sz="20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743329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6"/>
          <p:cNvSpPr>
            <a:spLocks noChangeArrowheads="1"/>
          </p:cNvSpPr>
          <p:nvPr/>
        </p:nvSpPr>
        <p:spPr bwMode="auto">
          <a:xfrm rot="10800000" flipH="1">
            <a:off x="0" y="99478"/>
            <a:ext cx="7399867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241" name="Rectangle 1"/>
          <p:cNvSpPr>
            <a:spLocks noChangeArrowheads="1"/>
          </p:cNvSpPr>
          <p:nvPr/>
        </p:nvSpPr>
        <p:spPr bwMode="auto">
          <a:xfrm>
            <a:off x="101105" y="1147185"/>
            <a:ext cx="8831228" cy="2308324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Изузетно хетерогена структура возног парка (у систему су возила углавном са застарелом технологијом у погледу безбедности, комфора, естетског изгледа, заштите околине, итд);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16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Релативно низак степен дигитализације у домену система резервисања и наручивања вожњи;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16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Одуство интеграције у домену технологије резервације и наручивања вожњи путем савремених апликација;</a:t>
            </a:r>
          </a:p>
          <a:p>
            <a:pPr marL="271463" lvl="0" indent="-271463" algn="just"/>
            <a:endParaRPr lang="en-US" sz="16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Постојање извесног броја нерегуларних такси возила и возача, нелојалне конкуренције, итд.</a:t>
            </a:r>
            <a:endParaRPr lang="en-US" sz="1600" dirty="0"/>
          </a:p>
        </p:txBody>
      </p:sp>
      <p:sp>
        <p:nvSpPr>
          <p:cNvPr id="5" name="Rectangle 1"/>
          <p:cNvSpPr>
            <a:spLocks noChangeArrowheads="1"/>
          </p:cNvSpPr>
          <p:nvPr/>
        </p:nvSpPr>
        <p:spPr bwMode="auto">
          <a:xfrm>
            <a:off x="151899" y="3798887"/>
            <a:ext cx="8831228" cy="132343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algn="just"/>
            <a:r>
              <a:rPr lang="sr-Cyrl-CS" sz="1600" dirty="0" smtClean="0"/>
              <a:t>Град Београд - Секретаријат за јавни превоз, као власник тржишта такси услуга, донео је одлуку да се кроз свеобухватну анализу целине постојећег такси система створе услови за дугорочна и квалитетна решења у унапређењу квалитета система и услуге, ефикасности и ефективности, као и организације и управљања коју значајним делом треба пренети на експертски део органа локалне управе – Секретаријат за јавни превоз.</a:t>
            </a:r>
            <a:endParaRPr lang="en-US" sz="1600" dirty="0"/>
          </a:p>
        </p:txBody>
      </p:sp>
      <p:sp>
        <p:nvSpPr>
          <p:cNvPr id="6" name="Rectangle 5"/>
          <p:cNvSpPr/>
          <p:nvPr/>
        </p:nvSpPr>
        <p:spPr>
          <a:xfrm>
            <a:off x="122129" y="159665"/>
            <a:ext cx="7167671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000" b="1" dirty="0" smtClean="0">
                <a:solidFill>
                  <a:schemeClr val="bg1"/>
                </a:solidFill>
              </a:rPr>
              <a:t>Идентификовани</a:t>
            </a:r>
            <a:r>
              <a:rPr lang="sr-Cyrl-RS" sz="2000" b="1" dirty="0" smtClean="0">
                <a:solidFill>
                  <a:schemeClr val="bg1"/>
                </a:solidFill>
              </a:rPr>
              <a:t> системски и функционални проблеми</a:t>
            </a:r>
            <a:endParaRPr lang="en-US" sz="20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743329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1" name="Rectangle 1"/>
          <p:cNvSpPr>
            <a:spLocks noChangeArrowheads="1"/>
          </p:cNvSpPr>
          <p:nvPr/>
        </p:nvSpPr>
        <p:spPr bwMode="auto">
          <a:xfrm>
            <a:off x="149791" y="1040198"/>
            <a:ext cx="8726864" cy="407803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Анализа постојећег стања система, по свим елементима структуре, функционисања, организације и управљања;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5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Утврђивање тренутних снага и слабости, прилика и претњи систему (SWOT анализа постојећег система);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5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Дефинисање поуздане информационе основе из постојећег такси система кроз спровођење системских истраживања карактеристика корисника система и карактеристика захтева и вожњи у систему, која служи као основни улаз за све активности у процесу реинжењеринга и пројектовања;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5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Пројектовање нове структуре и основних елемената функционисања такси система у Београду на бази реалних података из система и реалних потреба становника града Београда;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5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Реинжењеринг постојеће мреже такси стајалишта на урбаном делу града Београда;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5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Дефинисање предлога новог модела организације и управљања такси системом у Београду;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5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Дефинисање технолошког процеса система мониторинга и контроле функционисања система;</a:t>
            </a:r>
          </a:p>
          <a:p>
            <a:pPr marL="271463" lvl="0" indent="-271463" algn="just">
              <a:buFont typeface="Arial" pitchFamily="34" charset="0"/>
              <a:buChar char="•"/>
            </a:pPr>
            <a:endParaRPr lang="en-US" sz="500" dirty="0" smtClean="0"/>
          </a:p>
          <a:p>
            <a:pPr marL="271463" lvl="0" indent="-271463" algn="just">
              <a:buFont typeface="Arial" pitchFamily="34" charset="0"/>
              <a:buChar char="•"/>
            </a:pPr>
            <a:r>
              <a:rPr lang="sr-Cyrl-CS" sz="1600" dirty="0" smtClean="0"/>
              <a:t>Дефинисање предлога измена и допуна регулаторних аката за имплементацију новог система.</a:t>
            </a:r>
            <a:endParaRPr lang="en-US" sz="1600" dirty="0"/>
          </a:p>
        </p:txBody>
      </p:sp>
      <p:sp>
        <p:nvSpPr>
          <p:cNvPr id="5" name="Rectangle 26"/>
          <p:cNvSpPr>
            <a:spLocks noChangeArrowheads="1"/>
          </p:cNvSpPr>
          <p:nvPr/>
        </p:nvSpPr>
        <p:spPr bwMode="auto">
          <a:xfrm rot="10800000" flipH="1">
            <a:off x="0" y="99478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122129" y="159665"/>
            <a:ext cx="3442337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sz="2000" b="1" dirty="0" smtClean="0">
                <a:solidFill>
                  <a:schemeClr val="bg1"/>
                </a:solidFill>
              </a:rPr>
              <a:t>Задаци израде пројекта </a:t>
            </a:r>
            <a:endParaRPr lang="en-US" sz="2000" b="1" dirty="0" smtClean="0">
              <a:solidFill>
                <a:schemeClr val="bg1"/>
              </a:solidFill>
            </a:endParaRPr>
          </a:p>
          <a:p>
            <a:endParaRPr lang="en-US" sz="20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743329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Diagram 3"/>
          <p:cNvGraphicFramePr/>
          <p:nvPr/>
        </p:nvGraphicFramePr>
        <p:xfrm>
          <a:off x="389471" y="2387624"/>
          <a:ext cx="5029834" cy="364257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12" name="Rectangle 11"/>
          <p:cNvSpPr/>
          <p:nvPr/>
        </p:nvSpPr>
        <p:spPr>
          <a:xfrm>
            <a:off x="2493496" y="2911559"/>
            <a:ext cx="1150207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r-Cyrl-RS" sz="1100" b="1" dirty="0" smtClean="0">
                <a:solidFill>
                  <a:srgbClr val="FF0000"/>
                </a:solidFill>
              </a:rPr>
              <a:t>ПОСТОЈЕЋИ</a:t>
            </a:r>
            <a:endParaRPr lang="sr-Latn-RS" sz="1100" b="1" dirty="0" smtClean="0">
              <a:solidFill>
                <a:srgbClr val="FF0000"/>
              </a:solidFill>
            </a:endParaRPr>
          </a:p>
          <a:p>
            <a:pPr algn="ctr"/>
            <a:endParaRPr lang="sr-Latn-RS" sz="1200" b="1" dirty="0" smtClean="0">
              <a:solidFill>
                <a:srgbClr val="FF0000"/>
              </a:solidFill>
            </a:endParaRPr>
          </a:p>
          <a:p>
            <a:pPr algn="ctr"/>
            <a:endParaRPr lang="sr-Latn-RS" sz="1200" b="1" dirty="0" smtClean="0">
              <a:solidFill>
                <a:srgbClr val="FF0000"/>
              </a:solidFill>
            </a:endParaRPr>
          </a:p>
          <a:p>
            <a:pPr algn="ctr"/>
            <a:r>
              <a:rPr lang="sr-Cyrl-RS" sz="1100" b="1" dirty="0" smtClean="0">
                <a:solidFill>
                  <a:srgbClr val="FF0000"/>
                </a:solidFill>
              </a:rPr>
              <a:t>ОПЕРАТОРИ</a:t>
            </a:r>
            <a:endParaRPr lang="en-US" sz="1100" dirty="0">
              <a:solidFill>
                <a:srgbClr val="FF0000"/>
              </a:solidFill>
            </a:endParaRPr>
          </a:p>
        </p:txBody>
      </p:sp>
      <p:pic>
        <p:nvPicPr>
          <p:cNvPr id="14" name="Picture 13" descr="08-hro-hteo-da-siluje.jpg"/>
          <p:cNvPicPr>
            <a:picLocks noChangeAspect="1"/>
          </p:cNvPicPr>
          <p:nvPr/>
        </p:nvPicPr>
        <p:blipFill>
          <a:blip r:embed="rId7"/>
          <a:srcRect l="7011" t="8458" r="4797" b="12602"/>
          <a:stretch>
            <a:fillRect/>
          </a:stretch>
        </p:blipFill>
        <p:spPr>
          <a:xfrm>
            <a:off x="2633285" y="3156098"/>
            <a:ext cx="842143" cy="299089"/>
          </a:xfrm>
          <a:prstGeom prst="rect">
            <a:avLst/>
          </a:prstGeom>
        </p:spPr>
      </p:pic>
      <p:pic>
        <p:nvPicPr>
          <p:cNvPr id="20" name="Picture 19" descr="Crane-PNG-Clipart.png"/>
          <p:cNvPicPr>
            <a:picLocks noChangeAspect="1"/>
          </p:cNvPicPr>
          <p:nvPr/>
        </p:nvPicPr>
        <p:blipFill>
          <a:blip r:embed="rId8"/>
          <a:srcRect l="15425" t="28824" r="10429"/>
          <a:stretch>
            <a:fillRect/>
          </a:stretch>
        </p:blipFill>
        <p:spPr>
          <a:xfrm>
            <a:off x="186273" y="775603"/>
            <a:ext cx="6764868" cy="5865288"/>
          </a:xfrm>
          <a:prstGeom prst="rect">
            <a:avLst/>
          </a:prstGeom>
        </p:spPr>
      </p:pic>
      <p:sp>
        <p:nvSpPr>
          <p:cNvPr id="23" name="Rounded Rectangle 22"/>
          <p:cNvSpPr/>
          <p:nvPr/>
        </p:nvSpPr>
        <p:spPr>
          <a:xfrm>
            <a:off x="7103547" y="3286205"/>
            <a:ext cx="1942981" cy="913258"/>
          </a:xfrm>
          <a:prstGeom prst="roundRect">
            <a:avLst/>
          </a:prstGeom>
          <a:ln/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23"/>
          <p:cNvSpPr/>
          <p:nvPr/>
        </p:nvSpPr>
        <p:spPr>
          <a:xfrm>
            <a:off x="7078146" y="3370875"/>
            <a:ext cx="2079715" cy="738664"/>
          </a:xfrm>
          <a:prstGeom prst="rect">
            <a:avLst/>
          </a:prstGeom>
          <a:noFill/>
          <a:ln>
            <a:noFill/>
          </a:ln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ctr"/>
            <a:r>
              <a:rPr lang="sr-Cyrl-RS" sz="1400" b="1" dirty="0" smtClean="0">
                <a:solidFill>
                  <a:srgbClr val="FF0000"/>
                </a:solidFill>
              </a:rPr>
              <a:t>ТАКСИ СИСТЕМ </a:t>
            </a:r>
            <a:endParaRPr lang="sr-Latn-RS" sz="1400" b="1" dirty="0" smtClean="0">
              <a:solidFill>
                <a:srgbClr val="FF0000"/>
              </a:solidFill>
            </a:endParaRPr>
          </a:p>
          <a:p>
            <a:pPr algn="ctr"/>
            <a:r>
              <a:rPr lang="sr-Cyrl-RS" sz="1400" b="1" dirty="0" smtClean="0">
                <a:solidFill>
                  <a:srgbClr val="FF0000"/>
                </a:solidFill>
              </a:rPr>
              <a:t>ПО</a:t>
            </a:r>
            <a:r>
              <a:rPr lang="sr-Latn-RS" sz="1400" b="1" dirty="0" smtClean="0">
                <a:solidFill>
                  <a:srgbClr val="FF0000"/>
                </a:solidFill>
              </a:rPr>
              <a:t> </a:t>
            </a:r>
            <a:r>
              <a:rPr lang="sr-Cyrl-RS" sz="1400" b="1" dirty="0" smtClean="0">
                <a:solidFill>
                  <a:srgbClr val="FF0000"/>
                </a:solidFill>
              </a:rPr>
              <a:t>МЕРИ </a:t>
            </a:r>
            <a:endParaRPr lang="sr-Latn-RS" sz="1400" b="1" dirty="0" smtClean="0">
              <a:solidFill>
                <a:srgbClr val="FF0000"/>
              </a:solidFill>
            </a:endParaRPr>
          </a:p>
          <a:p>
            <a:pPr algn="ctr"/>
            <a:r>
              <a:rPr lang="sr-Cyrl-RS" sz="1400" b="1" dirty="0" smtClean="0">
                <a:solidFill>
                  <a:srgbClr val="FF0000"/>
                </a:solidFill>
              </a:rPr>
              <a:t>ГРАДА БЕОГРАДА</a:t>
            </a:r>
            <a:endParaRPr lang="en-US" sz="1400" dirty="0">
              <a:solidFill>
                <a:srgbClr val="FF0000"/>
              </a:solidFill>
            </a:endParaRPr>
          </a:p>
        </p:txBody>
      </p:sp>
      <p:pic>
        <p:nvPicPr>
          <p:cNvPr id="15" name="Picture 14" descr="Grb grada Beograda.gif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1925400" y="3903156"/>
            <a:ext cx="635295" cy="756000"/>
          </a:xfrm>
          <a:prstGeom prst="rect">
            <a:avLst/>
          </a:prstGeom>
        </p:spPr>
      </p:pic>
      <p:sp>
        <p:nvSpPr>
          <p:cNvPr id="16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7" name="Rectangle 16"/>
          <p:cNvSpPr/>
          <p:nvPr/>
        </p:nvSpPr>
        <p:spPr>
          <a:xfrm>
            <a:off x="122130" y="159665"/>
            <a:ext cx="406887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sz="2000" b="1" dirty="0" smtClean="0">
                <a:solidFill>
                  <a:schemeClr val="bg1"/>
                </a:solidFill>
              </a:rPr>
              <a:t>Интероперабилни приступ</a:t>
            </a:r>
            <a:endParaRPr lang="en-US" sz="2000" b="1" dirty="0">
              <a:solidFill>
                <a:schemeClr val="bg1"/>
              </a:solidFill>
            </a:endParaRPr>
          </a:p>
        </p:txBody>
      </p:sp>
      <p:pic>
        <p:nvPicPr>
          <p:cNvPr id="18" name="Picture 17" descr="Logo SF.tif"/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3175003" y="4464837"/>
            <a:ext cx="1092200" cy="1066711"/>
          </a:xfrm>
          <a:prstGeom prst="rect">
            <a:avLst/>
          </a:prstGeom>
        </p:spPr>
      </p:pic>
      <p:sp>
        <p:nvSpPr>
          <p:cNvPr id="26" name="Right Arrow 25"/>
          <p:cNvSpPr/>
          <p:nvPr/>
        </p:nvSpPr>
        <p:spPr>
          <a:xfrm>
            <a:off x="5833538" y="3489413"/>
            <a:ext cx="956733" cy="573723"/>
          </a:xfrm>
          <a:prstGeom prst="rightArrow">
            <a:avLst/>
          </a:prstGeom>
        </p:spPr>
        <p:style>
          <a:lnRef idx="0">
            <a:schemeClr val="accent2"/>
          </a:lnRef>
          <a:fillRef idx="3">
            <a:schemeClr val="accent2"/>
          </a:fillRef>
          <a:effectRef idx="3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ln>
                <a:solidFill>
                  <a:schemeClr val="bg1"/>
                </a:solidFill>
              </a:ln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743329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122130" y="159665"/>
            <a:ext cx="561827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sz="2000" b="1" dirty="0" smtClean="0">
                <a:solidFill>
                  <a:schemeClr val="bg1"/>
                </a:solidFill>
              </a:rPr>
              <a:t>Методологија и ток израде пројекта</a:t>
            </a:r>
            <a:endParaRPr lang="en-US" sz="2000" b="1" dirty="0">
              <a:solidFill>
                <a:schemeClr val="bg1"/>
              </a:solidFill>
            </a:endParaRPr>
          </a:p>
        </p:txBody>
      </p:sp>
      <p:pic>
        <p:nvPicPr>
          <p:cNvPr id="5" name="Picture 4" descr="Metodologija i tok izrade projekta - BEOGRAD TAXI - Cirilica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45533" y="702729"/>
            <a:ext cx="8251551" cy="48175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xmlns="" val="743329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-5299" y="753534"/>
            <a:ext cx="8915400" cy="524759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517525" lvl="2" indent="-342900" algn="just">
              <a:buFont typeface="Arial" charset="0"/>
              <a:buAutoNum type="arabicPeriod"/>
            </a:pPr>
            <a:r>
              <a:rPr lang="sr-Cyrl-CS" sz="1600" dirty="0" smtClean="0"/>
              <a:t>Истраживање и анализа карактеристика </a:t>
            </a:r>
            <a:r>
              <a:rPr lang="sr-Cyrl-CS" sz="1600" b="1" dirty="0" smtClean="0">
                <a:solidFill>
                  <a:srgbClr val="FF0000"/>
                </a:solidFill>
              </a:rPr>
              <a:t>корисника</a:t>
            </a:r>
            <a:r>
              <a:rPr lang="sr-Cyrl-CS" sz="1600" dirty="0" smtClean="0"/>
              <a:t> услуга у такси систему. Ова врста истраживања је спроведена анкетом корисника на репрезентативном узорку (Образац АК-1). Постигнут је укупан узорак од 2.068 корисника. </a:t>
            </a:r>
            <a:r>
              <a:rPr lang="en-US" sz="1600" dirty="0" smtClean="0">
                <a:solidFill>
                  <a:schemeClr val="tx2">
                    <a:lumMod val="75000"/>
                  </a:schemeClr>
                </a:solidFill>
              </a:rPr>
              <a:t>;</a:t>
            </a:r>
          </a:p>
          <a:p>
            <a:pPr marL="517525" lvl="2" indent="-342900" algn="just">
              <a:buFont typeface="Arial" charset="0"/>
              <a:buAutoNum type="arabicPeriod"/>
            </a:pPr>
            <a:endParaRPr lang="en-US" sz="500" dirty="0" smtClean="0">
              <a:solidFill>
                <a:schemeClr val="tx2">
                  <a:lumMod val="75000"/>
                </a:schemeClr>
              </a:solidFill>
            </a:endParaRPr>
          </a:p>
          <a:p>
            <a:pPr marL="517525" lvl="2" indent="-342900" algn="just">
              <a:buFont typeface="Arial" charset="0"/>
              <a:buAutoNum type="arabicPeriod"/>
            </a:pPr>
            <a:r>
              <a:rPr lang="sr-Cyrl-CS" sz="1600" dirty="0" smtClean="0"/>
              <a:t>Истраживање и анализа </a:t>
            </a:r>
            <a:r>
              <a:rPr lang="sr-Cyrl-CS" sz="1600" b="1" dirty="0" smtClean="0">
                <a:solidFill>
                  <a:srgbClr val="FF0000"/>
                </a:solidFill>
              </a:rPr>
              <a:t>захтеваног и оцењеног квалитета услуге </a:t>
            </a:r>
            <a:r>
              <a:rPr lang="sr-Cyrl-CS" sz="1600" dirty="0" smtClean="0"/>
              <a:t>у такси систему. Ова врста истраживања је такође спроведена комбинованом методом непосредног интервјуа и on-line интервјуа – анкетом корисника на репрезентативном узорку (Образац АК-1). Постигнут је укупан узорак од 2.068 корисника. </a:t>
            </a:r>
            <a:r>
              <a:rPr lang="en-US" sz="1600" dirty="0" smtClean="0">
                <a:solidFill>
                  <a:schemeClr val="tx2">
                    <a:lumMod val="75000"/>
                  </a:schemeClr>
                </a:solidFill>
              </a:rPr>
              <a:t>;</a:t>
            </a:r>
          </a:p>
          <a:p>
            <a:pPr marL="517525" lvl="2" indent="-342900" algn="just">
              <a:buFont typeface="Arial" charset="0"/>
              <a:buAutoNum type="arabicPeriod"/>
            </a:pPr>
            <a:endParaRPr lang="en-US" sz="500" dirty="0" smtClean="0">
              <a:solidFill>
                <a:schemeClr val="tx2">
                  <a:lumMod val="75000"/>
                </a:schemeClr>
              </a:solidFill>
            </a:endParaRPr>
          </a:p>
          <a:p>
            <a:pPr marL="517525" lvl="2" indent="-342900" algn="just">
              <a:buFont typeface="Arial" charset="0"/>
              <a:buAutoNum type="arabicPeriod"/>
            </a:pPr>
            <a:r>
              <a:rPr lang="sr-Cyrl-CS" sz="1600" dirty="0" smtClean="0"/>
              <a:t>Истраживање и анализа карактеристика </a:t>
            </a:r>
            <a:r>
              <a:rPr lang="sr-Cyrl-CS" sz="1600" b="1" dirty="0" smtClean="0">
                <a:solidFill>
                  <a:srgbClr val="FF0000"/>
                </a:solidFill>
              </a:rPr>
              <a:t>оператора</a:t>
            </a:r>
            <a:r>
              <a:rPr lang="sr-Cyrl-CS" sz="1600" dirty="0" smtClean="0"/>
              <a:t> у такси систему. Ова врста истраживања је спроведена методом непосредног интервјуа – анкетом возача на такси стајалиштима на репрезентативном узорку од 415 такси возача (Образац АК-2)</a:t>
            </a:r>
            <a:r>
              <a:rPr lang="en-US" sz="1600" dirty="0" smtClean="0">
                <a:solidFill>
                  <a:schemeClr val="tx2">
                    <a:lumMod val="75000"/>
                  </a:schemeClr>
                </a:solidFill>
              </a:rPr>
              <a:t>;</a:t>
            </a:r>
          </a:p>
          <a:p>
            <a:pPr marL="517525" lvl="2" indent="-342900" algn="just">
              <a:buFont typeface="Arial" charset="0"/>
              <a:buAutoNum type="arabicPeriod"/>
            </a:pPr>
            <a:endParaRPr lang="en-US" sz="500" dirty="0" smtClean="0">
              <a:solidFill>
                <a:schemeClr val="tx2">
                  <a:lumMod val="75000"/>
                </a:schemeClr>
              </a:solidFill>
            </a:endParaRPr>
          </a:p>
          <a:p>
            <a:pPr marL="517525" lvl="2" indent="-342900" algn="just">
              <a:buFont typeface="Arial" charset="0"/>
              <a:buAutoNum type="arabicPeriod"/>
            </a:pPr>
            <a:r>
              <a:rPr lang="sr-Cyrl-CS" sz="1600" dirty="0" smtClean="0"/>
              <a:t>Истраживања ставова и мишљења </a:t>
            </a:r>
            <a:r>
              <a:rPr lang="sr-Cyrl-CS" sz="1600" b="1" dirty="0" smtClean="0">
                <a:solidFill>
                  <a:srgbClr val="FF0000"/>
                </a:solidFill>
              </a:rPr>
              <a:t>експерата</a:t>
            </a:r>
            <a:r>
              <a:rPr lang="sr-Cyrl-CS" sz="1600" dirty="0" smtClean="0"/>
              <a:t> (представника органа локалне управе и постојећих оператора) везаних за поједине елементе унапређења система у будућности. Ова врста истраживања је спроведена методом индиректног (on-line) интервјуа – анкетом експерата на репрезентативном узорку од 15 експерата (Образац АК-3)</a:t>
            </a:r>
            <a:r>
              <a:rPr lang="en-US" sz="1600" dirty="0" smtClean="0">
                <a:solidFill>
                  <a:schemeClr val="tx2">
                    <a:lumMod val="75000"/>
                  </a:schemeClr>
                </a:solidFill>
              </a:rPr>
              <a:t>;</a:t>
            </a:r>
            <a:endParaRPr lang="sr-Cyrl-RS" sz="1600" dirty="0" smtClean="0">
              <a:solidFill>
                <a:schemeClr val="tx2">
                  <a:lumMod val="75000"/>
                </a:schemeClr>
              </a:solidFill>
            </a:endParaRPr>
          </a:p>
          <a:p>
            <a:pPr marL="517525" lvl="2" indent="-342900" algn="just">
              <a:buFont typeface="Arial" charset="0"/>
              <a:buAutoNum type="arabicPeriod"/>
            </a:pPr>
            <a:endParaRPr lang="sr-Cyrl-RS" sz="500" dirty="0" smtClean="0">
              <a:solidFill>
                <a:schemeClr val="tx2">
                  <a:lumMod val="75000"/>
                </a:schemeClr>
              </a:solidFill>
            </a:endParaRPr>
          </a:p>
          <a:p>
            <a:pPr marL="517525" lvl="2" indent="-342900" algn="just">
              <a:buFont typeface="Arial" charset="0"/>
              <a:buAutoNum type="arabicPeriod"/>
            </a:pPr>
            <a:r>
              <a:rPr lang="sr-Cyrl-CS" sz="1600" dirty="0" smtClean="0"/>
              <a:t>Истраживање и анализа просторних локација, функционисања и капацитета најзначајнијих </a:t>
            </a:r>
            <a:r>
              <a:rPr lang="sr-Cyrl-CS" sz="1600" b="1" dirty="0" smtClean="0">
                <a:solidFill>
                  <a:srgbClr val="FF0000"/>
                </a:solidFill>
              </a:rPr>
              <a:t>такси стајалишта </a:t>
            </a:r>
            <a:r>
              <a:rPr lang="sr-Cyrl-CS" sz="1600" dirty="0" smtClean="0"/>
              <a:t>у урбаном делу града Београда. Снимљено је укупно </a:t>
            </a:r>
            <a:r>
              <a:rPr lang="en-US" sz="1600" dirty="0" smtClean="0"/>
              <a:t>15</a:t>
            </a:r>
            <a:r>
              <a:rPr lang="sr-Latn-RS" sz="1600" dirty="0" smtClean="0"/>
              <a:t>4</a:t>
            </a:r>
            <a:r>
              <a:rPr lang="sr-Cyrl-CS" sz="1600" dirty="0" smtClean="0"/>
              <a:t> стајалишта</a:t>
            </a:r>
            <a:r>
              <a:rPr lang="sr-Cyrl-RS" sz="1600" dirty="0" smtClean="0">
                <a:solidFill>
                  <a:schemeClr val="tx2">
                    <a:lumMod val="75000"/>
                  </a:schemeClr>
                </a:solidFill>
              </a:rPr>
              <a:t> </a:t>
            </a:r>
            <a:r>
              <a:rPr lang="sr-Cyrl-CS" sz="1600" dirty="0" smtClean="0"/>
              <a:t>(Образац СО-3 и СО-4).</a:t>
            </a:r>
            <a:endParaRPr lang="en-US" sz="1600" dirty="0" smtClean="0">
              <a:solidFill>
                <a:schemeClr val="tx2">
                  <a:lumMod val="75000"/>
                </a:schemeClr>
              </a:solidFill>
            </a:endParaRPr>
          </a:p>
          <a:p>
            <a:pPr marL="517525" lvl="2" indent="-342900" algn="just">
              <a:buFont typeface="Arial" charset="0"/>
              <a:buAutoNum type="arabicPeriod"/>
            </a:pPr>
            <a:endParaRPr lang="sr-Cyrl-RS" sz="1600" dirty="0" smtClean="0">
              <a:solidFill>
                <a:schemeClr val="tx2">
                  <a:lumMod val="75000"/>
                </a:schemeClr>
              </a:solidFill>
            </a:endParaRPr>
          </a:p>
          <a:p>
            <a:pPr marL="517525" lvl="2" indent="-342900" algn="just">
              <a:buFont typeface="Arial" charset="0"/>
              <a:buAutoNum type="arabicPeriod"/>
            </a:pPr>
            <a:endParaRPr lang="en-US" sz="1600" dirty="0" smtClean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7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122129" y="159665"/>
            <a:ext cx="5254203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sz="2000" b="1" dirty="0" smtClean="0">
                <a:solidFill>
                  <a:schemeClr val="bg1"/>
                </a:solidFill>
              </a:rPr>
              <a:t>Истраживања у реалном такси систему</a:t>
            </a:r>
            <a:endParaRPr lang="en-US" sz="2000" b="1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122129" y="159665"/>
            <a:ext cx="9462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-</a:t>
            </a:r>
            <a:r>
              <a:rPr lang="sr-Cyrl-RS" b="1" dirty="0" smtClean="0"/>
              <a:t> Базе података такси оператора</a:t>
            </a:r>
            <a:endParaRPr lang="en-US" b="1" dirty="0"/>
          </a:p>
        </p:txBody>
      </p:sp>
      <p:sp>
        <p:nvSpPr>
          <p:cNvPr id="9" name="Rectangle 8"/>
          <p:cNvSpPr/>
          <p:nvPr/>
        </p:nvSpPr>
        <p:spPr>
          <a:xfrm>
            <a:off x="122128" y="621237"/>
            <a:ext cx="5110271" cy="48474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sr-Cyrl-CS" sz="1600" dirty="0" smtClean="0"/>
              <a:t>Истраживања и анализа база података постојећих оператора у Београду (на репрезентативном узорку оператора – </a:t>
            </a:r>
            <a:r>
              <a:rPr lang="sr-Cyrl-RS" sz="1500" b="1" dirty="0" smtClean="0">
                <a:solidFill>
                  <a:srgbClr val="FF0000"/>
                </a:solidFill>
              </a:rPr>
              <a:t>преко </a:t>
            </a:r>
            <a:r>
              <a:rPr lang="sr-Cyrl-CS" sz="1500" b="1" dirty="0" smtClean="0">
                <a:solidFill>
                  <a:srgbClr val="FF0000"/>
                </a:solidFill>
              </a:rPr>
              <a:t>60%  активних такси возила у систему</a:t>
            </a:r>
            <a:r>
              <a:rPr lang="sr-Cyrl-CS" sz="1600" dirty="0" smtClean="0"/>
              <a:t>):</a:t>
            </a:r>
          </a:p>
          <a:p>
            <a:pPr algn="just"/>
            <a:endParaRPr lang="en-US" sz="500" dirty="0" smtClean="0"/>
          </a:p>
          <a:p>
            <a:pPr marL="342900" lvl="0" indent="-342900" algn="just">
              <a:buFont typeface="+mj-lt"/>
              <a:buAutoNum type="arabicPeriod"/>
            </a:pPr>
            <a:r>
              <a:rPr lang="sr-Cyrl-CS" sz="1600" dirty="0" smtClean="0"/>
              <a:t>Истраживање и анализа карактеристика транспортних захтева. Ова врста истраживања је спроведена методама транспортног инжењеринга и дубинском анализом временских низова регистрованих захтева и функционисања такси система из база података постојећих оператора;</a:t>
            </a:r>
          </a:p>
          <a:p>
            <a:pPr marL="342900" lvl="0" indent="-342900" algn="just">
              <a:buFont typeface="+mj-lt"/>
              <a:buAutoNum type="arabicPeriod"/>
            </a:pPr>
            <a:endParaRPr lang="en-US" sz="1600" dirty="0" smtClean="0"/>
          </a:p>
          <a:p>
            <a:pPr marL="342900" lvl="0" indent="-342900" algn="just">
              <a:buFont typeface="+mj-lt"/>
              <a:buAutoNum type="arabicPeriod"/>
            </a:pPr>
            <a:r>
              <a:rPr lang="sr-Cyrl-CS" sz="1600" dirty="0" smtClean="0"/>
              <a:t>Истраживање и анализа функционисања такси система (у току 24 часа);</a:t>
            </a:r>
          </a:p>
          <a:p>
            <a:pPr marL="342900" lvl="0" indent="-342900" algn="just">
              <a:buFont typeface="+mj-lt"/>
              <a:buAutoNum type="arabicPeriod"/>
            </a:pPr>
            <a:endParaRPr lang="en-US" sz="1600" dirty="0" smtClean="0"/>
          </a:p>
          <a:p>
            <a:pPr marL="342900" lvl="0" indent="-342900" algn="just">
              <a:buFont typeface="+mj-lt"/>
              <a:buAutoNum type="arabicPeriod"/>
            </a:pPr>
            <a:r>
              <a:rPr lang="sr-Cyrl-CS" sz="1600" dirty="0" smtClean="0"/>
              <a:t>Истраживање сезонских, месечних и недељних неравномерности  транспортних  захтева.  Ова врста истраживања је спроведена на методама статистичке анализе временских низова регистрованих позива из база података постојећих оператора.</a:t>
            </a:r>
            <a:endParaRPr lang="en-US" sz="1600" dirty="0"/>
          </a:p>
        </p:txBody>
      </p:sp>
      <p:pic>
        <p:nvPicPr>
          <p:cNvPr id="11" name="Picture 10" descr="cloud-big-data-creative-logo-template-computing-concept-design-vector-illustration-96436178.jpg"/>
          <p:cNvPicPr>
            <a:picLocks noChangeAspect="1"/>
          </p:cNvPicPr>
          <p:nvPr/>
        </p:nvPicPr>
        <p:blipFill>
          <a:blip r:embed="rId2"/>
          <a:srcRect t="12183" b="16762"/>
          <a:stretch>
            <a:fillRect/>
          </a:stretch>
        </p:blipFill>
        <p:spPr>
          <a:xfrm>
            <a:off x="5283201" y="725829"/>
            <a:ext cx="3767665" cy="2161311"/>
          </a:xfrm>
          <a:prstGeom prst="rect">
            <a:avLst/>
          </a:prstGeom>
        </p:spPr>
      </p:pic>
      <p:pic>
        <p:nvPicPr>
          <p:cNvPr id="12" name="Picture 11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283201" y="2810937"/>
            <a:ext cx="3767666" cy="2285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122129" y="159665"/>
            <a:ext cx="9462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Cyrl-RS" b="1" dirty="0" smtClean="0"/>
              <a:t>- </a:t>
            </a:r>
            <a:r>
              <a:rPr lang="ru-RU" b="1" dirty="0" smtClean="0"/>
              <a:t>Бројеви</a:t>
            </a:r>
            <a:r>
              <a:rPr lang="sr-Cyrl-RS" b="1" dirty="0" smtClean="0"/>
              <a:t>, подаци и чињенице</a:t>
            </a:r>
            <a:endParaRPr lang="en-US" b="1" dirty="0"/>
          </a:p>
        </p:txBody>
      </p:sp>
      <p:sp>
        <p:nvSpPr>
          <p:cNvPr id="6" name="Rectangle 1"/>
          <p:cNvSpPr>
            <a:spLocks noChangeArrowheads="1"/>
          </p:cNvSpPr>
          <p:nvPr/>
        </p:nvSpPr>
        <p:spPr bwMode="auto">
          <a:xfrm>
            <a:off x="6129857" y="1263116"/>
            <a:ext cx="2853275" cy="37856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algn="just"/>
            <a:r>
              <a:rPr lang="sr-Cyrl-CS" sz="1600" dirty="0" smtClean="0"/>
              <a:t>У току спровођења наведених истраживања ангажовано је </a:t>
            </a:r>
            <a:r>
              <a:rPr lang="sr-Cyrl-CS" sz="1600" dirty="0" smtClean="0">
                <a:solidFill>
                  <a:srgbClr val="FF0000"/>
                </a:solidFill>
              </a:rPr>
              <a:t>37</a:t>
            </a:r>
            <a:r>
              <a:rPr lang="sr-Cyrl-CS" sz="1600" dirty="0" smtClean="0"/>
              <a:t> истраживача и </a:t>
            </a:r>
            <a:r>
              <a:rPr lang="sr-Cyrl-CS" sz="1600" dirty="0" smtClean="0">
                <a:solidFill>
                  <a:srgbClr val="FF0000"/>
                </a:solidFill>
              </a:rPr>
              <a:t>10</a:t>
            </a:r>
            <a:r>
              <a:rPr lang="sr-Cyrl-CS" sz="1600" dirty="0" smtClean="0"/>
              <a:t> чланова оперативног тима који су реализовали око </a:t>
            </a:r>
            <a:r>
              <a:rPr lang="sr-Cyrl-CS" sz="1600" dirty="0" smtClean="0">
                <a:solidFill>
                  <a:srgbClr val="FF0000"/>
                </a:solidFill>
              </a:rPr>
              <a:t>2.500</a:t>
            </a:r>
            <a:r>
              <a:rPr lang="sr-Cyrl-CS" sz="1600" dirty="0" smtClean="0"/>
              <a:t> часова рада. Поред наведеног броја истраживача, у процесу планирања истраживања било је ангажовано </a:t>
            </a:r>
            <a:r>
              <a:rPr lang="sr-Cyrl-CS" sz="1600" dirty="0" smtClean="0">
                <a:solidFill>
                  <a:srgbClr val="FF0000"/>
                </a:solidFill>
              </a:rPr>
              <a:t>7</a:t>
            </a:r>
            <a:r>
              <a:rPr lang="sr-Cyrl-CS" sz="1600" dirty="0" smtClean="0"/>
              <a:t> експерата из области транспорта путника, као и </a:t>
            </a:r>
            <a:r>
              <a:rPr lang="sr-Cyrl-CS" sz="1600" dirty="0" smtClean="0">
                <a:solidFill>
                  <a:srgbClr val="FF0000"/>
                </a:solidFill>
              </a:rPr>
              <a:t>5</a:t>
            </a:r>
            <a:r>
              <a:rPr lang="sr-Cyrl-CS" sz="1600" dirty="0" smtClean="0"/>
              <a:t> чланова тима за припрему истраживања, који су реализовали око </a:t>
            </a:r>
            <a:r>
              <a:rPr lang="ru-RU" sz="1600" dirty="0" smtClean="0">
                <a:solidFill>
                  <a:srgbClr val="FF0000"/>
                </a:solidFill>
              </a:rPr>
              <a:t>4.0</a:t>
            </a:r>
            <a:r>
              <a:rPr lang="sr-Cyrl-CS" sz="1600" dirty="0" smtClean="0">
                <a:solidFill>
                  <a:srgbClr val="FF0000"/>
                </a:solidFill>
              </a:rPr>
              <a:t>00 </a:t>
            </a:r>
            <a:r>
              <a:rPr lang="sr-Cyrl-CS" sz="1600" dirty="0" smtClean="0"/>
              <a:t>часова рада. </a:t>
            </a:r>
            <a:endParaRPr lang="en-US" sz="1600" dirty="0"/>
          </a:p>
        </p:txBody>
      </p:sp>
      <p:graphicFrame>
        <p:nvGraphicFramePr>
          <p:cNvPr id="9" name="Diagram 8"/>
          <p:cNvGraphicFramePr/>
          <p:nvPr/>
        </p:nvGraphicFramePr>
        <p:xfrm>
          <a:off x="-330236" y="767057"/>
          <a:ext cx="7653867" cy="518501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122129" y="159665"/>
            <a:ext cx="9462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Cyrl-RS" b="1" dirty="0" smtClean="0"/>
              <a:t>- </a:t>
            </a:r>
            <a:r>
              <a:rPr lang="ru-RU" b="1" dirty="0" smtClean="0"/>
              <a:t>Истраживачки обрасци</a:t>
            </a:r>
            <a:endParaRPr lang="en-US" b="1" dirty="0"/>
          </a:p>
        </p:txBody>
      </p:sp>
      <p:pic>
        <p:nvPicPr>
          <p:cNvPr id="49153" name="Picture 1"/>
          <p:cNvPicPr>
            <a:picLocks noChangeAspect="1" noChangeArrowheads="1"/>
          </p:cNvPicPr>
          <p:nvPr/>
        </p:nvPicPr>
        <p:blipFill>
          <a:blip r:embed="rId2"/>
          <a:srcRect l="5069" t="20370" r="52083" b="6667"/>
          <a:stretch>
            <a:fillRect/>
          </a:stretch>
        </p:blipFill>
        <p:spPr bwMode="auto">
          <a:xfrm>
            <a:off x="122129" y="697440"/>
            <a:ext cx="4007058" cy="38382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6" name="Picture 1"/>
          <p:cNvPicPr>
            <a:picLocks noChangeAspect="1" noChangeArrowheads="1"/>
          </p:cNvPicPr>
          <p:nvPr/>
        </p:nvPicPr>
        <p:blipFill>
          <a:blip r:embed="rId2"/>
          <a:srcRect l="52639" t="22222" r="4444" b="6667"/>
          <a:stretch>
            <a:fillRect/>
          </a:stretch>
        </p:blipFill>
        <p:spPr bwMode="auto">
          <a:xfrm>
            <a:off x="1565378" y="1456960"/>
            <a:ext cx="4013553" cy="3740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9154" name="Picture 2"/>
          <p:cNvPicPr>
            <a:picLocks noChangeAspect="1" noChangeArrowheads="1"/>
          </p:cNvPicPr>
          <p:nvPr/>
        </p:nvPicPr>
        <p:blipFill>
          <a:blip r:embed="rId3"/>
          <a:srcRect l="5069" t="20000" r="52292" b="6914"/>
          <a:stretch>
            <a:fillRect/>
          </a:stretch>
        </p:blipFill>
        <p:spPr bwMode="auto">
          <a:xfrm>
            <a:off x="2599622" y="2323792"/>
            <a:ext cx="3987575" cy="384469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9155" name="Picture 3"/>
          <p:cNvPicPr>
            <a:picLocks noChangeAspect="1" noChangeArrowheads="1"/>
          </p:cNvPicPr>
          <p:nvPr/>
        </p:nvPicPr>
        <p:blipFill>
          <a:blip r:embed="rId4"/>
          <a:srcRect l="5208" t="22839" r="52431" b="19877"/>
          <a:stretch>
            <a:fillRect/>
          </a:stretch>
        </p:blipFill>
        <p:spPr bwMode="auto">
          <a:xfrm>
            <a:off x="3693133" y="3754298"/>
            <a:ext cx="3961598" cy="301342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7" name="Picture 3"/>
          <p:cNvPicPr>
            <a:picLocks noChangeAspect="1" noChangeArrowheads="1"/>
          </p:cNvPicPr>
          <p:nvPr/>
        </p:nvPicPr>
        <p:blipFill>
          <a:blip r:embed="rId4"/>
          <a:srcRect l="52708" t="22839" r="4792" b="26544"/>
          <a:stretch>
            <a:fillRect/>
          </a:stretch>
        </p:blipFill>
        <p:spPr bwMode="auto">
          <a:xfrm>
            <a:off x="5131829" y="4161477"/>
            <a:ext cx="3974587" cy="26627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-</a:t>
            </a:r>
            <a:r>
              <a:rPr lang="sr-Cyrl-RS" b="1" dirty="0" smtClean="0"/>
              <a:t> КОРИСНИЦИ</a:t>
            </a:r>
            <a:endParaRPr lang="en-US" b="1" dirty="0"/>
          </a:p>
        </p:txBody>
      </p:sp>
      <p:pic>
        <p:nvPicPr>
          <p:cNvPr id="48129" name="Picture 1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4185" y="740051"/>
            <a:ext cx="2965214" cy="24518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8130" name="Picture 2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60091" y="740051"/>
            <a:ext cx="2951242" cy="24518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8131" name="Picture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070602" y="740051"/>
            <a:ext cx="2971400" cy="24621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8132" name="Picture 4"/>
          <p:cNvPicPr>
            <a:picLocks noChangeAspect="1" noChangeArrowheads="1"/>
          </p:cNvPicPr>
          <p:nvPr/>
        </p:nvPicPr>
        <p:blipFill>
          <a:blip r:embed="rId5"/>
          <a:srcRect l="5942"/>
          <a:stretch>
            <a:fillRect/>
          </a:stretch>
        </p:blipFill>
        <p:spPr bwMode="auto">
          <a:xfrm>
            <a:off x="34185" y="3227616"/>
            <a:ext cx="2948571" cy="2462164"/>
          </a:xfrm>
          <a:prstGeom prst="rect">
            <a:avLst/>
          </a:prstGeom>
          <a:noFill/>
          <a:ln w="9525">
            <a:solidFill>
              <a:schemeClr val="bg1">
                <a:lumMod val="75000"/>
              </a:schemeClr>
            </a:solidFill>
            <a:miter lim="800000"/>
            <a:headEnd/>
            <a:tailEnd/>
          </a:ln>
          <a:effectLst/>
        </p:spPr>
      </p:pic>
      <p:pic>
        <p:nvPicPr>
          <p:cNvPr id="48133" name="Picture 5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3060091" y="3227615"/>
            <a:ext cx="2951241" cy="24782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8134" name="Picture 6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6070602" y="3227616"/>
            <a:ext cx="2971400" cy="24621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-</a:t>
            </a:r>
            <a:r>
              <a:rPr lang="sr-Cyrl-RS" b="1" dirty="0" smtClean="0"/>
              <a:t> КОРИСНИЦИ</a:t>
            </a:r>
            <a:endParaRPr lang="en-US" b="1" dirty="0"/>
          </a:p>
        </p:txBody>
      </p:sp>
      <p:pic>
        <p:nvPicPr>
          <p:cNvPr id="70658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838199"/>
            <a:ext cx="3014133" cy="2392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0659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8467" y="3264655"/>
            <a:ext cx="3005666" cy="24905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0661" name="Picture 5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098803" y="1831381"/>
            <a:ext cx="5850467" cy="286654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ЗАХТЕВАНИ КВАЛИТЕТ УСЛУГЕ</a:t>
            </a:r>
            <a:endParaRPr lang="en-US" b="1" dirty="0"/>
          </a:p>
        </p:txBody>
      </p:sp>
      <p:grpSp>
        <p:nvGrpSpPr>
          <p:cNvPr id="2" name="Group 7"/>
          <p:cNvGrpSpPr/>
          <p:nvPr/>
        </p:nvGrpSpPr>
        <p:grpSpPr>
          <a:xfrm>
            <a:off x="122129" y="753534"/>
            <a:ext cx="6745408" cy="4614334"/>
            <a:chOff x="122129" y="753534"/>
            <a:chExt cx="6745408" cy="4614334"/>
          </a:xfrm>
        </p:grpSpPr>
        <p:pic>
          <p:nvPicPr>
            <p:cNvPr id="71682" name="Picture 2"/>
            <p:cNvPicPr>
              <a:picLocks noChangeAspect="1" noChangeArrowheads="1"/>
            </p:cNvPicPr>
            <p:nvPr/>
          </p:nvPicPr>
          <p:blipFill>
            <a:blip r:embed="rId2"/>
            <a:srcRect/>
            <a:stretch>
              <a:fillRect/>
            </a:stretch>
          </p:blipFill>
          <p:spPr bwMode="auto">
            <a:xfrm>
              <a:off x="122129" y="753534"/>
              <a:ext cx="6745408" cy="461433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7" name="Rectangle 6"/>
            <p:cNvSpPr/>
            <p:nvPr/>
          </p:nvSpPr>
          <p:spPr>
            <a:xfrm>
              <a:off x="122129" y="753534"/>
              <a:ext cx="959806" cy="276999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sr-Cyrl-RS" sz="1200" dirty="0" smtClean="0">
                  <a:solidFill>
                    <a:srgbClr val="FF0000"/>
                  </a:solidFill>
                </a:rPr>
                <a:t>Корисници</a:t>
              </a:r>
              <a:endParaRPr lang="en-US" sz="1200" dirty="0">
                <a:solidFill>
                  <a:srgbClr val="FF0000"/>
                </a:solidFill>
              </a:endParaRPr>
            </a:p>
          </p:txBody>
        </p:sp>
      </p:grpSp>
      <p:grpSp>
        <p:nvGrpSpPr>
          <p:cNvPr id="3" name="Group 13"/>
          <p:cNvGrpSpPr/>
          <p:nvPr/>
        </p:nvGrpSpPr>
        <p:grpSpPr>
          <a:xfrm>
            <a:off x="1251282" y="1751870"/>
            <a:ext cx="7765732" cy="4403418"/>
            <a:chOff x="895668" y="1260784"/>
            <a:chExt cx="7765732" cy="4403418"/>
          </a:xfrm>
        </p:grpSpPr>
        <p:pic>
          <p:nvPicPr>
            <p:cNvPr id="10" name="Picture 2"/>
            <p:cNvPicPr>
              <a:picLocks noChangeAspect="1" noChangeArrowheads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895668" y="1260784"/>
              <a:ext cx="7765732" cy="440341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13" name="Rectangle 12"/>
            <p:cNvSpPr/>
            <p:nvPr/>
          </p:nvSpPr>
          <p:spPr>
            <a:xfrm>
              <a:off x="895668" y="1260784"/>
              <a:ext cx="959806" cy="276999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sr-Cyrl-RS" sz="1200" dirty="0" smtClean="0">
                  <a:solidFill>
                    <a:srgbClr val="FF0000"/>
                  </a:solidFill>
                </a:rPr>
                <a:t>Експерти</a:t>
              </a:r>
              <a:endParaRPr lang="en-US" sz="1200" dirty="0">
                <a:solidFill>
                  <a:srgbClr val="FF0000"/>
                </a:solidFill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Захтеви интересних група по питању такси возила</a:t>
            </a:r>
            <a:endParaRPr lang="en-US" b="1" dirty="0"/>
          </a:p>
        </p:txBody>
      </p:sp>
      <p:pic>
        <p:nvPicPr>
          <p:cNvPr id="73730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22129" y="739771"/>
            <a:ext cx="6548847" cy="53816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" name="Rectangle 5"/>
          <p:cNvSpPr/>
          <p:nvPr/>
        </p:nvSpPr>
        <p:spPr>
          <a:xfrm>
            <a:off x="122129" y="694265"/>
            <a:ext cx="959806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r-Cyrl-RS" sz="1200" dirty="0" smtClean="0">
                <a:solidFill>
                  <a:srgbClr val="FF0000"/>
                </a:solidFill>
              </a:rPr>
              <a:t>Корисници</a:t>
            </a:r>
            <a:endParaRPr lang="en-US" sz="1200" dirty="0">
              <a:solidFill>
                <a:srgbClr val="FF0000"/>
              </a:solidFill>
            </a:endParaRPr>
          </a:p>
        </p:txBody>
      </p:sp>
      <p:grpSp>
        <p:nvGrpSpPr>
          <p:cNvPr id="9" name="Group 8"/>
          <p:cNvGrpSpPr/>
          <p:nvPr/>
        </p:nvGrpSpPr>
        <p:grpSpPr>
          <a:xfrm>
            <a:off x="3135970" y="1290115"/>
            <a:ext cx="5982629" cy="5491696"/>
            <a:chOff x="3135970" y="1290115"/>
            <a:chExt cx="5982629" cy="5491696"/>
          </a:xfrm>
        </p:grpSpPr>
        <p:pic>
          <p:nvPicPr>
            <p:cNvPr id="7" name="Picture 2"/>
            <p:cNvPicPr>
              <a:picLocks noChangeAspect="1" noChangeArrowheads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3135970" y="1290115"/>
              <a:ext cx="5982629" cy="5491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8" name="Rectangle 7"/>
            <p:cNvSpPr/>
            <p:nvPr/>
          </p:nvSpPr>
          <p:spPr>
            <a:xfrm>
              <a:off x="3135970" y="1290115"/>
              <a:ext cx="959806" cy="276999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sr-Cyrl-RS" sz="1200" dirty="0" smtClean="0">
                  <a:solidFill>
                    <a:srgbClr val="FF0000"/>
                  </a:solidFill>
                </a:rPr>
                <a:t>Експерти</a:t>
              </a:r>
              <a:endParaRPr lang="en-US" sz="1200" dirty="0">
                <a:solidFill>
                  <a:srgbClr val="FF0000"/>
                </a:solidFill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оцењеног квалитета система и услуге </a:t>
            </a:r>
            <a:r>
              <a:rPr lang="sr-Latn-RS" b="1" dirty="0" smtClean="0"/>
              <a:t>-</a:t>
            </a:r>
            <a:r>
              <a:rPr lang="sr-Cyrl-RS" b="1" dirty="0" smtClean="0"/>
              <a:t> КОРИСНИЦИ</a:t>
            </a:r>
            <a:endParaRPr lang="en-US" b="1" dirty="0"/>
          </a:p>
        </p:txBody>
      </p:sp>
      <p:pic>
        <p:nvPicPr>
          <p:cNvPr id="75779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33785" y="1625072"/>
            <a:ext cx="4108185" cy="34041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5780" name="Picture 4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770336" y="1625072"/>
            <a:ext cx="4108185" cy="340412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ТАКСИ ВОЗАЧИ</a:t>
            </a:r>
            <a:endParaRPr lang="en-US" b="1" dirty="0"/>
          </a:p>
        </p:txBody>
      </p:sp>
      <p:pic>
        <p:nvPicPr>
          <p:cNvPr id="76802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5718" y="714650"/>
            <a:ext cx="2988889" cy="24621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6803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31542" y="714651"/>
            <a:ext cx="2961436" cy="24621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6804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077302" y="714652"/>
            <a:ext cx="2982028" cy="2462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6805" name="Picture 5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16934" y="3192739"/>
            <a:ext cx="2988889" cy="2478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6806" name="Picture 6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3023622" y="3192739"/>
            <a:ext cx="2994411" cy="2478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6807" name="Picture 7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6077302" y="3185282"/>
            <a:ext cx="2994412" cy="2478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ТАКСИ ВОЗАЧИ</a:t>
            </a:r>
            <a:endParaRPr lang="en-US" b="1" dirty="0"/>
          </a:p>
        </p:txBody>
      </p:sp>
      <p:pic>
        <p:nvPicPr>
          <p:cNvPr id="7782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22129" y="743442"/>
            <a:ext cx="2972749" cy="24670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7827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22130" y="3249565"/>
            <a:ext cx="2972748" cy="25985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7828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120279" y="1380590"/>
            <a:ext cx="6015254" cy="385884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ВОЗНИ ПАРК</a:t>
            </a:r>
            <a:endParaRPr lang="en-US" b="1" dirty="0"/>
          </a:p>
        </p:txBody>
      </p:sp>
      <p:pic>
        <p:nvPicPr>
          <p:cNvPr id="15" name="Picture 14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2130" y="753534"/>
            <a:ext cx="7667204" cy="4597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16" name="Group 9"/>
          <p:cNvGrpSpPr/>
          <p:nvPr/>
        </p:nvGrpSpPr>
        <p:grpSpPr>
          <a:xfrm>
            <a:off x="2895600" y="4453934"/>
            <a:ext cx="3186642" cy="2277442"/>
            <a:chOff x="5808225" y="614148"/>
            <a:chExt cx="3186642" cy="2277442"/>
          </a:xfrm>
        </p:grpSpPr>
        <p:sp>
          <p:nvSpPr>
            <p:cNvPr id="17" name="Explosion 2 16"/>
            <p:cNvSpPr/>
            <p:nvPr/>
          </p:nvSpPr>
          <p:spPr>
            <a:xfrm>
              <a:off x="5808225" y="614148"/>
              <a:ext cx="3186642" cy="2277442"/>
            </a:xfrm>
            <a:prstGeom prst="irregularSeal2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Rectangle 17"/>
            <p:cNvSpPr/>
            <p:nvPr/>
          </p:nvSpPr>
          <p:spPr>
            <a:xfrm rot="19233374">
              <a:off x="6383922" y="1278907"/>
              <a:ext cx="1879489" cy="92333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ru-RU" dirty="0" smtClean="0">
                  <a:solidFill>
                    <a:srgbClr val="FF0000"/>
                  </a:solidFill>
                </a:rPr>
                <a:t>У</a:t>
              </a:r>
              <a:r>
                <a:rPr lang="sr-Cyrl-RS" dirty="0" smtClean="0">
                  <a:solidFill>
                    <a:srgbClr val="FF0000"/>
                  </a:solidFill>
                </a:rPr>
                <a:t> такси систему</a:t>
              </a:r>
            </a:p>
            <a:p>
              <a:r>
                <a:rPr lang="ru-RU" dirty="0" smtClean="0">
                  <a:solidFill>
                    <a:srgbClr val="FF0000"/>
                  </a:solidFill>
                </a:rPr>
                <a:t>п</a:t>
              </a:r>
              <a:r>
                <a:rPr lang="sr-Cyrl-RS" dirty="0" smtClean="0">
                  <a:solidFill>
                    <a:srgbClr val="FF0000"/>
                  </a:solidFill>
                </a:rPr>
                <a:t>остоји 41 марка</a:t>
              </a:r>
            </a:p>
            <a:p>
              <a:pPr algn="ctr"/>
              <a:r>
                <a:rPr lang="sr-Cyrl-RS" dirty="0" smtClean="0">
                  <a:solidFill>
                    <a:srgbClr val="FF0000"/>
                  </a:solidFill>
                </a:rPr>
                <a:t>возила</a:t>
              </a:r>
              <a:endParaRPr lang="en-US" dirty="0" smtClean="0">
                <a:solidFill>
                  <a:srgbClr val="FF0000"/>
                </a:solidFill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ВОЗНИ ПАРК</a:t>
            </a:r>
            <a:endParaRPr lang="en-US" b="1" dirty="0"/>
          </a:p>
        </p:txBody>
      </p:sp>
      <p:pic>
        <p:nvPicPr>
          <p:cNvPr id="9" name="Picture 8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2129" y="746774"/>
            <a:ext cx="7006804" cy="451949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" name="Group 9"/>
          <p:cNvGrpSpPr/>
          <p:nvPr/>
        </p:nvGrpSpPr>
        <p:grpSpPr>
          <a:xfrm>
            <a:off x="5840411" y="1609134"/>
            <a:ext cx="3186642" cy="2277442"/>
            <a:chOff x="5808225" y="614148"/>
            <a:chExt cx="3186642" cy="2277442"/>
          </a:xfrm>
        </p:grpSpPr>
        <p:sp>
          <p:nvSpPr>
            <p:cNvPr id="13" name="Explosion 2 12"/>
            <p:cNvSpPr/>
            <p:nvPr/>
          </p:nvSpPr>
          <p:spPr>
            <a:xfrm>
              <a:off x="5808225" y="614148"/>
              <a:ext cx="3186642" cy="2277442"/>
            </a:xfrm>
            <a:prstGeom prst="irregularSeal2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" name="Rectangle 13"/>
            <p:cNvSpPr/>
            <p:nvPr/>
          </p:nvSpPr>
          <p:spPr>
            <a:xfrm rot="19233374">
              <a:off x="6204600" y="1388977"/>
              <a:ext cx="2204258" cy="923330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sr-Cyrl-RS" dirty="0" smtClean="0">
                  <a:solidFill>
                    <a:srgbClr val="FF0000"/>
                  </a:solidFill>
                </a:rPr>
                <a:t>Просечна старост</a:t>
              </a:r>
            </a:p>
            <a:p>
              <a:r>
                <a:rPr lang="ru-RU" dirty="0" smtClean="0">
                  <a:solidFill>
                    <a:srgbClr val="FF0000"/>
                  </a:solidFill>
                </a:rPr>
                <a:t>в</a:t>
              </a:r>
              <a:r>
                <a:rPr lang="sr-Cyrl-RS" dirty="0" smtClean="0">
                  <a:solidFill>
                    <a:srgbClr val="FF0000"/>
                  </a:solidFill>
                </a:rPr>
                <a:t>озног парка износи</a:t>
              </a:r>
            </a:p>
            <a:p>
              <a:pPr algn="ctr"/>
              <a:r>
                <a:rPr lang="sr-Cyrl-RS" dirty="0" smtClean="0">
                  <a:solidFill>
                    <a:srgbClr val="FF0000"/>
                  </a:solidFill>
                </a:rPr>
                <a:t>12,9</a:t>
              </a:r>
              <a:r>
                <a:rPr lang="sr-Latn-RS" dirty="0" smtClean="0">
                  <a:solidFill>
                    <a:srgbClr val="FF0000"/>
                  </a:solidFill>
                </a:rPr>
                <a:t> </a:t>
              </a:r>
              <a:r>
                <a:rPr lang="sr-Cyrl-RS" dirty="0" smtClean="0">
                  <a:solidFill>
                    <a:srgbClr val="FF0000"/>
                  </a:solidFill>
                </a:rPr>
                <a:t>година</a:t>
              </a:r>
              <a:endParaRPr lang="en-US" dirty="0" smtClean="0">
                <a:solidFill>
                  <a:srgbClr val="FF0000"/>
                </a:solidFill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СТАЈАЛИШТА</a:t>
            </a:r>
            <a:endParaRPr lang="en-US" b="1" dirty="0"/>
          </a:p>
        </p:txBody>
      </p:sp>
      <p:pic>
        <p:nvPicPr>
          <p:cNvPr id="9" name="Picture 8"/>
          <p:cNvPicPr/>
          <p:nvPr/>
        </p:nvPicPr>
        <p:blipFill>
          <a:blip r:embed="rId2"/>
          <a:srcRect l="22238" t="19757" r="19614" b="13374"/>
          <a:stretch>
            <a:fillRect/>
          </a:stretch>
        </p:blipFill>
        <p:spPr bwMode="auto">
          <a:xfrm>
            <a:off x="4986871" y="761999"/>
            <a:ext cx="3818462" cy="23791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3" name="Picture 12"/>
          <p:cNvPicPr/>
          <p:nvPr/>
        </p:nvPicPr>
        <p:blipFill>
          <a:blip r:embed="rId3"/>
          <a:srcRect l="21651" t="20061" r="16025" b="14703"/>
          <a:stretch>
            <a:fillRect/>
          </a:stretch>
        </p:blipFill>
        <p:spPr bwMode="auto">
          <a:xfrm>
            <a:off x="4986871" y="3312364"/>
            <a:ext cx="4019122" cy="21868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4" name="Picture 13"/>
          <p:cNvPicPr/>
          <p:nvPr/>
        </p:nvPicPr>
        <p:blipFill>
          <a:blip r:embed="rId4"/>
          <a:srcRect l="31058" t="23708" r="28415" b="21277"/>
          <a:stretch>
            <a:fillRect/>
          </a:stretch>
        </p:blipFill>
        <p:spPr bwMode="auto">
          <a:xfrm>
            <a:off x="122128" y="761999"/>
            <a:ext cx="4754671" cy="3716868"/>
          </a:xfrm>
          <a:prstGeom prst="rect">
            <a:avLst/>
          </a:prstGeom>
          <a:noFill/>
          <a:ln w="9525">
            <a:solidFill>
              <a:schemeClr val="bg1">
                <a:lumMod val="50000"/>
              </a:schemeClr>
            </a:solidFill>
            <a:miter lim="800000"/>
            <a:headEnd/>
            <a:tailEnd/>
          </a:ln>
        </p:spPr>
      </p:pic>
      <p:pic>
        <p:nvPicPr>
          <p:cNvPr id="16" name="Picture 15"/>
          <p:cNvPicPr/>
          <p:nvPr/>
        </p:nvPicPr>
        <p:blipFill>
          <a:blip r:embed="rId5"/>
          <a:srcRect l="31571" t="57447" r="29099" b="31155"/>
          <a:stretch>
            <a:fillRect/>
          </a:stretch>
        </p:blipFill>
        <p:spPr bwMode="auto">
          <a:xfrm>
            <a:off x="122128" y="4612520"/>
            <a:ext cx="4864742" cy="8866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СТАЈАЛИШТА</a:t>
            </a:r>
            <a:endParaRPr lang="en-US" b="1" dirty="0"/>
          </a:p>
        </p:txBody>
      </p:sp>
      <p:pic>
        <p:nvPicPr>
          <p:cNvPr id="118786" name="Picture 2"/>
          <p:cNvPicPr>
            <a:picLocks noChangeAspect="1" noChangeArrowheads="1"/>
          </p:cNvPicPr>
          <p:nvPr/>
        </p:nvPicPr>
        <p:blipFill>
          <a:blip r:embed="rId2"/>
          <a:srcRect l="22153" t="18148" r="21875" b="10000"/>
          <a:stretch>
            <a:fillRect/>
          </a:stretch>
        </p:blipFill>
        <p:spPr bwMode="auto">
          <a:xfrm>
            <a:off x="1481655" y="714374"/>
            <a:ext cx="6426199" cy="46402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РЕЗУЛТАТИ РАДА</a:t>
            </a:r>
            <a:endParaRPr lang="en-US" b="1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/>
        </p:nvGraphicFramePr>
        <p:xfrm>
          <a:off x="122129" y="736602"/>
          <a:ext cx="8886404" cy="5706530"/>
        </p:xfrm>
        <a:graphic>
          <a:graphicData uri="http://schemas.openxmlformats.org/drawingml/2006/table">
            <a:tbl>
              <a:tblPr/>
              <a:tblGrid>
                <a:gridCol w="1415666"/>
                <a:gridCol w="1709744"/>
                <a:gridCol w="1580793"/>
                <a:gridCol w="4180201"/>
              </a:tblGrid>
              <a:tr h="239305">
                <a:tc gridSpan="4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441810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5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 - време од прихватања захтева до завршетка вожње </a:t>
                      </a: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(98,17%)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D9959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239305">
                <a:tc gridSpan="4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957223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0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 - време од пријема до прихватања захтева </a:t>
                      </a: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(1,83%)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C2D69B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3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 - време од прихватања захтева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до почетка вожње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(23,94%)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E5B8B7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4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 - време вожње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(74,23%)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E5B8B7"/>
                    </a:solidFill>
                  </a:tcPr>
                </a:tc>
              </a:tr>
              <a:tr h="239305">
                <a:tc gridSpan="4"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957223"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31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 - време од прихватања захтева до доласка возила на адресу </a:t>
                      </a: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(17,66%)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F2DBDB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32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 - време чекања на адреси </a:t>
                      </a: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(6,28%)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F2DBDB"/>
                    </a:solidFill>
                  </a:tcPr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39305">
                <a:tc gridSpan="4"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717917">
                <a:tc gridSpan="2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1</a:t>
                      </a: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 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- време од пријема захтева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до доласка на адресу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(19,49%)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FFFF99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239305">
                <a:tc gridSpan="4"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478611"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2 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- време од пријема захтева до почетка вожње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(25,77%)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DBE5F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</a:tr>
              <a:tr h="239305">
                <a:tc gridSpan="4">
                  <a:txBody>
                    <a:bodyPr/>
                    <a:lstStyle/>
                    <a:p>
                      <a:pPr algn="l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sr-Cyrl-C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478611">
                <a:tc gridSpan="4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t</a:t>
                      </a:r>
                      <a:r>
                        <a:rPr lang="sr-Cyrl-CS" sz="1200" b="1" baseline="-25000">
                          <a:latin typeface="Calibri"/>
                          <a:ea typeface="Calibri"/>
                          <a:cs typeface="Times New Roman"/>
                        </a:rPr>
                        <a:t>6 </a:t>
                      </a:r>
                      <a:r>
                        <a:rPr lang="sr-Cyrl-CS" sz="1200">
                          <a:latin typeface="Calibri"/>
                          <a:ea typeface="Calibri"/>
                          <a:cs typeface="Times New Roman"/>
                        </a:rPr>
                        <a:t>- време од пријема захтева до завршетка вожње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200" b="1">
                          <a:latin typeface="Calibri"/>
                          <a:ea typeface="Calibri"/>
                          <a:cs typeface="Times New Roman"/>
                        </a:rPr>
                        <a:t>(100%)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FBD4B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239305">
                <a:tc gridSpan="4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2364" marR="52364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РЕЗУЛТАТИ РАДА</a:t>
            </a:r>
            <a:endParaRPr lang="en-US" b="1" dirty="0"/>
          </a:p>
        </p:txBody>
      </p:sp>
      <p:pic>
        <p:nvPicPr>
          <p:cNvPr id="5" name="Picture 4"/>
          <p:cNvPicPr/>
          <p:nvPr/>
        </p:nvPicPr>
        <p:blipFill>
          <a:blip r:embed="rId2"/>
          <a:srcRect l="28493" t="27052" r="26877" b="29787"/>
          <a:stretch>
            <a:fillRect/>
          </a:stretch>
        </p:blipFill>
        <p:spPr bwMode="auto">
          <a:xfrm>
            <a:off x="392220" y="743373"/>
            <a:ext cx="7803515" cy="485309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РЕЗУЛТАТИ РАДА</a:t>
            </a:r>
            <a:endParaRPr lang="en-US" b="1" dirty="0"/>
          </a:p>
        </p:txBody>
      </p:sp>
      <p:pic>
        <p:nvPicPr>
          <p:cNvPr id="9" name="Picture 8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2129" y="736601"/>
            <a:ext cx="5943600" cy="40042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4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97246" y="1400575"/>
            <a:ext cx="6333278" cy="42636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5"/>
          <p:cNvPicPr/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591661" y="2087038"/>
            <a:ext cx="6587173" cy="42544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Picture 7"/>
          <p:cNvPicPr/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404532" y="2870200"/>
            <a:ext cx="6688673" cy="3987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ТРАНСПОРТНИ ЗАХТЕВИ</a:t>
            </a:r>
            <a:endParaRPr lang="en-US" b="1" dirty="0"/>
          </a:p>
        </p:txBody>
      </p:sp>
      <p:pic>
        <p:nvPicPr>
          <p:cNvPr id="5" name="Picture 4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8260" y="905933"/>
            <a:ext cx="6642739" cy="46143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5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866467" y="736599"/>
            <a:ext cx="2277533" cy="202352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6"/>
          <p:cNvPicPr/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866467" y="2768592"/>
            <a:ext cx="2277533" cy="20725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Picture 7"/>
          <p:cNvPicPr/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866467" y="4849603"/>
            <a:ext cx="2277533" cy="19624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ТРАНСПОРТНИ ЗАХТЕВИ</a:t>
            </a:r>
            <a:endParaRPr lang="en-US" b="1" dirty="0"/>
          </a:p>
        </p:txBody>
      </p:sp>
      <p:pic>
        <p:nvPicPr>
          <p:cNvPr id="7" name="Picture 6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2334" y="751197"/>
            <a:ext cx="9033933" cy="466746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ТРАНСПОРТНИ ЗАХТЕВИ</a:t>
            </a:r>
            <a:endParaRPr lang="en-US" b="1" dirty="0"/>
          </a:p>
        </p:txBody>
      </p:sp>
      <p:pic>
        <p:nvPicPr>
          <p:cNvPr id="8" name="Picture 7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22129" y="778121"/>
            <a:ext cx="8852538" cy="46744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Истраживања у реалном такси систему </a:t>
            </a:r>
            <a:r>
              <a:rPr lang="sr-Latn-RS" b="1" dirty="0" smtClean="0"/>
              <a:t>–</a:t>
            </a:r>
            <a:r>
              <a:rPr lang="sr-Cyrl-RS" b="1" dirty="0" smtClean="0"/>
              <a:t> ТАРИФНИ СИСТЕМ</a:t>
            </a:r>
            <a:endParaRPr lang="en-US" b="1" dirty="0"/>
          </a:p>
        </p:txBody>
      </p:sp>
      <p:pic>
        <p:nvPicPr>
          <p:cNvPr id="5" name="Picture 4" descr="Granica grdskog područja.png"/>
          <p:cNvPicPr/>
          <p:nvPr/>
        </p:nvPicPr>
        <p:blipFill>
          <a:blip r:embed="rId2" cstate="print"/>
          <a:srcRect r="1915" b="4355"/>
          <a:stretch>
            <a:fillRect/>
          </a:stretch>
        </p:blipFill>
        <p:spPr>
          <a:xfrm>
            <a:off x="54394" y="758166"/>
            <a:ext cx="5034074" cy="4533503"/>
          </a:xfrm>
          <a:prstGeom prst="rect">
            <a:avLst/>
          </a:prstGeom>
        </p:spPr>
      </p:pic>
      <p:pic>
        <p:nvPicPr>
          <p:cNvPr id="6" name="Picture 5" descr="Zone - aerodrom.png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5143561" y="758166"/>
            <a:ext cx="3941169" cy="453350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Latn-RS" b="1" dirty="0" smtClean="0">
                <a:solidFill>
                  <a:schemeClr val="bg1"/>
                </a:solidFill>
              </a:rPr>
              <a:t>SWOT </a:t>
            </a:r>
            <a:r>
              <a:rPr lang="ru-RU" b="1" dirty="0" smtClean="0">
                <a:solidFill>
                  <a:schemeClr val="bg1"/>
                </a:solidFill>
              </a:rPr>
              <a:t>анализа постојећег такси</a:t>
            </a:r>
            <a:r>
              <a:rPr lang="sr-Cyrl-RS" b="1" dirty="0" smtClean="0">
                <a:solidFill>
                  <a:schemeClr val="bg1"/>
                </a:solidFill>
              </a:rPr>
              <a:t> система </a:t>
            </a:r>
            <a:endParaRPr lang="en-US" b="1" dirty="0"/>
          </a:p>
        </p:txBody>
      </p:sp>
      <p:pic>
        <p:nvPicPr>
          <p:cNvPr id="6" name="Picture 5"/>
          <p:cNvPicPr/>
          <p:nvPr/>
        </p:nvPicPr>
        <p:blipFill>
          <a:blip r:embed="rId2"/>
          <a:srcRect r="54499"/>
          <a:stretch>
            <a:fillRect/>
          </a:stretch>
        </p:blipFill>
        <p:spPr bwMode="auto">
          <a:xfrm>
            <a:off x="503472" y="728458"/>
            <a:ext cx="4021200" cy="5047200"/>
          </a:xfrm>
          <a:prstGeom prst="rect">
            <a:avLst/>
          </a:prstGeom>
          <a:noFill/>
          <a:ln w="9525">
            <a:solidFill>
              <a:schemeClr val="bg1">
                <a:lumMod val="50000"/>
              </a:schemeClr>
            </a:solidFill>
            <a:miter lim="800000"/>
            <a:headEnd/>
            <a:tailEnd/>
          </a:ln>
        </p:spPr>
      </p:pic>
      <p:pic>
        <p:nvPicPr>
          <p:cNvPr id="7" name="Picture 6"/>
          <p:cNvPicPr/>
          <p:nvPr/>
        </p:nvPicPr>
        <p:blipFill>
          <a:blip r:embed="rId3"/>
          <a:srcRect r="54988" b="36193"/>
          <a:stretch>
            <a:fillRect/>
          </a:stretch>
        </p:blipFill>
        <p:spPr bwMode="auto">
          <a:xfrm>
            <a:off x="4623596" y="728458"/>
            <a:ext cx="3967200" cy="3495600"/>
          </a:xfrm>
          <a:prstGeom prst="rect">
            <a:avLst/>
          </a:prstGeom>
          <a:noFill/>
          <a:ln w="9525">
            <a:solidFill>
              <a:schemeClr val="bg1">
                <a:lumMod val="50000"/>
              </a:schemeClr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Latn-RS" b="1" dirty="0" smtClean="0">
                <a:solidFill>
                  <a:schemeClr val="bg1"/>
                </a:solidFill>
              </a:rPr>
              <a:t>SWOT </a:t>
            </a:r>
            <a:r>
              <a:rPr lang="ru-RU" b="1" dirty="0" smtClean="0">
                <a:solidFill>
                  <a:schemeClr val="bg1"/>
                </a:solidFill>
              </a:rPr>
              <a:t>анализа постојећег такси</a:t>
            </a:r>
            <a:r>
              <a:rPr lang="sr-Cyrl-RS" b="1" dirty="0" smtClean="0">
                <a:solidFill>
                  <a:schemeClr val="bg1"/>
                </a:solidFill>
              </a:rPr>
              <a:t> система </a:t>
            </a:r>
            <a:endParaRPr lang="en-US" b="1" dirty="0"/>
          </a:p>
        </p:txBody>
      </p:sp>
      <p:pic>
        <p:nvPicPr>
          <p:cNvPr id="7" name="Picture 6"/>
          <p:cNvPicPr/>
          <p:nvPr/>
        </p:nvPicPr>
        <p:blipFill>
          <a:blip r:embed="rId2"/>
          <a:srcRect l="46400"/>
          <a:stretch>
            <a:fillRect/>
          </a:stretch>
        </p:blipFill>
        <p:spPr bwMode="auto">
          <a:xfrm>
            <a:off x="122129" y="719907"/>
            <a:ext cx="4323600" cy="4712400"/>
          </a:xfrm>
          <a:prstGeom prst="rect">
            <a:avLst/>
          </a:prstGeom>
          <a:noFill/>
          <a:ln w="9525">
            <a:solidFill>
              <a:schemeClr val="bg1">
                <a:lumMod val="50000"/>
              </a:schemeClr>
            </a:solidFill>
            <a:miter lim="800000"/>
            <a:headEnd/>
            <a:tailEnd/>
          </a:ln>
        </p:spPr>
      </p:pic>
      <p:pic>
        <p:nvPicPr>
          <p:cNvPr id="9" name="Picture 8"/>
          <p:cNvPicPr/>
          <p:nvPr/>
        </p:nvPicPr>
        <p:blipFill>
          <a:blip r:embed="rId3"/>
          <a:srcRect l="46024"/>
          <a:stretch>
            <a:fillRect/>
          </a:stretch>
        </p:blipFill>
        <p:spPr bwMode="auto">
          <a:xfrm>
            <a:off x="4549009" y="719907"/>
            <a:ext cx="4320000" cy="4712400"/>
          </a:xfrm>
          <a:prstGeom prst="rect">
            <a:avLst/>
          </a:prstGeom>
          <a:noFill/>
          <a:ln w="9525">
            <a:solidFill>
              <a:schemeClr val="bg1">
                <a:lumMod val="50000"/>
              </a:schemeClr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Latn-RS" b="1" dirty="0" smtClean="0">
                <a:solidFill>
                  <a:schemeClr val="bg1"/>
                </a:solidFill>
              </a:rPr>
              <a:t>SWOT </a:t>
            </a:r>
            <a:r>
              <a:rPr lang="ru-RU" b="1" dirty="0" smtClean="0">
                <a:solidFill>
                  <a:schemeClr val="bg1"/>
                </a:solidFill>
              </a:rPr>
              <a:t>анализа постојећег такси</a:t>
            </a:r>
            <a:r>
              <a:rPr lang="sr-Cyrl-RS" b="1" dirty="0" smtClean="0">
                <a:solidFill>
                  <a:schemeClr val="bg1"/>
                </a:solidFill>
              </a:rPr>
              <a:t> система </a:t>
            </a:r>
            <a:endParaRPr lang="en-US" b="1" dirty="0"/>
          </a:p>
        </p:txBody>
      </p:sp>
      <p:pic>
        <p:nvPicPr>
          <p:cNvPr id="6" name="Picture 5"/>
          <p:cNvPicPr/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22128" y="725902"/>
            <a:ext cx="8762400" cy="5353200"/>
          </a:xfrm>
          <a:prstGeom prst="rect">
            <a:avLst/>
          </a:prstGeom>
          <a:noFill/>
          <a:ln w="9525">
            <a:solidFill>
              <a:schemeClr val="bg1">
                <a:lumMod val="50000"/>
              </a:schemeClr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Table 5"/>
          <p:cNvGraphicFramePr>
            <a:graphicFrameLocks noGrp="1"/>
          </p:cNvGraphicFramePr>
          <p:nvPr/>
        </p:nvGraphicFramePr>
        <p:xfrm>
          <a:off x="441352" y="784215"/>
          <a:ext cx="8056550" cy="1402080"/>
        </p:xfrm>
        <a:graphic>
          <a:graphicData uri="http://schemas.openxmlformats.org/drawingml/2006/table">
            <a:tbl>
              <a:tblPr/>
              <a:tblGrid>
                <a:gridCol w="8056550"/>
              </a:tblGrid>
              <a:tr h="866775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sr-Latn-CS" sz="1600" b="1" kern="1200" dirty="0" smtClean="0">
                          <a:solidFill>
                            <a:srgbClr val="FF0000"/>
                          </a:solidFill>
                          <a:latin typeface="+mn-lt"/>
                          <a:ea typeface="+mn-ea"/>
                          <a:cs typeface="+mn-cs"/>
                        </a:rPr>
                        <a:t>ВИЗИЈА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такси система у граду 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Београду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треба да буде 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базирана на платформи реализације одрживе мобилности становника града Београда, кроз пружање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стабилн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е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, поуздан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е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, доступн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е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у простору и времену, квалитетн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е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транспортн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е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услуг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е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, под економски најповољнијим и еколошки прихватљивим условима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, уз коришћење савремених IoT (Internet of Things) технологија.</a:t>
                      </a:r>
                      <a:endParaRPr lang="en-US" sz="16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DBE5F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7" name="Table 6"/>
          <p:cNvGraphicFramePr>
            <a:graphicFrameLocks noGrp="1"/>
          </p:cNvGraphicFramePr>
          <p:nvPr/>
        </p:nvGraphicFramePr>
        <p:xfrm>
          <a:off x="451392" y="2348106"/>
          <a:ext cx="8056550" cy="1402080"/>
        </p:xfrm>
        <a:graphic>
          <a:graphicData uri="http://schemas.openxmlformats.org/drawingml/2006/table">
            <a:tbl>
              <a:tblPr/>
              <a:tblGrid>
                <a:gridCol w="8056550"/>
              </a:tblGrid>
              <a:tr h="1233297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sr-Latn-CS" sz="1600" b="1" kern="1200" dirty="0" smtClean="0">
                          <a:solidFill>
                            <a:srgbClr val="FF0000"/>
                          </a:solidFill>
                          <a:latin typeface="+mn-lt"/>
                          <a:ea typeface="+mn-ea"/>
                          <a:cs typeface="+mn-cs"/>
                        </a:rPr>
                        <a:t>МИСИЈА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такси система у граду 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Београду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треба да буде усмерена ка стварању услова да систем 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буде одржив, рационалан,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ефикасан, безбедан и сигуран, савремено организован,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еколошки подобан,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окренут производњи квалитетне транспортне услуге корисницима система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, по </a:t>
                      </a:r>
                      <a:r>
                        <a:rPr lang="sr-Latn-CS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економски најповољнијим 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условима, у циљу постизања одрживости система и равнотеже између транспортне понуде и потражње.</a:t>
                      </a:r>
                      <a:endParaRPr lang="en-US" sz="16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DBE5F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9" name="Table 8"/>
          <p:cNvGraphicFramePr>
            <a:graphicFrameLocks noGrp="1"/>
          </p:cNvGraphicFramePr>
          <p:nvPr/>
        </p:nvGraphicFramePr>
        <p:xfrm>
          <a:off x="451392" y="3930657"/>
          <a:ext cx="8029576" cy="1682496"/>
        </p:xfrm>
        <a:graphic>
          <a:graphicData uri="http://schemas.openxmlformats.org/drawingml/2006/table">
            <a:tbl>
              <a:tblPr/>
              <a:tblGrid>
                <a:gridCol w="8029576"/>
              </a:tblGrid>
              <a:tr h="1238250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ru-RU" sz="1600" b="1" kern="1200" dirty="0" smtClean="0">
                          <a:solidFill>
                            <a:srgbClr val="FF0000"/>
                          </a:solidFill>
                          <a:latin typeface="+mn-lt"/>
                          <a:ea typeface="+mn-ea"/>
                          <a:cs typeface="+mn-cs"/>
                        </a:rPr>
                        <a:t>ЦИЉНА ФУНКЦИЈА</a:t>
                      </a:r>
                      <a:r>
                        <a:rPr lang="ru-RU" sz="1600" kern="1200" dirty="0" smtClean="0">
                          <a:solidFill>
                            <a:srgbClr val="FF0000"/>
                          </a:solidFill>
                          <a:latin typeface="+mn-lt"/>
                          <a:ea typeface="+mn-ea"/>
                          <a:cs typeface="+mn-cs"/>
                        </a:rPr>
                        <a:t> </a:t>
                      </a:r>
                      <a:r>
                        <a:rPr lang="ru-RU" sz="160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такси система у граду Београду треба да буде усмерена првенствено на реинжењеринг организационо - управљачког модела на стратешком нивоу целине такси система, уз примену савремених информационих технологија, која ће осигурати стабилну производњу захтеваног обима и квалитета транспортне услуге у свим временским пресецима, уз цену која укључује реалне трошкове функционисања уз максимизацију ефикасности, ефективности и еколошке подобности.</a:t>
                      </a:r>
                      <a:endParaRPr lang="en-US" sz="16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DBE5F1"/>
                    </a:solidFill>
                  </a:tcPr>
                </a:tc>
              </a:tr>
            </a:tbl>
          </a:graphicData>
        </a:graphic>
      </p:graphicFrame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ВИЗИЈА, МИСИЈА И ЦИЉНА ФУНКЦИЈА</a:t>
            </a:r>
            <a:endParaRPr lang="en-US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МЕРОДАВНИ ТРАНСПОРТНИ ЗАХТЕВИ</a:t>
            </a:r>
            <a:endParaRPr lang="en-US" b="1" dirty="0"/>
          </a:p>
        </p:txBody>
      </p:sp>
      <p:graphicFrame>
        <p:nvGraphicFramePr>
          <p:cNvPr id="11" name="Table 10"/>
          <p:cNvGraphicFramePr>
            <a:graphicFrameLocks noGrp="1"/>
          </p:cNvGraphicFramePr>
          <p:nvPr/>
        </p:nvGraphicFramePr>
        <p:xfrm>
          <a:off x="122129" y="745065"/>
          <a:ext cx="8894871" cy="1456265"/>
        </p:xfrm>
        <a:graphic>
          <a:graphicData uri="http://schemas.openxmlformats.org/drawingml/2006/table">
            <a:tbl>
              <a:tblPr/>
              <a:tblGrid>
                <a:gridCol w="3228839"/>
                <a:gridCol w="1889270"/>
                <a:gridCol w="1889270"/>
                <a:gridCol w="1887492"/>
              </a:tblGrid>
              <a:tr h="291253">
                <a:tc rowSpan="2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200" b="1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Итерација/Интензитет захтева по периодима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2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Интензитет потока захтева </a:t>
                      </a:r>
                      <a:r>
                        <a:rPr lang="sr-Latn-CS" sz="1200" b="1">
                          <a:latin typeface="Calibri"/>
                          <a:ea typeface="Calibri"/>
                          <a:cs typeface="Calibri"/>
                        </a:rPr>
                        <a:t>[захтева/минут]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291253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Први период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Други период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Трећи период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</a:tr>
              <a:tr h="291253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Нулта итерација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51,7524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46,9561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21,1951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1253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Прва итерација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53,9970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51,5529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24,2418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91253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Друга итерација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55,6804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53,7440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26,1191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pic>
        <p:nvPicPr>
          <p:cNvPr id="87046" name="Picture 6"/>
          <p:cNvPicPr>
            <a:picLocks noChangeAspect="1" noChangeArrowheads="1"/>
          </p:cNvPicPr>
          <p:nvPr/>
        </p:nvPicPr>
        <p:blipFill>
          <a:blip r:embed="rId2"/>
          <a:srcRect l="22500" t="20494" r="20347" b="10123"/>
          <a:stretch>
            <a:fillRect/>
          </a:stretch>
        </p:blipFill>
        <p:spPr bwMode="auto">
          <a:xfrm>
            <a:off x="1380048" y="2273568"/>
            <a:ext cx="6654804" cy="45443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ПРОРАЧУН ПОТРЕБНОГ БРОЈА ВОЗИЛА У ТАКСИ СИСТЕМУ</a:t>
            </a:r>
            <a:endParaRPr lang="en-US" b="1" dirty="0"/>
          </a:p>
        </p:txBody>
      </p:sp>
      <p:pic>
        <p:nvPicPr>
          <p:cNvPr id="6" name="Picture 5" descr="Metodologija proracuna broja vozila - bg TAXI.jp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1036529" y="705907"/>
            <a:ext cx="6770915" cy="4661963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ПРОРАЧУН ПОТРЕБНОГ БРОЈА ВОЗИЛА У ТАКСИ СИСТЕМУ</a:t>
            </a:r>
            <a:endParaRPr lang="en-US" b="1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122128" y="728133"/>
          <a:ext cx="8844071" cy="2184399"/>
        </p:xfrm>
        <a:graphic>
          <a:graphicData uri="http://schemas.openxmlformats.org/drawingml/2006/table">
            <a:tbl>
              <a:tblPr/>
              <a:tblGrid>
                <a:gridCol w="746440"/>
                <a:gridCol w="4200934"/>
                <a:gridCol w="3896697"/>
              </a:tblGrid>
              <a:tr h="528855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Редни број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 b="1" dirty="0" err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Вероватноћа</a:t>
                      </a:r>
                      <a:r>
                        <a:rPr lang="en-US" sz="1400" b="1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 </a:t>
                      </a:r>
                      <a:r>
                        <a:rPr lang="en-US" sz="1400" b="1" dirty="0" err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опслуге</a:t>
                      </a:r>
                      <a:r>
                        <a:rPr lang="en-US" sz="1400" b="1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 </a:t>
                      </a:r>
                      <a:r>
                        <a:rPr lang="en-US" sz="1400" b="1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– P</a:t>
                      </a:r>
                      <a:r>
                        <a:rPr lang="en-US" sz="1400" b="1" baseline="-25000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ops</a:t>
                      </a:r>
                      <a:r>
                        <a:rPr lang="sr-Cyrl-RS" sz="1400" b="1" baseline="-25000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  </a:t>
                      </a:r>
                      <a:r>
                        <a:rPr lang="en-US" sz="1400" b="1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(-)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 b="1" dirty="0" err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Број</a:t>
                      </a:r>
                      <a:r>
                        <a:rPr lang="en-US" sz="1400" b="1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 </a:t>
                      </a:r>
                      <a:r>
                        <a:rPr lang="en-US" sz="1400" b="1" dirty="0" err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возила</a:t>
                      </a:r>
                      <a:r>
                        <a:rPr lang="en-US" sz="1400" b="1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 </a:t>
                      </a:r>
                      <a:r>
                        <a:rPr lang="en-US" sz="1400" b="1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–</a:t>
                      </a:r>
                      <a:r>
                        <a:rPr lang="sr-Cyrl-RS" sz="1400" b="1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 </a:t>
                      </a:r>
                      <a:r>
                        <a:rPr lang="en-US" sz="1400" b="1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N</a:t>
                      </a:r>
                      <a:r>
                        <a:rPr lang="sr-Cyrl-RS" sz="1400" b="1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 </a:t>
                      </a:r>
                      <a:r>
                        <a:rPr lang="en-US" sz="1400" b="1" dirty="0" smtClean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(</a:t>
                      </a:r>
                      <a:r>
                        <a:rPr lang="en-US" sz="1400" b="1" dirty="0" err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возила</a:t>
                      </a:r>
                      <a:r>
                        <a:rPr lang="en-US" sz="1400" b="1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)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</a:tr>
              <a:tr h="275924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1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P=0,85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6.617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5924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2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P=0,87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6.773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5924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3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P=0,90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7.006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5924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4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P=0,93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7.240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5924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P=0,95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7.396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5924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FF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6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>
                          <a:solidFill>
                            <a:srgbClr val="FF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P=0,98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4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7.640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pic>
        <p:nvPicPr>
          <p:cNvPr id="7" name="Picture 6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22129" y="3048001"/>
            <a:ext cx="6143204" cy="36914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11" name="Table 10"/>
          <p:cNvGraphicFramePr>
            <a:graphicFrameLocks noGrp="1"/>
          </p:cNvGraphicFramePr>
          <p:nvPr/>
        </p:nvGraphicFramePr>
        <p:xfrm>
          <a:off x="6435982" y="3048000"/>
          <a:ext cx="2530217" cy="3691467"/>
        </p:xfrm>
        <a:graphic>
          <a:graphicData uri="http://schemas.openxmlformats.org/drawingml/2006/table">
            <a:tbl>
              <a:tblPr/>
              <a:tblGrid>
                <a:gridCol w="2530217"/>
              </a:tblGrid>
              <a:tr h="3691467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ПРЕПОРУЧЕНИ </a:t>
                      </a:r>
                      <a:r>
                        <a:rPr lang="sr-Latn-CS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ПОТРЕБАН БРОЈ ВОЗИЛА </a:t>
                      </a:r>
                      <a:r>
                        <a:rPr lang="ru-RU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НА РАДУ </a:t>
                      </a:r>
                      <a:r>
                        <a:rPr lang="sr-Latn-CS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У ТАКСИ СИСТЕМУ У </a:t>
                      </a:r>
                      <a:r>
                        <a:rPr lang="ru-RU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БЕОГРАДУ</a:t>
                      </a:r>
                      <a:r>
                        <a:rPr lang="sr-Latn-CS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ЗА ПОСТОЈЕЋИ НИВО ТРАНСПОРТНИХ ЗАХТЕВА</a:t>
                      </a:r>
                      <a:r>
                        <a:rPr lang="sr-Cyrl-RS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, ВЕРОВАТНОЋУ ОПСЛУГЕ 0,90</a:t>
                      </a:r>
                      <a:r>
                        <a:rPr lang="sr-Latn-CS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И КАРАКТЕРИСТИКЕ ФУНКЦИОНИСАЊА ИЗНОСИ</a:t>
                      </a:r>
                      <a:r>
                        <a:rPr lang="ru-RU" sz="1400" b="0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:</a:t>
                      </a: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ru-RU" sz="1400" b="0" kern="1200" dirty="0" smtClean="0">
                        <a:solidFill>
                          <a:schemeClr val="tx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ru-RU" sz="1400" b="0" kern="1200" dirty="0" smtClean="0">
                        <a:solidFill>
                          <a:schemeClr val="tx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ru-RU" sz="1400" b="0" kern="1200" dirty="0" smtClean="0">
                        <a:solidFill>
                          <a:schemeClr val="tx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400" b="0" kern="1200" dirty="0" smtClean="0">
                        <a:solidFill>
                          <a:schemeClr val="tx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ru-RU" sz="1800" b="1" kern="1200" dirty="0" smtClean="0">
                          <a:solidFill>
                            <a:srgbClr val="FF0000"/>
                          </a:solidFill>
                          <a:latin typeface="+mn-lt"/>
                          <a:ea typeface="+mn-ea"/>
                          <a:cs typeface="+mn-cs"/>
                        </a:rPr>
                        <a:t>7.006 </a:t>
                      </a:r>
                      <a:r>
                        <a:rPr lang="sr-Latn-CS" sz="1800" b="1" kern="1200" dirty="0" smtClean="0">
                          <a:solidFill>
                            <a:srgbClr val="FF0000"/>
                          </a:solidFill>
                          <a:latin typeface="+mn-lt"/>
                          <a:ea typeface="+mn-ea"/>
                          <a:cs typeface="+mn-cs"/>
                        </a:rPr>
                        <a:t>ВОЗИЛА</a:t>
                      </a:r>
                      <a:endParaRPr lang="en-US" sz="1400" b="0" dirty="0">
                        <a:solidFill>
                          <a:srgbClr val="FF0000"/>
                        </a:solidFill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dash"/>
                      <a:round/>
                      <a:headEnd type="none" w="med" len="med"/>
                      <a:tailEnd type="none" w="med" len="med"/>
                    </a:lnB>
                    <a:solidFill>
                      <a:srgbClr val="DBE5F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98309" name="Object 5"/>
          <p:cNvGraphicFramePr>
            <a:graphicFrameLocks noChangeAspect="1"/>
          </p:cNvGraphicFramePr>
          <p:nvPr/>
        </p:nvGraphicFramePr>
        <p:xfrm>
          <a:off x="6689160" y="5439834"/>
          <a:ext cx="2068549" cy="579967"/>
        </p:xfrm>
        <a:graphic>
          <a:graphicData uri="http://schemas.openxmlformats.org/presentationml/2006/ole">
            <p:oleObj spid="_x0000_s98309" name="Equation" r:id="rId4" imgW="1358640" imgH="380880" progId="Equation.3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ПРОРАЧУН ЦЕНЕ ТАКСИ УСЛУГЕ</a:t>
            </a:r>
            <a:endParaRPr lang="en-US" b="1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122129" y="761996"/>
          <a:ext cx="8903337" cy="4656670"/>
        </p:xfrm>
        <a:graphic>
          <a:graphicData uri="http://schemas.openxmlformats.org/drawingml/2006/table">
            <a:tbl>
              <a:tblPr/>
              <a:tblGrid>
                <a:gridCol w="664323"/>
                <a:gridCol w="940380"/>
                <a:gridCol w="1216439"/>
                <a:gridCol w="1216439"/>
                <a:gridCol w="1216439"/>
                <a:gridCol w="1216439"/>
                <a:gridCol w="1216439"/>
                <a:gridCol w="1216439"/>
              </a:tblGrid>
              <a:tr h="108885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latin typeface="Calibri"/>
                          <a:ea typeface="Calibri"/>
                          <a:cs typeface="Calibri"/>
                        </a:rPr>
                        <a:t>Брoj вoжњи нa дaн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latin typeface="Calibri"/>
                          <a:ea typeface="Calibri"/>
                          <a:cs typeface="Calibri"/>
                        </a:rPr>
                        <a:t>Nv</a:t>
                      </a:r>
                      <a:r>
                        <a:rPr lang="sr-Latn-CS" sz="1100" b="1" baseline="-25000">
                          <a:latin typeface="Calibri"/>
                          <a:ea typeface="Calibri"/>
                          <a:cs typeface="Calibri"/>
                        </a:rPr>
                        <a:t>d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 dirty="0">
                          <a:latin typeface="Calibri"/>
                          <a:ea typeface="Calibri"/>
                          <a:cs typeface="Calibri"/>
                        </a:rPr>
                        <a:t>Укупни гoдишњи прeђeни пут</a:t>
                      </a: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 dirty="0">
                          <a:latin typeface="Calibri"/>
                          <a:ea typeface="Calibri"/>
                          <a:cs typeface="Calibri"/>
                        </a:rPr>
                        <a:t>Km</a:t>
                      </a:r>
                      <a:r>
                        <a:rPr lang="sr-Latn-CS" sz="1100" b="1" baseline="-25000" dirty="0">
                          <a:latin typeface="Calibri"/>
                          <a:ea typeface="Calibri"/>
                          <a:cs typeface="Calibri"/>
                        </a:rPr>
                        <a:t>god</a:t>
                      </a: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Укупaн гoдишњи прихoд пo вoзилу (РСД)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Укупни гoдишњи трoшкoви (РСД) - Вoзилo 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4.000 ЕУР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Укупни гoдишњи трoшкoви (РСД) - Вoзилo 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8.000 ЕУР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Укупни гoдишњи трoшкoви (РСД) - Вoзилo  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12.000 ЕУР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Укупни гoдишњи трoшкoви (РСД) - Вoзилo  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16.000 ЕУР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Укупни гoдишњи трoшкoви (РСД) - Вoзилo 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20.000 ЕУР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21.400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1.149.002,10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latin typeface="Calibri"/>
                          <a:ea typeface="Calibri"/>
                          <a:cs typeface="Calibri"/>
                        </a:rPr>
                        <a:t>1.762.831,33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1.865.254,85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1.948.798,36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2.013.461,88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2.059.245,40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8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28.533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1.532.002,80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latin typeface="Calibri"/>
                          <a:ea typeface="Calibri"/>
                          <a:cs typeface="Calibri"/>
                        </a:rPr>
                        <a:t>1.877.241,77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1.996.499,79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2.096.877,82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2.178.375,84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2.240.993,87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</a:t>
                      </a: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35.666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1.915.003,50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latin typeface="Calibri"/>
                          <a:ea typeface="Calibri"/>
                          <a:cs typeface="Calibri"/>
                        </a:rPr>
                        <a:t>1.991.652,21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2.127.744,74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2.244.957,27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2.343.289,80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2.422.742,33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11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39.233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2.106.503,85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2.048.857,43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2.193.367,22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2.318.997,00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2.425.746,78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2.513.616,57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</a:t>
                      </a: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42.800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2.298.004,20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latin typeface="Calibri"/>
                          <a:ea typeface="Calibri"/>
                          <a:cs typeface="Calibri"/>
                        </a:rPr>
                        <a:t>2.106.062,65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2.258.989,69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2.393.036,73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2.508.203,76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2.604.490,80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ABF8F"/>
                    </a:solidFill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</a:t>
                      </a: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49.933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2.681.004,90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latin typeface="Calibri"/>
                          <a:ea typeface="Calibri"/>
                          <a:cs typeface="Calibri"/>
                        </a:rPr>
                        <a:t>2.195.221,34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2.339.731,12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2.465.360,90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2.572.110,69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2.659.980,47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</a:t>
                      </a: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57.066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3.064.005,60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latin typeface="Calibri"/>
                          <a:ea typeface="Calibri"/>
                          <a:cs typeface="Calibri"/>
                        </a:rPr>
                        <a:t>2.292.797,27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2.437.307,06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2.562.936,84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2.669.686,62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2.757.556,41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1</a:t>
                      </a: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8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64.199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3.447.006,30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latin typeface="Calibri"/>
                          <a:ea typeface="Calibri"/>
                          <a:cs typeface="Calibri"/>
                        </a:rPr>
                        <a:t>2.390.373,21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2.534.882,99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2.660.512,78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2.767.262,56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2.855.132,34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9642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</a:t>
                      </a:r>
                      <a:r>
                        <a:rPr lang="sr-Latn-C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71.333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b="1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3.830.007,00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2.487.949,14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2.651.338,93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2.814.728,71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2.978.118,50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spcAft>
                          <a:spcPts val="0"/>
                        </a:spcAft>
                      </a:pPr>
                      <a:r>
                        <a:rPr lang="en-US" sz="1100" dirty="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Calibri"/>
                        </a:rPr>
                        <a:t>3.141.508,28</a:t>
                      </a: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ПРОРАЧУН ЦЕНЕ ТАКСИ УСЛУГЕ</a:t>
            </a:r>
            <a:endParaRPr lang="en-US" b="1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1428446" y="699692"/>
          <a:ext cx="6462483" cy="6099048"/>
        </p:xfrm>
        <a:graphic>
          <a:graphicData uri="http://schemas.openxmlformats.org/drawingml/2006/table">
            <a:tbl>
              <a:tblPr/>
              <a:tblGrid>
                <a:gridCol w="2154592"/>
                <a:gridCol w="2154592"/>
                <a:gridCol w="2153299"/>
              </a:tblGrid>
              <a:tr h="416944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 b="1" dirty="0" err="1">
                          <a:latin typeface="Calibri"/>
                          <a:ea typeface="Times New Roman"/>
                          <a:cs typeface="Times New Roman"/>
                        </a:rPr>
                        <a:t>Проценат</a:t>
                      </a:r>
                      <a:r>
                        <a:rPr lang="en-US" sz="1200" b="1" dirty="0">
                          <a:latin typeface="Calibri"/>
                          <a:ea typeface="Times New Roman"/>
                          <a:cs typeface="Times New Roman"/>
                        </a:rPr>
                        <a:t> </a:t>
                      </a:r>
                      <a:r>
                        <a:rPr lang="en-US" sz="1200" b="1" dirty="0" err="1">
                          <a:latin typeface="Calibri"/>
                          <a:ea typeface="Times New Roman"/>
                          <a:cs typeface="Times New Roman"/>
                        </a:rPr>
                        <a:t>умањења</a:t>
                      </a:r>
                      <a:r>
                        <a:rPr lang="en-US" sz="1200" b="1" dirty="0">
                          <a:latin typeface="Calibri"/>
                          <a:ea typeface="Times New Roman"/>
                          <a:cs typeface="Times New Roman"/>
                        </a:rPr>
                        <a:t>/</a:t>
                      </a:r>
                      <a:r>
                        <a:rPr lang="en-US" sz="1200" b="1" dirty="0" err="1">
                          <a:latin typeface="Calibri"/>
                          <a:ea typeface="Times New Roman"/>
                          <a:cs typeface="Times New Roman"/>
                        </a:rPr>
                        <a:t>увећања</a:t>
                      </a:r>
                      <a:r>
                        <a:rPr lang="en-US" sz="1200" b="1" dirty="0">
                          <a:latin typeface="Calibri"/>
                          <a:ea typeface="Times New Roman"/>
                          <a:cs typeface="Times New Roman"/>
                        </a:rPr>
                        <a:t> 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Calibri"/>
                          <a:ea typeface="Times New Roman"/>
                          <a:cs typeface="Times New Roman"/>
                        </a:rPr>
                        <a:t>(%)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200" b="1">
                          <a:latin typeface="Calibri"/>
                          <a:ea typeface="Times New Roman"/>
                          <a:cs typeface="Times New Roman"/>
                        </a:rPr>
                        <a:t>Висина цене </a:t>
                      </a:r>
                      <a:r>
                        <a:rPr lang="en-US" sz="1200" b="1">
                          <a:latin typeface="Calibri"/>
                          <a:ea typeface="Times New Roman"/>
                          <a:cs typeface="Times New Roman"/>
                        </a:rPr>
                        <a:t>I</a:t>
                      </a:r>
                      <a:r>
                        <a:rPr lang="ru-RU" sz="1200" b="1">
                          <a:latin typeface="Calibri"/>
                          <a:ea typeface="Times New Roman"/>
                          <a:cs typeface="Times New Roman"/>
                        </a:rPr>
                        <a:t> тарифе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200" b="1">
                          <a:latin typeface="Calibri"/>
                          <a:ea typeface="Times New Roman"/>
                          <a:cs typeface="Times New Roman"/>
                        </a:rPr>
                        <a:t>(РСД)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200" b="1">
                          <a:latin typeface="Calibri"/>
                          <a:ea typeface="Times New Roman"/>
                          <a:cs typeface="Times New Roman"/>
                        </a:rPr>
                        <a:t>Висина цене </a:t>
                      </a:r>
                      <a:r>
                        <a:rPr lang="en-US" sz="1200" b="1">
                          <a:latin typeface="Calibri"/>
                          <a:ea typeface="Times New Roman"/>
                          <a:cs typeface="Times New Roman"/>
                        </a:rPr>
                        <a:t>II</a:t>
                      </a:r>
                      <a:r>
                        <a:rPr lang="ru-RU" sz="1200" b="1">
                          <a:latin typeface="Calibri"/>
                          <a:ea typeface="Times New Roman"/>
                          <a:cs typeface="Times New Roman"/>
                        </a:rPr>
                        <a:t> тарифе 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200" b="1">
                          <a:latin typeface="Calibri"/>
                          <a:ea typeface="Times New Roman"/>
                          <a:cs typeface="Times New Roman"/>
                        </a:rPr>
                        <a:t>(РСД)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-15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55,25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75,25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-12,5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56,88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76,88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-10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58,50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78,50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-7,5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60,13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80,13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-5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61,75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81,75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-2,5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63,38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83,38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65,00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85,00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2,5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66,63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86,63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68,25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88,25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69,88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89,88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10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71,50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91,50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12,5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73,13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93,13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15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74,75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94,75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17,5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76,38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96,38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20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78,00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98,00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22,5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79,63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99,63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25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81,25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GB" sz="12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101,25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27,5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82,88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102,88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30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84,50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104,50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32,5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86,13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106,13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35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87,75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107,75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37,5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89,38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109,38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40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91,00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111,00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42,5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92,63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112,63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45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94,25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114,25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47,5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95,88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115,88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20218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50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97,50</a:t>
                      </a:r>
                      <a:endParaRPr lang="en-US" sz="12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en-US" sz="1200" dirty="0">
                          <a:solidFill>
                            <a:srgbClr val="000000"/>
                          </a:solidFill>
                          <a:latin typeface="Calibri"/>
                          <a:ea typeface="Calibri"/>
                          <a:cs typeface="Times New Roman"/>
                        </a:rPr>
                        <a:t>117,50</a:t>
                      </a:r>
                      <a:endParaRPr lang="en-US" sz="12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54348" marR="54348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ПРОРАЧУН ЦЕНЕ ТАКСИ УСЛУГЕ</a:t>
            </a:r>
            <a:endParaRPr lang="en-US" b="1" dirty="0"/>
          </a:p>
        </p:txBody>
      </p:sp>
      <p:grpSp>
        <p:nvGrpSpPr>
          <p:cNvPr id="15" name="Group 14"/>
          <p:cNvGrpSpPr/>
          <p:nvPr/>
        </p:nvGrpSpPr>
        <p:grpSpPr>
          <a:xfrm>
            <a:off x="122129" y="795862"/>
            <a:ext cx="7052840" cy="4446905"/>
            <a:chOff x="122129" y="795862"/>
            <a:chExt cx="7052840" cy="4446905"/>
          </a:xfrm>
        </p:grpSpPr>
        <p:pic>
          <p:nvPicPr>
            <p:cNvPr id="4" name="Picture 3"/>
            <p:cNvPicPr/>
            <p:nvPr/>
          </p:nvPicPr>
          <p:blipFill>
            <a:blip r:embed="rId2" cstate="print">
              <a:extLst>
                <a:ext uri="{28A0092B-C50C-407E-A947-70E740481C1C}">
                  <a14:useLocalDpi xmlns:lc="http://schemas.openxmlformats.org/drawingml/2006/lockedCanvas" xmlns:pic="http://schemas.openxmlformats.org/drawingml/2006/picture" xmlns:a14="http://schemas.microsoft.com/office/drawing/2010/main" xmlns:wps="http://schemas.microsoft.com/office/word/2010/wordprocessingShape" xmlns:wpi="http://schemas.microsoft.com/office/word/2010/wordprocessingInk" xmlns:wpg="http://schemas.microsoft.com/office/word/2010/wordprocessingGroup" xmlns:w14="http://schemas.microsoft.com/office/word/2010/wordml" xmlns:w="http://schemas.openxmlformats.org/wordprocessingml/2006/main" xmlns:w10="urn:schemas-microsoft-com:office:word" xmlns:wp14="http://schemas.microsoft.com/office/word/2010/wordprocessingDrawing" xmlns:v="urn:schemas-microsoft-com:vml" xmlns:o="urn:schemas-microsoft-com:office:office" xmlns:mc="http://schemas.openxmlformats.org/markup-compatibility/2006" xmlns:wpc="http://schemas.microsoft.com/office/word/2010/wordprocessingCanvas" xmlns="" xmlns:wne="http://schemas.microsoft.com/office/word/2006/wordml" xmlns:wp="http://schemas.openxmlformats.org/drawingml/2006/wordprocessingDrawing" xmlns:m="http://schemas.openxmlformats.org/officeDocument/2006/math" xmlns:ve="http://schemas.openxmlformats.org/markup-compatibility/2006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22129" y="795862"/>
              <a:ext cx="7052840" cy="4446905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9" name="Rectangle 8"/>
            <p:cNvSpPr/>
            <p:nvPr/>
          </p:nvSpPr>
          <p:spPr>
            <a:xfrm>
              <a:off x="3542663" y="892033"/>
              <a:ext cx="959806" cy="276999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sr-Cyrl-RS" sz="1200" dirty="0" smtClean="0">
                  <a:solidFill>
                    <a:srgbClr val="FF0000"/>
                  </a:solidFill>
                </a:rPr>
                <a:t>10 ВОЖЊИ</a:t>
              </a:r>
              <a:endParaRPr lang="en-US" sz="1200" dirty="0">
                <a:solidFill>
                  <a:srgbClr val="FF0000"/>
                </a:solidFill>
              </a:endParaRPr>
            </a:p>
          </p:txBody>
        </p:sp>
      </p:grpSp>
      <p:grpSp>
        <p:nvGrpSpPr>
          <p:cNvPr id="14" name="Group 13"/>
          <p:cNvGrpSpPr/>
          <p:nvPr/>
        </p:nvGrpSpPr>
        <p:grpSpPr>
          <a:xfrm>
            <a:off x="1134425" y="1564428"/>
            <a:ext cx="7052840" cy="4446905"/>
            <a:chOff x="1134425" y="1564428"/>
            <a:chExt cx="7052840" cy="4446905"/>
          </a:xfrm>
        </p:grpSpPr>
        <p:pic>
          <p:nvPicPr>
            <p:cNvPr id="6" name="Picture 5"/>
            <p:cNvPicPr/>
            <p:nvPr/>
          </p:nvPicPr>
          <p:blipFill>
            <a:blip r:embed="rId3" cstate="print">
              <a:extLst>
                <a:ext uri="{28A0092B-C50C-407E-A947-70E740481C1C}">
                  <a14:useLocalDpi xmlns:lc="http://schemas.openxmlformats.org/drawingml/2006/lockedCanvas" xmlns:pic="http://schemas.openxmlformats.org/drawingml/2006/picture" xmlns:a14="http://schemas.microsoft.com/office/drawing/2010/main" xmlns:wps="http://schemas.microsoft.com/office/word/2010/wordprocessingShape" xmlns:wpi="http://schemas.microsoft.com/office/word/2010/wordprocessingInk" xmlns:wpg="http://schemas.microsoft.com/office/word/2010/wordprocessingGroup" xmlns:w14="http://schemas.microsoft.com/office/word/2010/wordml" xmlns:w="http://schemas.openxmlformats.org/wordprocessingml/2006/main" xmlns:w10="urn:schemas-microsoft-com:office:word" xmlns:wp14="http://schemas.microsoft.com/office/word/2010/wordprocessingDrawing" xmlns:v="urn:schemas-microsoft-com:vml" xmlns:o="urn:schemas-microsoft-com:office:office" xmlns:mc="http://schemas.openxmlformats.org/markup-compatibility/2006" xmlns:wpc="http://schemas.microsoft.com/office/word/2010/wordprocessingCanvas" xmlns="" xmlns:wne="http://schemas.microsoft.com/office/word/2006/wordml" xmlns:wp="http://schemas.openxmlformats.org/drawingml/2006/wordprocessingDrawing" xmlns:m="http://schemas.openxmlformats.org/officeDocument/2006/math" xmlns:ve="http://schemas.openxmlformats.org/markup-compatibility/2006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34425" y="1564428"/>
              <a:ext cx="7052840" cy="4446905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1" name="Rectangle 10"/>
            <p:cNvSpPr/>
            <p:nvPr/>
          </p:nvSpPr>
          <p:spPr>
            <a:xfrm>
              <a:off x="4643330" y="1712668"/>
              <a:ext cx="959806" cy="276999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ctr"/>
              <a:r>
                <a:rPr lang="sr-Cyrl-RS" sz="1200" dirty="0" smtClean="0">
                  <a:solidFill>
                    <a:srgbClr val="FF0000"/>
                  </a:solidFill>
                </a:rPr>
                <a:t>12 ВОЖЊИ</a:t>
              </a:r>
              <a:endParaRPr lang="en-US" sz="1200" dirty="0">
                <a:solidFill>
                  <a:srgbClr val="FF0000"/>
                </a:solidFill>
              </a:endParaRPr>
            </a:p>
          </p:txBody>
        </p:sp>
      </p:grpSp>
      <p:grpSp>
        <p:nvGrpSpPr>
          <p:cNvPr id="13" name="Group 12"/>
          <p:cNvGrpSpPr/>
          <p:nvPr/>
        </p:nvGrpSpPr>
        <p:grpSpPr>
          <a:xfrm>
            <a:off x="2091160" y="2285986"/>
            <a:ext cx="7052840" cy="4446905"/>
            <a:chOff x="2091160" y="2285986"/>
            <a:chExt cx="7052840" cy="4446905"/>
          </a:xfrm>
        </p:grpSpPr>
        <p:pic>
          <p:nvPicPr>
            <p:cNvPr id="7" name="Picture 6"/>
            <p:cNvPicPr/>
            <p:nvPr/>
          </p:nvPicPr>
          <p:blipFill>
            <a:blip r:embed="rId4" cstate="print">
              <a:extLst>
                <a:ext uri="{28A0092B-C50C-407E-A947-70E740481C1C}">
                  <a14:useLocalDpi xmlns:lc="http://schemas.openxmlformats.org/drawingml/2006/lockedCanvas" xmlns:pic="http://schemas.openxmlformats.org/drawingml/2006/picture" xmlns:a14="http://schemas.microsoft.com/office/drawing/2010/main" xmlns:wps="http://schemas.microsoft.com/office/word/2010/wordprocessingShape" xmlns:wpi="http://schemas.microsoft.com/office/word/2010/wordprocessingInk" xmlns:wpg="http://schemas.microsoft.com/office/word/2010/wordprocessingGroup" xmlns:w14="http://schemas.microsoft.com/office/word/2010/wordml" xmlns:w="http://schemas.openxmlformats.org/wordprocessingml/2006/main" xmlns:w10="urn:schemas-microsoft-com:office:word" xmlns:wp14="http://schemas.microsoft.com/office/word/2010/wordprocessingDrawing" xmlns:v="urn:schemas-microsoft-com:vml" xmlns:o="urn:schemas-microsoft-com:office:office" xmlns:mc="http://schemas.openxmlformats.org/markup-compatibility/2006" xmlns:wpc="http://schemas.microsoft.com/office/word/2010/wordprocessingCanvas" xmlns="" xmlns:wne="http://schemas.microsoft.com/office/word/2006/wordml" xmlns:wp="http://schemas.openxmlformats.org/drawingml/2006/wordprocessingDrawing" xmlns:m="http://schemas.openxmlformats.org/officeDocument/2006/math" xmlns:ve="http://schemas.openxmlformats.org/markup-compatibility/2006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091160" y="2285986"/>
              <a:ext cx="7052840" cy="4446905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2" name="Rectangle 11"/>
            <p:cNvSpPr/>
            <p:nvPr/>
          </p:nvSpPr>
          <p:spPr>
            <a:xfrm>
              <a:off x="5896396" y="2285986"/>
              <a:ext cx="959806" cy="276999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>
              <a:spAutoFit/>
            </a:bodyPr>
            <a:lstStyle/>
            <a:p>
              <a:pPr algn="ctr"/>
              <a:r>
                <a:rPr lang="sr-Cyrl-RS" sz="1200" dirty="0" smtClean="0">
                  <a:solidFill>
                    <a:srgbClr val="FF0000"/>
                  </a:solidFill>
                </a:rPr>
                <a:t>14 ВОЖЊИ</a:t>
              </a:r>
              <a:endParaRPr lang="en-US" sz="1200" dirty="0">
                <a:solidFill>
                  <a:srgbClr val="FF0000"/>
                </a:solidFill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ПРОЈЕКТОВАЊЕ НОВЕ СТРУКТУРЕ ТАКСИ СИСТЕМА</a:t>
            </a:r>
            <a:endParaRPr lang="en-US" b="1" dirty="0"/>
          </a:p>
        </p:txBody>
      </p:sp>
      <p:pic>
        <p:nvPicPr>
          <p:cNvPr id="6" name="Picture 5" descr="Slika - BIRD MODEL - BG makro.png"/>
          <p:cNvPicPr/>
          <p:nvPr/>
        </p:nvPicPr>
        <p:blipFill>
          <a:blip r:embed="rId2" cstate="print"/>
          <a:stretch>
            <a:fillRect/>
          </a:stretch>
        </p:blipFill>
        <p:spPr>
          <a:xfrm rot="5400000">
            <a:off x="2216167" y="-1305965"/>
            <a:ext cx="4672926" cy="8861004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ПРОЈЕКТОВАЊЕ НОВЕ СТРУКТУРЕ ТАКСИ СИСТЕМА</a:t>
            </a:r>
            <a:endParaRPr lang="en-US" b="1" dirty="0"/>
          </a:p>
        </p:txBody>
      </p:sp>
      <p:pic>
        <p:nvPicPr>
          <p:cNvPr id="105474" name="Picture 2"/>
          <p:cNvPicPr>
            <a:picLocks noChangeAspect="1" noChangeArrowheads="1"/>
          </p:cNvPicPr>
          <p:nvPr/>
        </p:nvPicPr>
        <p:blipFill>
          <a:blip r:embed="rId2"/>
          <a:srcRect l="22986" t="25926" r="20347" b="13333"/>
          <a:stretch>
            <a:fillRect/>
          </a:stretch>
        </p:blipFill>
        <p:spPr bwMode="auto">
          <a:xfrm>
            <a:off x="711203" y="770464"/>
            <a:ext cx="7709210" cy="4648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ПРОЈЕКТОВАЊЕ НОВЕ СТРУКТУРЕ ТАКСИ СИСТЕМА</a:t>
            </a:r>
            <a:endParaRPr lang="en-US" b="1" dirty="0"/>
          </a:p>
        </p:txBody>
      </p:sp>
      <p:pic>
        <p:nvPicPr>
          <p:cNvPr id="5" name="Picture 4"/>
          <p:cNvPicPr/>
          <p:nvPr/>
        </p:nvPicPr>
        <p:blipFill>
          <a:blip r:embed="rId2" cstate="print"/>
          <a:srcRect l="12212" t="8304" r="11808" b="9684"/>
          <a:stretch>
            <a:fillRect/>
          </a:stretch>
        </p:blipFill>
        <p:spPr bwMode="auto">
          <a:xfrm>
            <a:off x="922867" y="685789"/>
            <a:ext cx="2709333" cy="26416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6"/>
          <p:cNvPicPr/>
          <p:nvPr/>
        </p:nvPicPr>
        <p:blipFill>
          <a:blip r:embed="rId3" cstate="print"/>
          <a:srcRect l="15026" t="1994" r="14855" b="1687"/>
          <a:stretch>
            <a:fillRect/>
          </a:stretch>
        </p:blipFill>
        <p:spPr bwMode="auto">
          <a:xfrm>
            <a:off x="4844043" y="1058334"/>
            <a:ext cx="4164485" cy="4121290"/>
          </a:xfrm>
          <a:prstGeom prst="rect">
            <a:avLst/>
          </a:prstGeom>
          <a:noFill/>
          <a:ln w="9525">
            <a:solidFill>
              <a:schemeClr val="bg1">
                <a:lumMod val="75000"/>
              </a:schemeClr>
            </a:solidFill>
            <a:miter lim="800000"/>
            <a:headEnd/>
            <a:tailEnd/>
          </a:ln>
        </p:spPr>
      </p:pic>
      <p:pic>
        <p:nvPicPr>
          <p:cNvPr id="9" name="Picture 8"/>
          <p:cNvPicPr/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22129" y="3366264"/>
            <a:ext cx="4620310" cy="26281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" name="Rectangle 10"/>
          <p:cNvSpPr/>
          <p:nvPr/>
        </p:nvSpPr>
        <p:spPr>
          <a:xfrm>
            <a:off x="5528733" y="753534"/>
            <a:ext cx="2963333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r-Cyrl-RS" sz="1200" dirty="0" smtClean="0">
                <a:solidFill>
                  <a:srgbClr val="FF0000"/>
                </a:solidFill>
              </a:rPr>
              <a:t>СТАВОВИ ЕКСПЕРАТА</a:t>
            </a:r>
            <a:endParaRPr lang="en-US" sz="1200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ПРОЈЕКТОВАЊЕ НОВЕ СТРУКТУРЕ ТАКСИ СИСТЕМА</a:t>
            </a:r>
            <a:endParaRPr lang="en-US" b="1" dirty="0"/>
          </a:p>
        </p:txBody>
      </p:sp>
      <p:pic>
        <p:nvPicPr>
          <p:cNvPr id="106498" name="Picture 2"/>
          <p:cNvPicPr>
            <a:picLocks noChangeAspect="1" noChangeArrowheads="1"/>
          </p:cNvPicPr>
          <p:nvPr/>
        </p:nvPicPr>
        <p:blipFill>
          <a:blip r:embed="rId2"/>
          <a:srcRect l="23125" t="28519" r="19722" b="15679"/>
          <a:stretch>
            <a:fillRect/>
          </a:stretch>
        </p:blipFill>
        <p:spPr bwMode="auto">
          <a:xfrm>
            <a:off x="745067" y="804333"/>
            <a:ext cx="7970113" cy="4377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ПРОЈЕКТОВАЊЕ НОВЕ СТРУКТУРЕ ТАКСИ СИСТЕМА</a:t>
            </a:r>
            <a:endParaRPr lang="en-US" b="1" dirty="0"/>
          </a:p>
        </p:txBody>
      </p:sp>
      <p:pic>
        <p:nvPicPr>
          <p:cNvPr id="107522" name="Picture 2"/>
          <p:cNvPicPr>
            <a:picLocks noChangeAspect="1" noChangeArrowheads="1"/>
          </p:cNvPicPr>
          <p:nvPr/>
        </p:nvPicPr>
        <p:blipFill>
          <a:blip r:embed="rId2"/>
          <a:srcRect l="24514" t="22099" r="21389" b="10247"/>
          <a:stretch>
            <a:fillRect/>
          </a:stretch>
        </p:blipFill>
        <p:spPr bwMode="auto">
          <a:xfrm>
            <a:off x="1354666" y="745066"/>
            <a:ext cx="6595534" cy="4639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ПРОЈЕКТОВАЊЕ НОВЕ СТРУКТУРЕ ТАКСИ СИСТЕМА</a:t>
            </a:r>
            <a:endParaRPr lang="en-US" b="1" dirty="0"/>
          </a:p>
        </p:txBody>
      </p:sp>
      <p:grpSp>
        <p:nvGrpSpPr>
          <p:cNvPr id="6" name="Group 5"/>
          <p:cNvGrpSpPr/>
          <p:nvPr/>
        </p:nvGrpSpPr>
        <p:grpSpPr>
          <a:xfrm>
            <a:off x="1083721" y="764728"/>
            <a:ext cx="7027347" cy="4806342"/>
            <a:chOff x="1083721" y="764728"/>
            <a:chExt cx="7027347" cy="4806342"/>
          </a:xfrm>
        </p:grpSpPr>
        <p:pic>
          <p:nvPicPr>
            <p:cNvPr id="107522" name="Picture 2"/>
            <p:cNvPicPr>
              <a:picLocks noChangeAspect="1" noChangeArrowheads="1"/>
            </p:cNvPicPr>
            <p:nvPr/>
          </p:nvPicPr>
          <p:blipFill>
            <a:blip r:embed="rId2"/>
            <a:srcRect l="24514" t="22099" r="21389" b="65308"/>
            <a:stretch>
              <a:fillRect/>
            </a:stretch>
          </p:blipFill>
          <p:spPr bwMode="auto">
            <a:xfrm>
              <a:off x="1083721" y="764728"/>
              <a:ext cx="7027347" cy="92014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pic>
          <p:nvPicPr>
            <p:cNvPr id="108546" name="Picture 2"/>
            <p:cNvPicPr>
              <a:picLocks noChangeAspect="1" noChangeArrowheads="1"/>
            </p:cNvPicPr>
            <p:nvPr/>
          </p:nvPicPr>
          <p:blipFill>
            <a:blip r:embed="rId3"/>
            <a:srcRect l="22917" t="35926" r="20625" b="7407"/>
            <a:stretch>
              <a:fillRect/>
            </a:stretch>
          </p:blipFill>
          <p:spPr bwMode="auto">
            <a:xfrm>
              <a:off x="1185333" y="1684870"/>
              <a:ext cx="6883400" cy="38862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ИДЕНТИФИКАЦИЈА И РАСПОДЕЛА РИЗИКА У ТАКСИ СИСТЕМУ</a:t>
            </a:r>
            <a:endParaRPr lang="en-US" b="1" dirty="0"/>
          </a:p>
        </p:txBody>
      </p:sp>
      <p:pic>
        <p:nvPicPr>
          <p:cNvPr id="120834" name="Picture 2"/>
          <p:cNvPicPr>
            <a:picLocks noChangeAspect="1" noChangeArrowheads="1"/>
          </p:cNvPicPr>
          <p:nvPr/>
        </p:nvPicPr>
        <p:blipFill>
          <a:blip r:embed="rId2"/>
          <a:srcRect l="25625" t="21358" r="23958" b="6173"/>
          <a:stretch>
            <a:fillRect/>
          </a:stretch>
        </p:blipFill>
        <p:spPr bwMode="auto">
          <a:xfrm>
            <a:off x="2272662" y="1337744"/>
            <a:ext cx="6430116" cy="43349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5" name="Rectangle 4"/>
          <p:cNvSpPr/>
          <p:nvPr/>
        </p:nvSpPr>
        <p:spPr>
          <a:xfrm>
            <a:off x="122128" y="697463"/>
            <a:ext cx="8691671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dirty="0" smtClean="0">
                <a:solidFill>
                  <a:srgbClr val="FF0000"/>
                </a:solidFill>
              </a:rPr>
              <a:t>Идентификовано је укупно </a:t>
            </a:r>
            <a:r>
              <a:rPr lang="sr-Cyrl-RS" b="1" dirty="0" smtClean="0">
                <a:solidFill>
                  <a:srgbClr val="FF0000"/>
                </a:solidFill>
              </a:rPr>
              <a:t>13</a:t>
            </a:r>
            <a:r>
              <a:rPr lang="sr-Cyrl-RS" dirty="0" smtClean="0">
                <a:solidFill>
                  <a:srgbClr val="FF0000"/>
                </a:solidFill>
              </a:rPr>
              <a:t> ризика, извршена њихова алокација, процена утицаја и вероватноћа појаве као и мере за њихово превазилажење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6" name="Right Arrow 5"/>
          <p:cNvSpPr/>
          <p:nvPr/>
        </p:nvSpPr>
        <p:spPr>
          <a:xfrm>
            <a:off x="364067" y="2954867"/>
            <a:ext cx="1710266" cy="651933"/>
          </a:xfrm>
          <a:prstGeom prst="rightArrow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562398" y="3093533"/>
            <a:ext cx="108860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sr-Cyrl-RS" dirty="0" smtClean="0"/>
              <a:t>Пример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МОНИТОРИНГ И КОНТРОЛА</a:t>
            </a:r>
            <a:r>
              <a:rPr lang="sr-Latn-RS" b="1" dirty="0" smtClean="0">
                <a:solidFill>
                  <a:schemeClr val="bg1"/>
                </a:solidFill>
              </a:rPr>
              <a:t> – </a:t>
            </a:r>
            <a:r>
              <a:rPr lang="sr-Cyrl-RS" b="1" dirty="0" smtClean="0"/>
              <a:t>ДИЈАГНОСТИЧКО ИСПИТИВАЊЕ</a:t>
            </a:r>
            <a:endParaRPr lang="en-US" b="1" dirty="0"/>
          </a:p>
        </p:txBody>
      </p:sp>
      <p:pic>
        <p:nvPicPr>
          <p:cNvPr id="4" name="Picture 3" descr="Metodologija dijagnostickog ispitivanja - BG.pn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819247" y="575991"/>
            <a:ext cx="7444219" cy="484267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МОНИТОРИНГ И КОНТРОЛА </a:t>
            </a:r>
            <a:r>
              <a:rPr lang="sr-Cyrl-RS" b="1" dirty="0" smtClean="0"/>
              <a:t>– </a:t>
            </a:r>
            <a:r>
              <a:rPr lang="sr-Latn-RS" b="1" dirty="0" smtClean="0"/>
              <a:t>REAL TIME</a:t>
            </a:r>
            <a:endParaRPr lang="en-US" b="1" dirty="0"/>
          </a:p>
        </p:txBody>
      </p:sp>
      <p:pic>
        <p:nvPicPr>
          <p:cNvPr id="6" name="Picture 5" descr="Sistem za monitoring i rezervaciju usluga sema taksi BGD novocdr"/>
          <p:cNvPicPr/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61272" y="1144178"/>
            <a:ext cx="7038128" cy="46131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Rectangle 6"/>
          <p:cNvSpPr/>
          <p:nvPr/>
        </p:nvSpPr>
        <p:spPr>
          <a:xfrm>
            <a:off x="1020562" y="722864"/>
            <a:ext cx="346678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rgbClr val="FF0000"/>
                </a:solidFill>
              </a:rPr>
              <a:t>ХИЈЕРАРХИЈСКА СТРУКТУРА</a:t>
            </a:r>
            <a:endParaRPr lang="en-US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МОНИТОРИНГ И КОНТРОЛА – </a:t>
            </a:r>
            <a:r>
              <a:rPr lang="sr-Latn-RS" b="1" dirty="0" smtClean="0"/>
              <a:t>REAL TIME</a:t>
            </a:r>
            <a:endParaRPr lang="en-US" b="1" dirty="0"/>
          </a:p>
        </p:txBody>
      </p:sp>
      <p:pic>
        <p:nvPicPr>
          <p:cNvPr id="5" name="Picture 4" descr="monitoring TX.pn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732684" y="1443672"/>
            <a:ext cx="7386850" cy="3814128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732684" y="832935"/>
            <a:ext cx="346678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rgbClr val="FF0000"/>
                </a:solidFill>
              </a:rPr>
              <a:t>АРХИТЕКТУРА СИСТЕМА</a:t>
            </a:r>
            <a:endParaRPr lang="en-US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МОНИТОРИНГ И КОНТРОЛА – </a:t>
            </a:r>
            <a:r>
              <a:rPr lang="pl-PL" b="1" dirty="0" smtClean="0"/>
              <a:t>KPI</a:t>
            </a:r>
            <a:r>
              <a:rPr lang="en-US" b="1" baseline="-25000" dirty="0" smtClean="0"/>
              <a:t>TX</a:t>
            </a:r>
            <a:endParaRPr lang="en-US" b="1" dirty="0"/>
          </a:p>
        </p:txBody>
      </p:sp>
      <p:pic>
        <p:nvPicPr>
          <p:cNvPr id="117825" name="Picture 65"/>
          <p:cNvPicPr>
            <a:picLocks noChangeAspect="1" noChangeArrowheads="1"/>
          </p:cNvPicPr>
          <p:nvPr/>
        </p:nvPicPr>
        <p:blipFill>
          <a:blip r:embed="rId2"/>
          <a:srcRect l="23681" t="21235" r="21319" b="11358"/>
          <a:stretch>
            <a:fillRect/>
          </a:stretch>
        </p:blipFill>
        <p:spPr bwMode="auto">
          <a:xfrm>
            <a:off x="144463" y="1066795"/>
            <a:ext cx="7322608" cy="504816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2" name="Rectangle 71"/>
          <p:cNvSpPr/>
          <p:nvPr/>
        </p:nvSpPr>
        <p:spPr>
          <a:xfrm>
            <a:off x="122129" y="697463"/>
            <a:ext cx="3839316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rgbClr val="FF0000"/>
                </a:solidFill>
              </a:rPr>
              <a:t>ДЕФИНИСАНО ЈЕ УКУПНО 28 </a:t>
            </a:r>
            <a:r>
              <a:rPr lang="pl-PL" b="1" dirty="0" smtClean="0">
                <a:solidFill>
                  <a:srgbClr val="FF0000"/>
                </a:solidFill>
              </a:rPr>
              <a:t>KPI</a:t>
            </a:r>
            <a:r>
              <a:rPr lang="en-US" b="1" baseline="-25000" dirty="0" smtClean="0">
                <a:solidFill>
                  <a:srgbClr val="FF0000"/>
                </a:solidFill>
              </a:rPr>
              <a:t>TX</a:t>
            </a:r>
            <a:r>
              <a:rPr lang="sr-Cyrl-RS" b="1" dirty="0" smtClean="0">
                <a:solidFill>
                  <a:srgbClr val="FF0000"/>
                </a:solidFill>
              </a:rPr>
              <a:t> </a:t>
            </a:r>
            <a:endParaRPr lang="en-US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РЕИНЖЕЊЕРИНГ МРЕЖЕ СТАЈАЛИШТА</a:t>
            </a:r>
            <a:endParaRPr lang="en-US" b="1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304800" y="762000"/>
          <a:ext cx="8568267" cy="4763184"/>
        </p:xfrm>
        <a:graphic>
          <a:graphicData uri="http://schemas.openxmlformats.org/drawingml/2006/table">
            <a:tbl>
              <a:tblPr/>
              <a:tblGrid>
                <a:gridCol w="844489"/>
                <a:gridCol w="1719136"/>
                <a:gridCol w="3125704"/>
                <a:gridCol w="1180822"/>
                <a:gridCol w="1698116"/>
              </a:tblGrid>
              <a:tr h="328080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Шифра локације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Локација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Улица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Пројектовани број места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 b="1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Оцена погодности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EF3"/>
                    </a:solidFill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НЛ1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Звездара -Миријево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Улофа Палме (Пијаца Миријево)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НЛ2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Звездара-Миријево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Окретница Михаила Булгакова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Звездара-Миријево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Миријевски булевар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НЛ4</a:t>
                      </a: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Н. Београд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Џона Кенедија (кафић Kennedy)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Раковица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Миљаковац 3 - окретница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Земун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Галеника (Косте Драгићевића)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НЛ7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Вождовац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Медаковић 3 - окретница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НЛ8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Раковица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Јелезовачка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НЛ9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Палилула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Крњача Метро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НЛ10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Н. Београд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Први основни суд- Алексиначких рудара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328080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НЛ11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Вождовац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Насеље Степа Степановић (Каплара Момчила Гаврића код спортског терена)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НЛ12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Н. Београд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Болница Бежанијска коса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НЛ13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Стари град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ЗОО врт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latin typeface="Calibri"/>
                          <a:ea typeface="Times New Roman"/>
                          <a:cs typeface="Calibri"/>
                        </a:rPr>
                        <a:t>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НЛ14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Чукарица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Ада Mall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latin typeface="Calibri"/>
                          <a:ea typeface="Times New Roman"/>
                          <a:cs typeface="Calibri"/>
                        </a:rPr>
                        <a:t>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НЛ15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Чукарица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Пијаца Баново брдо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latin typeface="Calibri"/>
                          <a:ea typeface="Times New Roman"/>
                          <a:cs typeface="Calibri"/>
                        </a:rPr>
                        <a:t>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Испуњава услове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6613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НЛ16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Вождовац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Мис Ирбијева - Бео шопинг центар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0</a:t>
                      </a:r>
                      <a:endParaRPr lang="en-US" sz="11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sr-Cyrl-CS" sz="1100" dirty="0">
                          <a:solidFill>
                            <a:srgbClr val="000000"/>
                          </a:solidFill>
                          <a:latin typeface="Calibri"/>
                          <a:ea typeface="Times New Roman"/>
                          <a:cs typeface="Calibri"/>
                        </a:rPr>
                        <a:t>Не испуњава услове</a:t>
                      </a:r>
                      <a:endParaRPr lang="en-US" sz="11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2358" marR="62358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РЕИНЖЕЊЕРИНГ МРЕЖЕ СТАЈАЛИШТА</a:t>
            </a:r>
            <a:endParaRPr lang="en-US" b="1" dirty="0"/>
          </a:p>
        </p:txBody>
      </p:sp>
      <p:pic>
        <p:nvPicPr>
          <p:cNvPr id="109572" name="Picture 4"/>
          <p:cNvPicPr>
            <a:picLocks noChangeAspect="1" noChangeArrowheads="1"/>
          </p:cNvPicPr>
          <p:nvPr/>
        </p:nvPicPr>
        <p:blipFill>
          <a:blip r:embed="rId2"/>
          <a:srcRect l="47778" t="15926" r="27014" b="12222"/>
          <a:stretch>
            <a:fillRect/>
          </a:stretch>
        </p:blipFill>
        <p:spPr bwMode="auto">
          <a:xfrm>
            <a:off x="5257808" y="677329"/>
            <a:ext cx="3843865" cy="616289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" name="Picture 5"/>
          <p:cNvPicPr/>
          <p:nvPr/>
        </p:nvPicPr>
        <p:blipFill>
          <a:blip r:embed="rId3"/>
          <a:srcRect l="55138" t="28571" r="9118" b="10942"/>
          <a:stretch>
            <a:fillRect/>
          </a:stretch>
        </p:blipFill>
        <p:spPr bwMode="auto">
          <a:xfrm>
            <a:off x="0" y="677330"/>
            <a:ext cx="5257808" cy="5181604"/>
          </a:xfrm>
          <a:prstGeom prst="rect">
            <a:avLst/>
          </a:prstGeom>
          <a:noFill/>
          <a:ln w="9525">
            <a:solidFill>
              <a:schemeClr val="bg1">
                <a:lumMod val="50000"/>
              </a:schemeClr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РЕИНЖЕЊЕРИНГ МРЕЖЕ СТАЈАЛИШТА</a:t>
            </a:r>
            <a:endParaRPr lang="en-US" b="1" dirty="0"/>
          </a:p>
        </p:txBody>
      </p:sp>
      <p:sp>
        <p:nvSpPr>
          <p:cNvPr id="6" name="Rectangle 5"/>
          <p:cNvSpPr/>
          <p:nvPr/>
        </p:nvSpPr>
        <p:spPr>
          <a:xfrm>
            <a:off x="122128" y="807534"/>
            <a:ext cx="8869471" cy="369332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sr-Cyrl-CS" dirty="0" smtClean="0"/>
              <a:t>Предрачун трошкова реконструкције постојећих и изградње нових такси стајалишта</a:t>
            </a:r>
            <a:endParaRPr lang="en-US" dirty="0"/>
          </a:p>
        </p:txBody>
      </p:sp>
      <p:pic>
        <p:nvPicPr>
          <p:cNvPr id="119810" name="Picture 2"/>
          <p:cNvPicPr>
            <a:picLocks noChangeAspect="1" noChangeArrowheads="1"/>
          </p:cNvPicPr>
          <p:nvPr/>
        </p:nvPicPr>
        <p:blipFill>
          <a:blip r:embed="rId2"/>
          <a:srcRect l="23611" t="24815" r="21181" b="32593"/>
          <a:stretch>
            <a:fillRect/>
          </a:stretch>
        </p:blipFill>
        <p:spPr bwMode="auto">
          <a:xfrm>
            <a:off x="122128" y="1176866"/>
            <a:ext cx="5757334" cy="24760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19811" name="Picture 3"/>
          <p:cNvPicPr>
            <a:picLocks noChangeAspect="1" noChangeArrowheads="1"/>
          </p:cNvPicPr>
          <p:nvPr/>
        </p:nvPicPr>
        <p:blipFill>
          <a:blip r:embed="rId3"/>
          <a:srcRect l="23611" t="51005" r="21319" b="7884"/>
          <a:stretch>
            <a:fillRect/>
          </a:stretch>
        </p:blipFill>
        <p:spPr bwMode="auto">
          <a:xfrm>
            <a:off x="122129" y="3686819"/>
            <a:ext cx="5757333" cy="24176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" name="Rectangle 8"/>
          <p:cNvSpPr/>
          <p:nvPr/>
        </p:nvSpPr>
        <p:spPr>
          <a:xfrm>
            <a:off x="6014928" y="2255798"/>
            <a:ext cx="3129071" cy="646331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ctr"/>
            <a:r>
              <a:rPr lang="sr-Cyrl-CS" dirty="0" smtClean="0"/>
              <a:t>Укупно постојећа стајалишта: </a:t>
            </a:r>
            <a:r>
              <a:rPr lang="en-US" dirty="0" smtClean="0"/>
              <a:t>88.850,00</a:t>
            </a:r>
            <a:r>
              <a:rPr lang="sr-Cyrl-RS" dirty="0" smtClean="0"/>
              <a:t> РСД</a:t>
            </a:r>
            <a:r>
              <a:rPr lang="sr-Cyrl-CS" dirty="0" smtClean="0"/>
              <a:t> </a:t>
            </a:r>
            <a:endParaRPr lang="en-US" dirty="0"/>
          </a:p>
        </p:txBody>
      </p:sp>
      <p:sp>
        <p:nvSpPr>
          <p:cNvPr id="11" name="Rectangle 10"/>
          <p:cNvSpPr/>
          <p:nvPr/>
        </p:nvSpPr>
        <p:spPr>
          <a:xfrm>
            <a:off x="5947193" y="4710703"/>
            <a:ext cx="3129072" cy="646331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ctr"/>
            <a:r>
              <a:rPr lang="sr-Cyrl-CS" dirty="0" smtClean="0"/>
              <a:t>Укупно нова стајалишта: </a:t>
            </a:r>
            <a:r>
              <a:rPr lang="sr-Cyrl-RS" dirty="0" smtClean="0"/>
              <a:t>1.342.485</a:t>
            </a:r>
            <a:r>
              <a:rPr lang="en-US" dirty="0" smtClean="0"/>
              <a:t>,00</a:t>
            </a:r>
            <a:r>
              <a:rPr lang="sr-Cyrl-RS" dirty="0" smtClean="0"/>
              <a:t> РСД</a:t>
            </a:r>
            <a:r>
              <a:rPr lang="sr-Cyrl-CS" dirty="0" smtClean="0"/>
              <a:t> </a:t>
            </a: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5945397" y="3551347"/>
            <a:ext cx="2976670" cy="369332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algn="ctr"/>
            <a:r>
              <a:rPr lang="sr-Cyrl-CS" b="1" dirty="0" smtClean="0">
                <a:solidFill>
                  <a:srgbClr val="FF0000"/>
                </a:solidFill>
              </a:rPr>
              <a:t>Укупно: </a:t>
            </a:r>
            <a:r>
              <a:rPr lang="sr-Cyrl-RS" b="1" dirty="0" smtClean="0">
                <a:solidFill>
                  <a:srgbClr val="FF0000"/>
                </a:solidFill>
              </a:rPr>
              <a:t>1.430.985</a:t>
            </a:r>
            <a:r>
              <a:rPr lang="en-US" b="1" dirty="0" smtClean="0">
                <a:solidFill>
                  <a:srgbClr val="FF0000"/>
                </a:solidFill>
              </a:rPr>
              <a:t>,00</a:t>
            </a:r>
            <a:r>
              <a:rPr lang="sr-Cyrl-RS" b="1" dirty="0" smtClean="0">
                <a:solidFill>
                  <a:srgbClr val="FF0000"/>
                </a:solidFill>
              </a:rPr>
              <a:t> РСД</a:t>
            </a:r>
            <a:r>
              <a:rPr lang="sr-Cyrl-CS" b="1" dirty="0" smtClean="0">
                <a:solidFill>
                  <a:srgbClr val="FF0000"/>
                </a:solidFill>
              </a:rPr>
              <a:t> </a:t>
            </a:r>
            <a:endParaRPr lang="en-US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122129" y="1627292"/>
            <a:ext cx="8590069" cy="342243"/>
            <a:chOff x="360368" y="7171988"/>
            <a:chExt cx="6135687" cy="193040"/>
          </a:xfrm>
        </p:grpSpPr>
        <p:cxnSp>
          <p:nvCxnSpPr>
            <p:cNvPr id="11" name="Straight Connector 10"/>
            <p:cNvCxnSpPr/>
            <p:nvPr/>
          </p:nvCxnSpPr>
          <p:spPr>
            <a:xfrm>
              <a:off x="360368" y="7171988"/>
              <a:ext cx="6135624" cy="0"/>
            </a:xfrm>
            <a:prstGeom prst="line">
              <a:avLst/>
            </a:prstGeom>
            <a:ln w="9525">
              <a:solidFill>
                <a:srgbClr val="470A68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>
              <a:off x="360368" y="7365028"/>
              <a:ext cx="6135624" cy="0"/>
            </a:xfrm>
            <a:prstGeom prst="line">
              <a:avLst/>
            </a:prstGeom>
            <a:ln w="9525">
              <a:solidFill>
                <a:srgbClr val="470A68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3" name="TextBox 12"/>
            <p:cNvSpPr txBox="1"/>
            <p:nvPr/>
          </p:nvSpPr>
          <p:spPr>
            <a:xfrm>
              <a:off x="360368" y="7176008"/>
              <a:ext cx="6135687" cy="18901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lIns="0" tIns="0" rIns="0" bIns="0" rtlCol="0" anchor="ctr" anchorCtr="0">
              <a:noAutofit/>
            </a:bodyPr>
            <a:lstStyle/>
            <a:p>
              <a:pPr algn="ctr"/>
              <a:r>
                <a:rPr lang="sr-Cyrl-RS" sz="1200" b="1" dirty="0" smtClean="0">
                  <a:solidFill>
                    <a:srgbClr val="FF0000"/>
                  </a:solidFill>
                </a:rPr>
                <a:t>УНИВЕРЗИТЕТ У БЕОГРАДУ – САОБРАЋАЈНИ ФАКУЛТЕТ</a:t>
              </a:r>
              <a:endParaRPr lang="en-US" sz="1200" b="1" dirty="0">
                <a:solidFill>
                  <a:srgbClr val="FF0000"/>
                </a:solidFill>
              </a:endParaRPr>
            </a:p>
          </p:txBody>
        </p:sp>
      </p:grpSp>
      <p:grpSp>
        <p:nvGrpSpPr>
          <p:cNvPr id="19" name="Group 18"/>
          <p:cNvGrpSpPr/>
          <p:nvPr/>
        </p:nvGrpSpPr>
        <p:grpSpPr>
          <a:xfrm>
            <a:off x="922020" y="3523825"/>
            <a:ext cx="7200899" cy="342312"/>
            <a:chOff x="360368" y="7171988"/>
            <a:chExt cx="6135687" cy="193040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360368" y="7171988"/>
              <a:ext cx="6135624" cy="0"/>
            </a:xfrm>
            <a:prstGeom prst="line">
              <a:avLst/>
            </a:prstGeom>
            <a:ln w="9525">
              <a:solidFill>
                <a:srgbClr val="470A68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>
              <a:off x="360368" y="7365028"/>
              <a:ext cx="6135624" cy="0"/>
            </a:xfrm>
            <a:prstGeom prst="line">
              <a:avLst/>
            </a:prstGeom>
            <a:ln w="9525">
              <a:solidFill>
                <a:srgbClr val="470A68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TextBox 21"/>
            <p:cNvSpPr txBox="1"/>
            <p:nvPr/>
          </p:nvSpPr>
          <p:spPr>
            <a:xfrm>
              <a:off x="360368" y="7176008"/>
              <a:ext cx="6135687" cy="18901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lIns="0" tIns="0" rIns="0" bIns="0" rtlCol="0" anchor="ctr" anchorCtr="0">
              <a:noAutofit/>
            </a:bodyPr>
            <a:lstStyle/>
            <a:p>
              <a:pPr algn="ctr"/>
              <a:r>
                <a:rPr lang="sr-Cyrl-RS" sz="1200" b="1" dirty="0" smtClean="0">
                  <a:solidFill>
                    <a:srgbClr val="FF0000"/>
                  </a:solidFill>
                </a:rPr>
                <a:t>Оперативни менаџер пројекта</a:t>
              </a:r>
              <a:endParaRPr lang="en-US" sz="1200" b="1" dirty="0">
                <a:solidFill>
                  <a:srgbClr val="FF0000"/>
                </a:solidFill>
              </a:endParaRPr>
            </a:p>
          </p:txBody>
        </p:sp>
      </p:grpSp>
      <p:graphicFrame>
        <p:nvGraphicFramePr>
          <p:cNvPr id="23" name="Table 2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xmlns="" val="3827338789"/>
              </p:ext>
            </p:extLst>
          </p:nvPr>
        </p:nvGraphicFramePr>
        <p:xfrm>
          <a:off x="3640124" y="4085212"/>
          <a:ext cx="1796995" cy="132686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96995"/>
              </a:tblGrid>
              <a:tr h="148721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r-Cyrl-RS" sz="1100" b="1" noProof="0" dirty="0" smtClean="0">
                          <a:solidFill>
                            <a:srgbClr val="00338D"/>
                          </a:solidFill>
                          <a:latin typeface="+mn-lt"/>
                          <a:cs typeface="Arial" pitchFamily="34" charset="0"/>
                        </a:rPr>
                        <a:t>Асис. Андреа НАЂ</a:t>
                      </a:r>
                      <a:endParaRPr lang="en-GB" sz="1100" b="1" noProof="0" dirty="0" smtClean="0">
                        <a:solidFill>
                          <a:srgbClr val="00338D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solidFill>
                      <a:schemeClr val="bg1"/>
                    </a:solidFill>
                  </a:tcPr>
                </a:tc>
              </a:tr>
              <a:tr h="305629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GB" sz="300" b="1" noProof="0" dirty="0" smtClean="0">
                        <a:solidFill>
                          <a:schemeClr val="tx1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solidFill>
                      <a:schemeClr val="bg1"/>
                    </a:solidFill>
                  </a:tcPr>
                </a:tc>
              </a:tr>
              <a:tr h="316403">
                <a:tc>
                  <a:txBody>
                    <a:bodyPr/>
                    <a:lstStyle/>
                    <a:p>
                      <a:pPr marL="0" marR="0" lvl="1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r>
                        <a:rPr lang="en-GB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T	+ </a:t>
                      </a:r>
                      <a:r>
                        <a:rPr lang="en-GB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381 11 </a:t>
                      </a:r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3091 368</a:t>
                      </a:r>
                      <a:r>
                        <a:rPr lang="en-GB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/>
                      </a:r>
                      <a:br>
                        <a:rPr lang="en-GB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</a:br>
                      <a:r>
                        <a:rPr lang="en-GB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M	+38</a:t>
                      </a:r>
                      <a:r>
                        <a:rPr lang="sr-Latn-RS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1</a:t>
                      </a:r>
                      <a:r>
                        <a:rPr lang="en-GB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 </a:t>
                      </a:r>
                      <a:r>
                        <a:rPr lang="sr-Latn-RS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65</a:t>
                      </a:r>
                      <a:r>
                        <a:rPr lang="en-GB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 </a:t>
                      </a:r>
                      <a:r>
                        <a:rPr lang="sr-Latn-RS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200 5790</a:t>
                      </a:r>
                    </a:p>
                    <a:p>
                      <a:pPr marL="0" marR="0" lvl="1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endParaRPr lang="en-GB" sz="1100" b="0" u="none" kern="1200" noProof="0" dirty="0" smtClean="0">
                        <a:solidFill>
                          <a:schemeClr val="tx1"/>
                        </a:solidFill>
                        <a:latin typeface="+mn-lt"/>
                        <a:ea typeface="+mn-ea"/>
                        <a:cs typeface="Arial" pitchFamily="34" charset="0"/>
                      </a:endParaRPr>
                    </a:p>
                  </a:txBody>
                  <a:tcPr marL="0" marR="0" marT="0" marB="0">
                    <a:solidFill>
                      <a:schemeClr val="bg1"/>
                    </a:solidFill>
                  </a:tcPr>
                </a:tc>
              </a:tr>
              <a:tr h="350679">
                <a:tc>
                  <a:txBody>
                    <a:bodyPr/>
                    <a:lstStyle/>
                    <a:p>
                      <a:pPr marL="0" algn="ctr" defTabSz="914400" rtl="0" eaLnBrk="1" latinLnBrk="0" hangingPunct="1"/>
                      <a:r>
                        <a:rPr lang="sr-Latn-RS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andrea</a:t>
                      </a:r>
                      <a:r>
                        <a:rPr lang="en-US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@</a:t>
                      </a:r>
                      <a:r>
                        <a:rPr lang="sr-Latn-RS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sf.bg.ac.rs</a:t>
                      </a:r>
                      <a:r>
                        <a:rPr lang="en-US" sz="1100" b="0" u="none" kern="1200" noProof="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 </a:t>
                      </a:r>
                      <a:endParaRPr lang="en-US" sz="1100" b="0" u="none" kern="1200" dirty="0">
                        <a:solidFill>
                          <a:schemeClr val="tx1"/>
                        </a:solidFill>
                        <a:latin typeface="+mn-lt"/>
                        <a:ea typeface="+mn-ea"/>
                        <a:cs typeface="Arial" pitchFamily="34" charset="0"/>
                      </a:endParaRPr>
                    </a:p>
                  </a:txBody>
                  <a:tcPr marL="0" marR="0" marT="0" marB="0"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5" name="Table 1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xmlns="" val="3827338789"/>
              </p:ext>
            </p:extLst>
          </p:nvPr>
        </p:nvGraphicFramePr>
        <p:xfrm>
          <a:off x="270931" y="2150772"/>
          <a:ext cx="8441268" cy="122163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10317"/>
                <a:gridCol w="2110317"/>
                <a:gridCol w="2110317"/>
                <a:gridCol w="2110317"/>
              </a:tblGrid>
              <a:tr h="148721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r-Cyrl-RS" sz="1100" b="1" noProof="0" dirty="0" smtClean="0">
                          <a:solidFill>
                            <a:srgbClr val="00338D"/>
                          </a:solidFill>
                          <a:latin typeface="+mn-lt"/>
                          <a:cs typeface="Arial" pitchFamily="34" charset="0"/>
                        </a:rPr>
                        <a:t>Проф. др Славен ТИЦА</a:t>
                      </a:r>
                      <a:endParaRPr lang="en-GB" sz="1100" b="1" noProof="0" dirty="0" smtClean="0">
                        <a:solidFill>
                          <a:srgbClr val="00338D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r-Cyrl-RS" sz="1100" b="1" noProof="0" dirty="0" smtClean="0">
                          <a:solidFill>
                            <a:srgbClr val="00338D"/>
                          </a:solidFill>
                          <a:latin typeface="+mn-lt"/>
                          <a:cs typeface="Arial" pitchFamily="34" charset="0"/>
                        </a:rPr>
                        <a:t>Доц. др Предраг ЖИВАНОВИЋ</a:t>
                      </a:r>
                      <a:endParaRPr lang="en-GB" sz="1100" b="1" noProof="0" dirty="0" smtClean="0">
                        <a:solidFill>
                          <a:srgbClr val="00338D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r-Cyrl-RS" sz="1100" b="1" noProof="0" dirty="0" smtClean="0">
                          <a:solidFill>
                            <a:srgbClr val="00338D"/>
                          </a:solidFill>
                          <a:latin typeface="+mn-lt"/>
                          <a:cs typeface="Arial" pitchFamily="34" charset="0"/>
                        </a:rPr>
                        <a:t>Доц. др Станко БАЈЧЕТИЋ</a:t>
                      </a:r>
                      <a:endParaRPr lang="en-GB" sz="1100" b="1" noProof="0" dirty="0" smtClean="0">
                        <a:solidFill>
                          <a:srgbClr val="00338D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sr-Cyrl-RS" sz="1100" b="1" noProof="0" dirty="0" smtClean="0">
                          <a:solidFill>
                            <a:srgbClr val="00338D"/>
                          </a:solidFill>
                          <a:latin typeface="+mn-lt"/>
                          <a:cs typeface="Arial" pitchFamily="34" charset="0"/>
                        </a:rPr>
                        <a:t>Проф. др</a:t>
                      </a:r>
                      <a:r>
                        <a:rPr lang="sr-Cyrl-RS" sz="1100" b="1" baseline="0" noProof="0" dirty="0" smtClean="0">
                          <a:solidFill>
                            <a:srgbClr val="00338D"/>
                          </a:solidFill>
                          <a:latin typeface="+mn-lt"/>
                          <a:cs typeface="Arial" pitchFamily="34" charset="0"/>
                        </a:rPr>
                        <a:t> Бранко МИЛОВАНОВИЋ</a:t>
                      </a:r>
                      <a:endParaRPr lang="en-GB" sz="1100" b="1" noProof="0" dirty="0" smtClean="0">
                        <a:solidFill>
                          <a:srgbClr val="00338D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190111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GB" sz="1100" b="1" noProof="0" dirty="0" smtClean="0">
                        <a:solidFill>
                          <a:schemeClr val="tx1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GB" sz="1100" b="1" noProof="0" dirty="0" smtClean="0"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GB" sz="1100" b="1" noProof="0" dirty="0" smtClean="0"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GB" sz="1100" b="1" noProof="0" dirty="0" smtClean="0">
                        <a:solidFill>
                          <a:schemeClr val="tx1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16403">
                <a:tc>
                  <a:txBody>
                    <a:bodyPr/>
                    <a:lstStyle/>
                    <a:p>
                      <a:pPr marL="0" marR="0" lvl="1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r>
                        <a:rPr lang="en-GB" sz="1100" b="0" kern="1200" noProof="0" dirty="0" smtClean="0">
                          <a:solidFill>
                            <a:srgbClr val="000000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T	+381 11 </a:t>
                      </a:r>
                      <a:r>
                        <a:rPr lang="sr-Latn-RS" sz="1100" b="0" kern="1200" noProof="0" dirty="0" smtClean="0">
                          <a:solidFill>
                            <a:srgbClr val="000000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3091 384</a:t>
                      </a:r>
                      <a:r>
                        <a:rPr lang="en-GB" sz="1100" b="0" kern="1200" noProof="0" dirty="0" smtClean="0">
                          <a:solidFill>
                            <a:srgbClr val="000000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/>
                      </a:r>
                      <a:br>
                        <a:rPr lang="en-GB" sz="1100" b="0" kern="1200" noProof="0" dirty="0" smtClean="0">
                          <a:solidFill>
                            <a:srgbClr val="000000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</a:br>
                      <a:r>
                        <a:rPr lang="en-GB" sz="1100" b="0" kern="1200" noProof="0" dirty="0" smtClean="0">
                          <a:solidFill>
                            <a:srgbClr val="000000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M	+381 6</a:t>
                      </a:r>
                      <a:r>
                        <a:rPr lang="sr-Latn-RS" sz="1100" b="0" kern="1200" noProof="0" dirty="0" smtClean="0">
                          <a:solidFill>
                            <a:srgbClr val="000000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4</a:t>
                      </a:r>
                      <a:r>
                        <a:rPr lang="sr-Latn-RS" sz="1100" b="0" kern="1200" baseline="0" noProof="0" dirty="0" smtClean="0">
                          <a:solidFill>
                            <a:srgbClr val="000000"/>
                          </a:solidFill>
                          <a:latin typeface="+mn-lt"/>
                          <a:ea typeface="+mn-ea"/>
                          <a:cs typeface="Arial" pitchFamily="34" charset="0"/>
                        </a:rPr>
                        <a:t> 880 2000</a:t>
                      </a:r>
                      <a:endParaRPr lang="en-GB" sz="1100" b="0" kern="1200" noProof="0" dirty="0" smtClean="0">
                        <a:solidFill>
                          <a:srgbClr val="000000"/>
                        </a:solidFill>
                        <a:latin typeface="+mn-lt"/>
                        <a:ea typeface="+mn-ea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1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r>
                        <a:rPr lang="en-GB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T	+381 11 </a:t>
                      </a:r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3091 226</a:t>
                      </a:r>
                      <a:endParaRPr lang="en-GB" sz="1100" b="0" baseline="0" noProof="0" dirty="0" smtClean="0">
                        <a:solidFill>
                          <a:srgbClr val="000000"/>
                        </a:solidFill>
                        <a:latin typeface="+mn-lt"/>
                        <a:cs typeface="Arial" pitchFamily="34" charset="0"/>
                      </a:endParaRPr>
                    </a:p>
                    <a:p>
                      <a:pPr marL="0" marR="0" lvl="1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r>
                        <a:rPr lang="en-GB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M	+381 </a:t>
                      </a:r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63 72 4</a:t>
                      </a:r>
                      <a:r>
                        <a:rPr lang="sr-Latn-RS" sz="1100" b="0" baseline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2 263</a:t>
                      </a:r>
                      <a:endParaRPr lang="en-GB" sz="1100" b="0" noProof="0" dirty="0" smtClean="0">
                        <a:solidFill>
                          <a:srgbClr val="000000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84162" marT="0" marB="42082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1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r>
                        <a:rPr lang="en-GB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T	+381 11 </a:t>
                      </a:r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3091</a:t>
                      </a:r>
                      <a:r>
                        <a:rPr lang="sr-Latn-RS" sz="1100" b="0" baseline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 346</a:t>
                      </a:r>
                      <a:endParaRPr lang="en-GB" sz="1100" b="0" baseline="0" noProof="0" dirty="0" smtClean="0">
                        <a:solidFill>
                          <a:srgbClr val="000000"/>
                        </a:solidFill>
                        <a:latin typeface="+mn-lt"/>
                        <a:cs typeface="Arial" pitchFamily="34" charset="0"/>
                      </a:endParaRPr>
                    </a:p>
                    <a:p>
                      <a:pPr marL="0" marR="0" lvl="1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r>
                        <a:rPr lang="en-GB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M	+381 6</a:t>
                      </a:r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5</a:t>
                      </a:r>
                      <a:r>
                        <a:rPr lang="sr-Latn-RS" sz="1100" b="0" baseline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 30 20 600</a:t>
                      </a:r>
                      <a:endParaRPr lang="en-GB" sz="1100" b="0" noProof="0" dirty="0" smtClean="0">
                        <a:solidFill>
                          <a:srgbClr val="000000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84162" marT="0" marB="42082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1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r>
                        <a:rPr lang="en-GB" sz="1100" b="0" u="none" noProof="0" dirty="0" smtClean="0">
                          <a:solidFill>
                            <a:schemeClr val="tx1"/>
                          </a:solidFill>
                          <a:latin typeface="+mn-lt"/>
                          <a:cs typeface="Arial" pitchFamily="34" charset="0"/>
                        </a:rPr>
                        <a:t>T	+381 11 </a:t>
                      </a:r>
                      <a:r>
                        <a:rPr lang="sr-Latn-RS" sz="1100" b="0" u="none" noProof="0" dirty="0" smtClean="0">
                          <a:solidFill>
                            <a:schemeClr val="tx1"/>
                          </a:solidFill>
                          <a:latin typeface="+mn-lt"/>
                          <a:cs typeface="Arial" pitchFamily="34" charset="0"/>
                        </a:rPr>
                        <a:t>3091 368</a:t>
                      </a:r>
                      <a:endParaRPr lang="en-GB" sz="1100" b="0" u="none" baseline="0" noProof="0" dirty="0" smtClean="0">
                        <a:solidFill>
                          <a:schemeClr val="tx1"/>
                        </a:solidFill>
                        <a:latin typeface="+mn-lt"/>
                        <a:cs typeface="Arial" pitchFamily="34" charset="0"/>
                      </a:endParaRPr>
                    </a:p>
                    <a:p>
                      <a:pPr marL="0" marR="0" lvl="1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>
                          <a:tab pos="174625" algn="l"/>
                        </a:tabLst>
                        <a:defRPr/>
                      </a:pPr>
                      <a:r>
                        <a:rPr lang="en-GB" sz="1100" b="0" u="none" noProof="0" dirty="0" smtClean="0">
                          <a:solidFill>
                            <a:schemeClr val="tx1"/>
                          </a:solidFill>
                          <a:latin typeface="+mn-lt"/>
                          <a:cs typeface="Arial" pitchFamily="34" charset="0"/>
                        </a:rPr>
                        <a:t>M	+381 6</a:t>
                      </a:r>
                      <a:r>
                        <a:rPr lang="sr-Latn-RS" sz="1100" b="0" u="none" noProof="0" dirty="0" smtClean="0">
                          <a:solidFill>
                            <a:schemeClr val="tx1"/>
                          </a:solidFill>
                          <a:latin typeface="+mn-lt"/>
                          <a:cs typeface="Arial" pitchFamily="34" charset="0"/>
                        </a:rPr>
                        <a:t>4</a:t>
                      </a:r>
                      <a:r>
                        <a:rPr lang="sr-Latn-RS" sz="1100" b="0" u="none" baseline="0" noProof="0" dirty="0" smtClean="0">
                          <a:solidFill>
                            <a:schemeClr val="tx1"/>
                          </a:solidFill>
                          <a:latin typeface="+mn-lt"/>
                          <a:cs typeface="Arial" pitchFamily="34" charset="0"/>
                        </a:rPr>
                        <a:t>  123 67 08</a:t>
                      </a:r>
                      <a:endParaRPr lang="en-GB" sz="1100" b="0" u="none" noProof="0" dirty="0" smtClean="0">
                        <a:solidFill>
                          <a:schemeClr val="tx1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84162" marT="0" marB="42082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213575">
                <a:tc>
                  <a:txBody>
                    <a:bodyPr/>
                    <a:lstStyle/>
                    <a:p>
                      <a:endParaRPr lang="sr-Latn-RS" sz="1100" b="0" noProof="0" dirty="0" smtClean="0">
                        <a:solidFill>
                          <a:srgbClr val="000000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1100" dirty="0"/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1100" dirty="0"/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endParaRPr lang="en-US" sz="1100" dirty="0"/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272951">
                <a:tc>
                  <a:txBody>
                    <a:bodyPr/>
                    <a:lstStyle/>
                    <a:p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slaven.tica</a:t>
                      </a:r>
                      <a:r>
                        <a:rPr lang="en-U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@</a:t>
                      </a:r>
                      <a:r>
                        <a:rPr lang="en-US" sz="1100" b="0" noProof="0" dirty="0" err="1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sf.bg.ac.rs</a:t>
                      </a:r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 </a:t>
                      </a:r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p.zivanovic@sf.bg.ac.rs</a:t>
                      </a:r>
                      <a:endParaRPr lang="en-US" sz="1100" dirty="0"/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s</a:t>
                      </a:r>
                      <a:r>
                        <a:rPr lang="en-U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.bajcetic@sf.bg.ac.rs</a:t>
                      </a:r>
                      <a:endParaRPr lang="en-US" sz="1100" dirty="0"/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sr-Latn-R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b.milovanovic</a:t>
                      </a:r>
                      <a:r>
                        <a:rPr lang="en-US" sz="1100" b="0" noProof="0" dirty="0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@</a:t>
                      </a:r>
                      <a:r>
                        <a:rPr lang="en-US" sz="1100" b="0" noProof="0" dirty="0" err="1" smtClean="0">
                          <a:solidFill>
                            <a:srgbClr val="000000"/>
                          </a:solidFill>
                          <a:latin typeface="+mn-lt"/>
                          <a:cs typeface="Arial" pitchFamily="34" charset="0"/>
                        </a:rPr>
                        <a:t>sf.bg.ac.rs</a:t>
                      </a:r>
                      <a:endParaRPr lang="en-US" sz="1100" dirty="0"/>
                    </a:p>
                  </a:txBody>
                  <a:tcPr marL="0" marR="0" marT="0" marB="0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sp>
        <p:nvSpPr>
          <p:cNvPr id="14" name="Rectangle 26"/>
          <p:cNvSpPr>
            <a:spLocks noChangeArrowheads="1"/>
          </p:cNvSpPr>
          <p:nvPr/>
        </p:nvSpPr>
        <p:spPr bwMode="auto">
          <a:xfrm rot="10800000" flipH="1">
            <a:off x="-1" y="99477"/>
            <a:ext cx="7433733" cy="521759"/>
          </a:xfrm>
          <a:prstGeom prst="rect">
            <a:avLst/>
          </a:prstGeom>
          <a:gradFill rotWithShape="1">
            <a:gsLst>
              <a:gs pos="0">
                <a:srgbClr val="0E3F9B"/>
              </a:gs>
              <a:gs pos="100000">
                <a:srgbClr val="FFFFFF"/>
              </a:gs>
            </a:gsLst>
            <a:lin ang="0" scaled="1"/>
          </a:gra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pPr eaLnBrk="1" hangingPunct="1"/>
            <a:endParaRPr lang="en-US"/>
          </a:p>
        </p:txBody>
      </p:sp>
      <p:sp>
        <p:nvSpPr>
          <p:cNvPr id="16" name="Rectangle 15"/>
          <p:cNvSpPr/>
          <p:nvPr/>
        </p:nvSpPr>
        <p:spPr>
          <a:xfrm>
            <a:off x="122129" y="159665"/>
            <a:ext cx="743013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sr-Cyrl-RS" b="1" dirty="0" smtClean="0">
                <a:solidFill>
                  <a:schemeClr val="bg1"/>
                </a:solidFill>
              </a:rPr>
              <a:t>КОНТАКТИ</a:t>
            </a:r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xmlns="" val="7433298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TRACE colors">
      <a:dk1>
        <a:srgbClr val="292C32"/>
      </a:dk1>
      <a:lt1>
        <a:srgbClr val="FFFFFF"/>
      </a:lt1>
      <a:dk2>
        <a:srgbClr val="3D424A"/>
      </a:dk2>
      <a:lt2>
        <a:srgbClr val="FFFFFF"/>
      </a:lt2>
      <a:accent1>
        <a:srgbClr val="00599D"/>
      </a:accent1>
      <a:accent2>
        <a:srgbClr val="0083E6"/>
      </a:accent2>
      <a:accent3>
        <a:srgbClr val="F05B29"/>
      </a:accent3>
      <a:accent4>
        <a:srgbClr val="E43D53"/>
      </a:accent4>
      <a:accent5>
        <a:srgbClr val="525964"/>
      </a:accent5>
      <a:accent6>
        <a:srgbClr val="F47F5A"/>
      </a:accent6>
      <a:hlink>
        <a:srgbClr val="F33B48"/>
      </a:hlink>
      <a:folHlink>
        <a:srgbClr val="FFC000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/>
      <a:bodyPr vert="horz" lIns="91440" tIns="45720" rIns="91440" bIns="45720" rtlCol="0">
        <a:normAutofit/>
      </a:bodyPr>
      <a:lstStyle>
        <a:defPPr>
          <a:defRPr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7447</TotalTime>
  <Words>2268</Words>
  <Application>Microsoft Office PowerPoint</Application>
  <PresentationFormat>On-screen Show (4:3)</PresentationFormat>
  <Paragraphs>525</Paragraphs>
  <Slides>55</Slides>
  <Notes>0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55</vt:i4>
      </vt:variant>
    </vt:vector>
  </HeadingPairs>
  <TitlesOfParts>
    <vt:vector size="57" baseType="lpstr">
      <vt:lpstr>Office Theme</vt:lpstr>
      <vt:lpstr>Equation</vt:lpstr>
      <vt:lpstr>Slide 1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Slide 12</vt:lpstr>
      <vt:lpstr>Slide 13</vt:lpstr>
      <vt:lpstr>Slide 14</vt:lpstr>
      <vt:lpstr>Slide 15</vt:lpstr>
      <vt:lpstr>Slide 16</vt:lpstr>
      <vt:lpstr>Slide 17</vt:lpstr>
      <vt:lpstr>Slide 18</vt:lpstr>
      <vt:lpstr>Slide 19</vt:lpstr>
      <vt:lpstr>Slide 20</vt:lpstr>
      <vt:lpstr>Slide 21</vt:lpstr>
      <vt:lpstr>Slide 22</vt:lpstr>
      <vt:lpstr>Slide 23</vt:lpstr>
      <vt:lpstr>Slide 24</vt:lpstr>
      <vt:lpstr>Slide 25</vt:lpstr>
      <vt:lpstr>Slide 26</vt:lpstr>
      <vt:lpstr>Slide 27</vt:lpstr>
      <vt:lpstr>Slide 28</vt:lpstr>
      <vt:lpstr>Slide 29</vt:lpstr>
      <vt:lpstr>Slide 30</vt:lpstr>
      <vt:lpstr>Slide 31</vt:lpstr>
      <vt:lpstr>Slide 32</vt:lpstr>
      <vt:lpstr>Slide 33</vt:lpstr>
      <vt:lpstr>Slide 34</vt:lpstr>
      <vt:lpstr>Slide 35</vt:lpstr>
      <vt:lpstr>Slide 36</vt:lpstr>
      <vt:lpstr>Slide 37</vt:lpstr>
      <vt:lpstr>Slide 38</vt:lpstr>
      <vt:lpstr>Slide 39</vt:lpstr>
      <vt:lpstr>Slide 40</vt:lpstr>
      <vt:lpstr>Slide 41</vt:lpstr>
      <vt:lpstr>Slide 42</vt:lpstr>
      <vt:lpstr>Slide 43</vt:lpstr>
      <vt:lpstr>Slide 44</vt:lpstr>
      <vt:lpstr>Slide 45</vt:lpstr>
      <vt:lpstr>Slide 46</vt:lpstr>
      <vt:lpstr>Slide 47</vt:lpstr>
      <vt:lpstr>Slide 48</vt:lpstr>
      <vt:lpstr>Slide 49</vt:lpstr>
      <vt:lpstr>Slide 50</vt:lpstr>
      <vt:lpstr>Slide 51</vt:lpstr>
      <vt:lpstr>Slide 52</vt:lpstr>
      <vt:lpstr>Slide 53</vt:lpstr>
      <vt:lpstr>Slide 54</vt:lpstr>
      <vt:lpstr>Slide 55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Sanda Arsenić</dc:creator>
  <cp:lastModifiedBy>Andrea</cp:lastModifiedBy>
  <cp:revision>380</cp:revision>
  <dcterms:created xsi:type="dcterms:W3CDTF">2015-12-02T11:59:45Z</dcterms:created>
  <dcterms:modified xsi:type="dcterms:W3CDTF">2020-12-02T11:31:20Z</dcterms:modified>
</cp:coreProperties>
</file>