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32"/>
  </p:notesMasterIdLst>
  <p:handoutMasterIdLst>
    <p:handoutMasterId r:id="rId33"/>
  </p:handoutMasterIdLst>
  <p:sldIdLst>
    <p:sldId id="256" r:id="rId2"/>
    <p:sldId id="342" r:id="rId3"/>
    <p:sldId id="382" r:id="rId4"/>
    <p:sldId id="408" r:id="rId5"/>
    <p:sldId id="384" r:id="rId6"/>
    <p:sldId id="386" r:id="rId7"/>
    <p:sldId id="387" r:id="rId8"/>
    <p:sldId id="413" r:id="rId9"/>
    <p:sldId id="388" r:id="rId10"/>
    <p:sldId id="390" r:id="rId11"/>
    <p:sldId id="392" r:id="rId12"/>
    <p:sldId id="391" r:id="rId13"/>
    <p:sldId id="395" r:id="rId14"/>
    <p:sldId id="407" r:id="rId15"/>
    <p:sldId id="400" r:id="rId16"/>
    <p:sldId id="399" r:id="rId17"/>
    <p:sldId id="401" r:id="rId18"/>
    <p:sldId id="402" r:id="rId19"/>
    <p:sldId id="403" r:id="rId20"/>
    <p:sldId id="404" r:id="rId21"/>
    <p:sldId id="405" r:id="rId22"/>
    <p:sldId id="406" r:id="rId23"/>
    <p:sldId id="414" r:id="rId24"/>
    <p:sldId id="417" r:id="rId25"/>
    <p:sldId id="418" r:id="rId26"/>
    <p:sldId id="415" r:id="rId27"/>
    <p:sldId id="419" r:id="rId28"/>
    <p:sldId id="420" r:id="rId29"/>
    <p:sldId id="359" r:id="rId30"/>
    <p:sldId id="318" r:id="rId31"/>
  </p:sldIdLst>
  <p:sldSz cx="9144000" cy="6858000" type="screen4x3"/>
  <p:notesSz cx="7099300" cy="10234613"/>
  <p:defaultTextStyle>
    <a:defPPr>
      <a:defRPr lang="en-US"/>
    </a:defPPr>
    <a:lvl1pPr algn="r" rtl="0" fontAlgn="base">
      <a:spcBef>
        <a:spcPct val="0"/>
      </a:spcBef>
      <a:spcAft>
        <a:spcPct val="0"/>
      </a:spcAft>
      <a:defRPr b="1" kern="1200">
        <a:solidFill>
          <a:schemeClr val="tx1"/>
        </a:solidFill>
        <a:latin typeface="Arial" pitchFamily="34" charset="0"/>
        <a:ea typeface="+mn-ea"/>
        <a:cs typeface="+mn-cs"/>
      </a:defRPr>
    </a:lvl1pPr>
    <a:lvl2pPr marL="457200" algn="r" rtl="0" fontAlgn="base">
      <a:spcBef>
        <a:spcPct val="0"/>
      </a:spcBef>
      <a:spcAft>
        <a:spcPct val="0"/>
      </a:spcAft>
      <a:defRPr b="1" kern="1200">
        <a:solidFill>
          <a:schemeClr val="tx1"/>
        </a:solidFill>
        <a:latin typeface="Arial" pitchFamily="34" charset="0"/>
        <a:ea typeface="+mn-ea"/>
        <a:cs typeface="+mn-cs"/>
      </a:defRPr>
    </a:lvl2pPr>
    <a:lvl3pPr marL="914400" algn="r" rtl="0" fontAlgn="base">
      <a:spcBef>
        <a:spcPct val="0"/>
      </a:spcBef>
      <a:spcAft>
        <a:spcPct val="0"/>
      </a:spcAft>
      <a:defRPr b="1" kern="1200">
        <a:solidFill>
          <a:schemeClr val="tx1"/>
        </a:solidFill>
        <a:latin typeface="Arial" pitchFamily="34" charset="0"/>
        <a:ea typeface="+mn-ea"/>
        <a:cs typeface="+mn-cs"/>
      </a:defRPr>
    </a:lvl3pPr>
    <a:lvl4pPr marL="1371600" algn="r" rtl="0" fontAlgn="base">
      <a:spcBef>
        <a:spcPct val="0"/>
      </a:spcBef>
      <a:spcAft>
        <a:spcPct val="0"/>
      </a:spcAft>
      <a:defRPr b="1" kern="1200">
        <a:solidFill>
          <a:schemeClr val="tx1"/>
        </a:solidFill>
        <a:latin typeface="Arial" pitchFamily="34" charset="0"/>
        <a:ea typeface="+mn-ea"/>
        <a:cs typeface="+mn-cs"/>
      </a:defRPr>
    </a:lvl4pPr>
    <a:lvl5pPr marL="1828800" algn="r" rtl="0" fontAlgn="base">
      <a:spcBef>
        <a:spcPct val="0"/>
      </a:spcBef>
      <a:spcAft>
        <a:spcPct val="0"/>
      </a:spcAft>
      <a:defRPr b="1" kern="1200">
        <a:solidFill>
          <a:schemeClr val="tx1"/>
        </a:solidFill>
        <a:latin typeface="Arial" pitchFamily="34" charset="0"/>
        <a:ea typeface="+mn-ea"/>
        <a:cs typeface="+mn-cs"/>
      </a:defRPr>
    </a:lvl5pPr>
    <a:lvl6pPr marL="2286000" algn="l" defTabSz="914400" rtl="0" eaLnBrk="1" latinLnBrk="0" hangingPunct="1">
      <a:defRPr b="1" kern="1200">
        <a:solidFill>
          <a:schemeClr val="tx1"/>
        </a:solidFill>
        <a:latin typeface="Arial" pitchFamily="34" charset="0"/>
        <a:ea typeface="+mn-ea"/>
        <a:cs typeface="+mn-cs"/>
      </a:defRPr>
    </a:lvl6pPr>
    <a:lvl7pPr marL="2743200" algn="l" defTabSz="914400" rtl="0" eaLnBrk="1" latinLnBrk="0" hangingPunct="1">
      <a:defRPr b="1" kern="1200">
        <a:solidFill>
          <a:schemeClr val="tx1"/>
        </a:solidFill>
        <a:latin typeface="Arial" pitchFamily="34" charset="0"/>
        <a:ea typeface="+mn-ea"/>
        <a:cs typeface="+mn-cs"/>
      </a:defRPr>
    </a:lvl7pPr>
    <a:lvl8pPr marL="3200400" algn="l" defTabSz="914400" rtl="0" eaLnBrk="1" latinLnBrk="0" hangingPunct="1">
      <a:defRPr b="1" kern="1200">
        <a:solidFill>
          <a:schemeClr val="tx1"/>
        </a:solidFill>
        <a:latin typeface="Arial" pitchFamily="34" charset="0"/>
        <a:ea typeface="+mn-ea"/>
        <a:cs typeface="+mn-cs"/>
      </a:defRPr>
    </a:lvl8pPr>
    <a:lvl9pPr marL="3657600" algn="l" defTabSz="914400" rtl="0" eaLnBrk="1" latinLnBrk="0" hangingPunct="1">
      <a:defRPr b="1" kern="1200">
        <a:solidFill>
          <a:schemeClr val="tx1"/>
        </a:solidFill>
        <a:latin typeface="Arial" pitchFamily="34"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93D393"/>
    <a:srgbClr val="333333"/>
    <a:srgbClr val="FFFFFF"/>
    <a:srgbClr val="000000"/>
    <a:srgbClr val="FAA712"/>
    <a:srgbClr val="5FC3D7"/>
    <a:srgbClr val="E0DFE3"/>
    <a:srgbClr val="C8C9CA"/>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7643" autoAdjust="0"/>
    <p:restoredTop sz="94660"/>
  </p:normalViewPr>
  <p:slideViewPr>
    <p:cSldViewPr>
      <p:cViewPr varScale="1">
        <p:scale>
          <a:sx n="70" d="100"/>
          <a:sy n="70" d="100"/>
        </p:scale>
        <p:origin x="1302" y="72"/>
      </p:cViewPr>
      <p:guideLst>
        <p:guide orient="horz" pos="2160"/>
        <p:guide pos="2880"/>
      </p:guideLst>
    </p:cSldViewPr>
  </p:slideViewPr>
  <p:notesTextViewPr>
    <p:cViewPr>
      <p:scale>
        <a:sx n="200" d="100"/>
        <a:sy n="200" d="100"/>
      </p:scale>
      <p:origin x="0" y="0"/>
    </p:cViewPr>
  </p:notesTextViewPr>
  <p:notesViewPr>
    <p:cSldViewPr>
      <p:cViewPr varScale="1">
        <p:scale>
          <a:sx n="66" d="100"/>
          <a:sy n="66" d="100"/>
        </p:scale>
        <p:origin x="0" y="0"/>
      </p:cViewPr>
      <p:guideLst/>
    </p:cSldViewPr>
  </p:notes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21" Type="http://schemas.openxmlformats.org/officeDocument/2006/relationships/slide" Target="slides/slide20.xml"/><Relationship Id="rId34"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handoutMaster" Target="handoutMasters/handout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notesMaster" Target="notesMasters/notesMaster1.xml"/><Relationship Id="rId37"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viewProps" Target="viewProps.xml"/><Relationship Id="rId8" Type="http://schemas.openxmlformats.org/officeDocument/2006/relationships/slide" Target="slides/slide7.xml"/><Relationship Id="rId3" Type="http://schemas.openxmlformats.org/officeDocument/2006/relationships/slide" Target="slides/slide2.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36866" name="Rectangle 2"/>
          <p:cNvSpPr>
            <a:spLocks noGrp="1" noChangeArrowheads="1"/>
          </p:cNvSpPr>
          <p:nvPr>
            <p:ph type="hdr" sz="quarter"/>
          </p:nvPr>
        </p:nvSpPr>
        <p:spPr bwMode="auto">
          <a:xfrm>
            <a:off x="0" y="0"/>
            <a:ext cx="3076363" cy="511731"/>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lvl1pPr algn="l">
              <a:defRPr sz="1300" b="0">
                <a:latin typeface="Arial" charset="0"/>
              </a:defRPr>
            </a:lvl1pPr>
          </a:lstStyle>
          <a:p>
            <a:pPr>
              <a:defRPr/>
            </a:pPr>
            <a:endParaRPr lang="en-US" dirty="0"/>
          </a:p>
        </p:txBody>
      </p:sp>
      <p:sp>
        <p:nvSpPr>
          <p:cNvPr id="36867" name="Rectangle 3"/>
          <p:cNvSpPr>
            <a:spLocks noGrp="1" noChangeArrowheads="1"/>
          </p:cNvSpPr>
          <p:nvPr>
            <p:ph type="dt" sz="quarter" idx="1"/>
          </p:nvPr>
        </p:nvSpPr>
        <p:spPr bwMode="auto">
          <a:xfrm>
            <a:off x="4021294" y="0"/>
            <a:ext cx="3076363" cy="511731"/>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lvl1pPr>
              <a:defRPr sz="1300" b="0">
                <a:latin typeface="Arial" charset="0"/>
              </a:defRPr>
            </a:lvl1pPr>
          </a:lstStyle>
          <a:p>
            <a:pPr>
              <a:defRPr/>
            </a:pPr>
            <a:endParaRPr lang="en-US" dirty="0"/>
          </a:p>
        </p:txBody>
      </p:sp>
      <p:sp>
        <p:nvSpPr>
          <p:cNvPr id="36868" name="Rectangle 4"/>
          <p:cNvSpPr>
            <a:spLocks noGrp="1" noChangeArrowheads="1"/>
          </p:cNvSpPr>
          <p:nvPr>
            <p:ph type="ftr" sz="quarter" idx="2"/>
          </p:nvPr>
        </p:nvSpPr>
        <p:spPr bwMode="auto">
          <a:xfrm>
            <a:off x="0" y="9721106"/>
            <a:ext cx="3076363" cy="511731"/>
          </a:xfrm>
          <a:prstGeom prst="rect">
            <a:avLst/>
          </a:prstGeom>
          <a:noFill/>
          <a:ln w="9525">
            <a:noFill/>
            <a:miter lim="800000"/>
            <a:headEnd/>
            <a:tailEnd/>
          </a:ln>
          <a:effectLst/>
        </p:spPr>
        <p:txBody>
          <a:bodyPr vert="horz" wrap="square" lIns="99048" tIns="49524" rIns="99048" bIns="49524" numCol="1" anchor="b" anchorCtr="0" compatLnSpc="1">
            <a:prstTxWarp prst="textNoShape">
              <a:avLst/>
            </a:prstTxWarp>
          </a:bodyPr>
          <a:lstStyle>
            <a:lvl1pPr algn="l">
              <a:defRPr sz="1300" b="0">
                <a:latin typeface="Arial" charset="0"/>
              </a:defRPr>
            </a:lvl1pPr>
          </a:lstStyle>
          <a:p>
            <a:pPr>
              <a:defRPr/>
            </a:pPr>
            <a:endParaRPr lang="en-US" dirty="0"/>
          </a:p>
        </p:txBody>
      </p:sp>
      <p:sp>
        <p:nvSpPr>
          <p:cNvPr id="36869" name="Rectangle 5"/>
          <p:cNvSpPr>
            <a:spLocks noGrp="1" noChangeArrowheads="1"/>
          </p:cNvSpPr>
          <p:nvPr>
            <p:ph type="sldNum" sz="quarter" idx="3"/>
          </p:nvPr>
        </p:nvSpPr>
        <p:spPr bwMode="auto">
          <a:xfrm>
            <a:off x="4021294" y="9721106"/>
            <a:ext cx="3076363" cy="511731"/>
          </a:xfrm>
          <a:prstGeom prst="rect">
            <a:avLst/>
          </a:prstGeom>
          <a:noFill/>
          <a:ln w="9525">
            <a:noFill/>
            <a:miter lim="800000"/>
            <a:headEnd/>
            <a:tailEnd/>
          </a:ln>
          <a:effectLst/>
        </p:spPr>
        <p:txBody>
          <a:bodyPr vert="horz" wrap="square" lIns="99048" tIns="49524" rIns="99048" bIns="49524" numCol="1" anchor="b" anchorCtr="0" compatLnSpc="1">
            <a:prstTxWarp prst="textNoShape">
              <a:avLst/>
            </a:prstTxWarp>
          </a:bodyPr>
          <a:lstStyle>
            <a:lvl1pPr>
              <a:defRPr sz="1300" b="0">
                <a:latin typeface="Arial" charset="0"/>
              </a:defRPr>
            </a:lvl1pPr>
          </a:lstStyle>
          <a:p>
            <a:pPr>
              <a:defRPr/>
            </a:pPr>
            <a:fld id="{A00A1693-79AF-4531-BBF2-BDCAAB0C62CC}" type="slidenum">
              <a:rPr lang="en-US"/>
              <a:pPr>
                <a:defRPr/>
              </a:pPr>
              <a:t>‹#›</a:t>
            </a:fld>
            <a:endParaRPr lang="en-US" dirty="0"/>
          </a:p>
        </p:txBody>
      </p:sp>
    </p:spTree>
    <p:extLst>
      <p:ext uri="{BB962C8B-B14F-4D97-AF65-F5344CB8AC3E}">
        <p14:creationId xmlns:p14="http://schemas.microsoft.com/office/powerpoint/2010/main" val="543437214"/>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46082" name="Rectangle 2"/>
          <p:cNvSpPr>
            <a:spLocks noGrp="1" noChangeArrowheads="1"/>
          </p:cNvSpPr>
          <p:nvPr>
            <p:ph type="hdr" sz="quarter"/>
          </p:nvPr>
        </p:nvSpPr>
        <p:spPr bwMode="auto">
          <a:xfrm>
            <a:off x="0" y="0"/>
            <a:ext cx="3076363" cy="511731"/>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lvl1pPr algn="l">
              <a:defRPr sz="1300" b="0">
                <a:latin typeface="Arial" charset="0"/>
              </a:defRPr>
            </a:lvl1pPr>
          </a:lstStyle>
          <a:p>
            <a:pPr>
              <a:defRPr/>
            </a:pPr>
            <a:endParaRPr lang="en-US" dirty="0"/>
          </a:p>
        </p:txBody>
      </p:sp>
      <p:sp>
        <p:nvSpPr>
          <p:cNvPr id="46083" name="Rectangle 3"/>
          <p:cNvSpPr>
            <a:spLocks noGrp="1" noChangeArrowheads="1"/>
          </p:cNvSpPr>
          <p:nvPr>
            <p:ph type="dt" idx="1"/>
          </p:nvPr>
        </p:nvSpPr>
        <p:spPr bwMode="auto">
          <a:xfrm>
            <a:off x="4021294" y="0"/>
            <a:ext cx="3076363" cy="511731"/>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lvl1pPr>
              <a:defRPr sz="1300" b="0">
                <a:latin typeface="Arial" charset="0"/>
              </a:defRPr>
            </a:lvl1pPr>
          </a:lstStyle>
          <a:p>
            <a:pPr>
              <a:defRPr/>
            </a:pPr>
            <a:endParaRPr lang="en-US" dirty="0"/>
          </a:p>
        </p:txBody>
      </p:sp>
      <p:sp>
        <p:nvSpPr>
          <p:cNvPr id="54276" name="Rectangle 4"/>
          <p:cNvSpPr>
            <a:spLocks noGrp="1" noRot="1" noChangeAspect="1" noChangeArrowheads="1" noTextEdit="1"/>
          </p:cNvSpPr>
          <p:nvPr>
            <p:ph type="sldImg" idx="2"/>
          </p:nvPr>
        </p:nvSpPr>
        <p:spPr bwMode="auto">
          <a:xfrm>
            <a:off x="992188" y="768350"/>
            <a:ext cx="5114925" cy="3836988"/>
          </a:xfrm>
          <a:prstGeom prst="rect">
            <a:avLst/>
          </a:prstGeom>
          <a:noFill/>
          <a:ln w="9525">
            <a:solidFill>
              <a:srgbClr val="000000"/>
            </a:solidFill>
            <a:miter lim="800000"/>
            <a:headEnd/>
            <a:tailEnd/>
          </a:ln>
        </p:spPr>
      </p:sp>
      <p:sp>
        <p:nvSpPr>
          <p:cNvPr id="46085" name="Rectangle 5"/>
          <p:cNvSpPr>
            <a:spLocks noGrp="1" noChangeArrowheads="1"/>
          </p:cNvSpPr>
          <p:nvPr>
            <p:ph type="body" sz="quarter" idx="3"/>
          </p:nvPr>
        </p:nvSpPr>
        <p:spPr bwMode="auto">
          <a:xfrm>
            <a:off x="709930" y="4861441"/>
            <a:ext cx="5679440" cy="4605576"/>
          </a:xfrm>
          <a:prstGeom prst="rect">
            <a:avLst/>
          </a:prstGeom>
          <a:noFill/>
          <a:ln w="9525">
            <a:noFill/>
            <a:miter lim="800000"/>
            <a:headEnd/>
            <a:tailEnd/>
          </a:ln>
          <a:effectLst/>
        </p:spPr>
        <p:txBody>
          <a:bodyPr vert="horz" wrap="square" lIns="99048" tIns="49524" rIns="99048" bIns="49524" numCol="1" anchor="t" anchorCtr="0" compatLnSpc="1">
            <a:prstTxWarp prst="textNoShape">
              <a:avLst/>
            </a:prstTxWarp>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46086" name="Rectangle 6"/>
          <p:cNvSpPr>
            <a:spLocks noGrp="1" noChangeArrowheads="1"/>
          </p:cNvSpPr>
          <p:nvPr>
            <p:ph type="ftr" sz="quarter" idx="4"/>
          </p:nvPr>
        </p:nvSpPr>
        <p:spPr bwMode="auto">
          <a:xfrm>
            <a:off x="0" y="9721106"/>
            <a:ext cx="3076363" cy="511731"/>
          </a:xfrm>
          <a:prstGeom prst="rect">
            <a:avLst/>
          </a:prstGeom>
          <a:noFill/>
          <a:ln w="9525">
            <a:noFill/>
            <a:miter lim="800000"/>
            <a:headEnd/>
            <a:tailEnd/>
          </a:ln>
          <a:effectLst/>
        </p:spPr>
        <p:txBody>
          <a:bodyPr vert="horz" wrap="square" lIns="99048" tIns="49524" rIns="99048" bIns="49524" numCol="1" anchor="b" anchorCtr="0" compatLnSpc="1">
            <a:prstTxWarp prst="textNoShape">
              <a:avLst/>
            </a:prstTxWarp>
          </a:bodyPr>
          <a:lstStyle>
            <a:lvl1pPr algn="l">
              <a:defRPr sz="1300" b="0">
                <a:latin typeface="Arial" charset="0"/>
              </a:defRPr>
            </a:lvl1pPr>
          </a:lstStyle>
          <a:p>
            <a:pPr>
              <a:defRPr/>
            </a:pPr>
            <a:endParaRPr lang="en-US" dirty="0"/>
          </a:p>
        </p:txBody>
      </p:sp>
      <p:sp>
        <p:nvSpPr>
          <p:cNvPr id="46087" name="Rectangle 7"/>
          <p:cNvSpPr>
            <a:spLocks noGrp="1" noChangeArrowheads="1"/>
          </p:cNvSpPr>
          <p:nvPr>
            <p:ph type="sldNum" sz="quarter" idx="5"/>
          </p:nvPr>
        </p:nvSpPr>
        <p:spPr bwMode="auto">
          <a:xfrm>
            <a:off x="4021294" y="9721106"/>
            <a:ext cx="3076363" cy="511731"/>
          </a:xfrm>
          <a:prstGeom prst="rect">
            <a:avLst/>
          </a:prstGeom>
          <a:noFill/>
          <a:ln w="9525">
            <a:noFill/>
            <a:miter lim="800000"/>
            <a:headEnd/>
            <a:tailEnd/>
          </a:ln>
          <a:effectLst/>
        </p:spPr>
        <p:txBody>
          <a:bodyPr vert="horz" wrap="square" lIns="99048" tIns="49524" rIns="99048" bIns="49524" numCol="1" anchor="b" anchorCtr="0" compatLnSpc="1">
            <a:prstTxWarp prst="textNoShape">
              <a:avLst/>
            </a:prstTxWarp>
          </a:bodyPr>
          <a:lstStyle>
            <a:lvl1pPr>
              <a:defRPr sz="1300" b="0">
                <a:latin typeface="Arial" charset="0"/>
              </a:defRPr>
            </a:lvl1pPr>
          </a:lstStyle>
          <a:p>
            <a:pPr>
              <a:defRPr/>
            </a:pPr>
            <a:fld id="{C4D51CDA-A489-4B34-A333-405B5D458C87}" type="slidenum">
              <a:rPr lang="en-US"/>
              <a:pPr>
                <a:defRPr/>
              </a:pPr>
              <a:t>‹#›</a:t>
            </a:fld>
            <a:endParaRPr lang="en-US" dirty="0"/>
          </a:p>
        </p:txBody>
      </p:sp>
    </p:spTree>
    <p:extLst>
      <p:ext uri="{BB962C8B-B14F-4D97-AF65-F5344CB8AC3E}">
        <p14:creationId xmlns:p14="http://schemas.microsoft.com/office/powerpoint/2010/main" val="1860445380"/>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pitchFamily="34" charset="0"/>
        <a:ea typeface="+mn-ea"/>
        <a:cs typeface="+mn-cs"/>
      </a:defRPr>
    </a:lvl1pPr>
    <a:lvl2pPr marL="457200" algn="l" rtl="0" eaLnBrk="0" fontAlgn="base" hangingPunct="0">
      <a:spcBef>
        <a:spcPct val="30000"/>
      </a:spcBef>
      <a:spcAft>
        <a:spcPct val="0"/>
      </a:spcAft>
      <a:defRPr sz="1200" kern="1200">
        <a:solidFill>
          <a:schemeClr val="tx1"/>
        </a:solidFill>
        <a:latin typeface="Arial" pitchFamily="34" charset="0"/>
        <a:ea typeface="+mn-ea"/>
        <a:cs typeface="+mn-cs"/>
      </a:defRPr>
    </a:lvl2pPr>
    <a:lvl3pPr marL="914400" algn="l" rtl="0" eaLnBrk="0" fontAlgn="base" hangingPunct="0">
      <a:spcBef>
        <a:spcPct val="30000"/>
      </a:spcBef>
      <a:spcAft>
        <a:spcPct val="0"/>
      </a:spcAft>
      <a:defRPr sz="1200" kern="1200">
        <a:solidFill>
          <a:schemeClr val="tx1"/>
        </a:solidFill>
        <a:latin typeface="Arial" pitchFamily="34" charset="0"/>
        <a:ea typeface="+mn-ea"/>
        <a:cs typeface="+mn-cs"/>
      </a:defRPr>
    </a:lvl3pPr>
    <a:lvl4pPr marL="1371600" algn="l" rtl="0" eaLnBrk="0" fontAlgn="base" hangingPunct="0">
      <a:spcBef>
        <a:spcPct val="30000"/>
      </a:spcBef>
      <a:spcAft>
        <a:spcPct val="0"/>
      </a:spcAft>
      <a:defRPr sz="1200" kern="1200">
        <a:solidFill>
          <a:schemeClr val="tx1"/>
        </a:solidFill>
        <a:latin typeface="Arial" pitchFamily="34" charset="0"/>
        <a:ea typeface="+mn-ea"/>
        <a:cs typeface="+mn-cs"/>
      </a:defRPr>
    </a:lvl4pPr>
    <a:lvl5pPr marL="1828800" algn="l" rtl="0" eaLnBrk="0" fontAlgn="base" hangingPunct="0">
      <a:spcBef>
        <a:spcPct val="30000"/>
      </a:spcBef>
      <a:spcAft>
        <a:spcPct val="0"/>
      </a:spcAft>
      <a:defRPr sz="1200" kern="1200">
        <a:solidFill>
          <a:schemeClr val="tx1"/>
        </a:solidFill>
        <a:latin typeface="Arial" pitchFamily="34" charset="0"/>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5298" name="Rectangle 7"/>
          <p:cNvSpPr>
            <a:spLocks noGrp="1" noChangeArrowheads="1"/>
          </p:cNvSpPr>
          <p:nvPr>
            <p:ph type="sldNum" sz="quarter" idx="5"/>
          </p:nvPr>
        </p:nvSpPr>
        <p:spPr>
          <a:noFill/>
        </p:spPr>
        <p:txBody>
          <a:bodyPr/>
          <a:lstStyle/>
          <a:p>
            <a:fld id="{C0FA7AC9-BC77-45BF-BFC5-E7C5BD1BFAA4}" type="slidenum">
              <a:rPr lang="en-US" smtClean="0">
                <a:latin typeface="Arial" pitchFamily="34" charset="0"/>
              </a:rPr>
              <a:pPr/>
              <a:t>1</a:t>
            </a:fld>
            <a:endParaRPr lang="en-US" dirty="0" smtClean="0">
              <a:latin typeface="Arial" pitchFamily="34" charset="0"/>
            </a:endParaRPr>
          </a:p>
        </p:txBody>
      </p:sp>
      <p:sp>
        <p:nvSpPr>
          <p:cNvPr id="55299" name="Rectangle 2"/>
          <p:cNvSpPr>
            <a:spLocks noGrp="1" noRot="1" noChangeAspect="1" noChangeArrowheads="1" noTextEdit="1"/>
          </p:cNvSpPr>
          <p:nvPr>
            <p:ph type="sldImg"/>
          </p:nvPr>
        </p:nvSpPr>
        <p:spPr>
          <a:ln/>
        </p:spPr>
      </p:sp>
      <p:sp>
        <p:nvSpPr>
          <p:cNvPr id="55300"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231885955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A1122FA1-8B84-4806-9E39-320BBDE2AE98}" type="slidenum">
              <a:rPr lang="en-US" smtClean="0">
                <a:latin typeface="Arial" pitchFamily="34" charset="0"/>
              </a:rPr>
              <a:pPr/>
              <a:t>2</a:t>
            </a:fld>
            <a:endParaRPr lang="en-US" dirty="0" smtClean="0">
              <a:latin typeface="Arial" pitchFamily="34" charset="0"/>
            </a:endParaRPr>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10086199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A1122FA1-8B84-4806-9E39-320BBDE2AE98}" type="slidenum">
              <a:rPr lang="en-US" smtClean="0">
                <a:latin typeface="Arial" pitchFamily="34" charset="0"/>
              </a:rPr>
              <a:pPr/>
              <a:t>3</a:t>
            </a:fld>
            <a:endParaRPr lang="en-US" dirty="0" smtClean="0">
              <a:latin typeface="Arial" pitchFamily="34" charset="0"/>
            </a:endParaRPr>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4173155915"/>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a:spLocks noGrp="1" noChangeArrowheads="1"/>
          </p:cNvSpPr>
          <p:nvPr>
            <p:ph type="sldNum" sz="quarter" idx="5"/>
          </p:nvPr>
        </p:nvSpPr>
        <p:spPr>
          <a:noFill/>
        </p:spPr>
        <p:txBody>
          <a:bodyPr/>
          <a:lstStyle/>
          <a:p>
            <a:fld id="{A1122FA1-8B84-4806-9E39-320BBDE2AE98}" type="slidenum">
              <a:rPr lang="en-US" smtClean="0">
                <a:latin typeface="Arial" pitchFamily="34" charset="0"/>
              </a:rPr>
              <a:pPr/>
              <a:t>4</a:t>
            </a:fld>
            <a:endParaRPr lang="en-US" dirty="0" smtClean="0">
              <a:latin typeface="Arial" pitchFamily="34" charset="0"/>
            </a:endParaRPr>
          </a:p>
        </p:txBody>
      </p:sp>
      <p:sp>
        <p:nvSpPr>
          <p:cNvPr id="57347" name="Rectangle 2"/>
          <p:cNvSpPr>
            <a:spLocks noGrp="1" noRot="1" noChangeAspect="1" noChangeArrowheads="1" noTextEdit="1"/>
          </p:cNvSpPr>
          <p:nvPr>
            <p:ph type="sldImg"/>
          </p:nvPr>
        </p:nvSpPr>
        <p:spPr>
          <a:ln/>
        </p:spPr>
      </p:sp>
      <p:sp>
        <p:nvSpPr>
          <p:cNvPr id="57348"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4173155915"/>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5</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476908745"/>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6</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153633251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7</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3753302678"/>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8</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289634074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9</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2896340746"/>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10</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287649861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11</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222717283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12</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1431901492"/>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13</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3188450004"/>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14</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148982749"/>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15</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1033542036"/>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16</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662552485"/>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17</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2539917844"/>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18</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3684220041"/>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19</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574811544"/>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20</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183116624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21</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246758062"/>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22</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3464100590"/>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23</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3464100590"/>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24</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p14="http://schemas.microsoft.com/office/powerpoint/2010/main" val="308017748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25</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p14="http://schemas.microsoft.com/office/powerpoint/2010/main" val="1470387203"/>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26</a:t>
            </a:fld>
            <a:endParaRPr lang="en-US" dirty="0"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3464100590"/>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27</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p14="http://schemas.microsoft.com/office/powerpoint/2010/main" val="389761209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6802" name="Rectangle 7"/>
          <p:cNvSpPr>
            <a:spLocks noGrp="1" noChangeArrowheads="1"/>
          </p:cNvSpPr>
          <p:nvPr>
            <p:ph type="sldNum" sz="quarter" idx="5"/>
          </p:nvPr>
        </p:nvSpPr>
        <p:spPr>
          <a:noFill/>
        </p:spPr>
        <p:txBody>
          <a:bodyPr/>
          <a:lstStyle/>
          <a:p>
            <a:fld id="{B83354A4-CC8D-4F76-8AF2-2F6849C2B8EE}" type="slidenum">
              <a:rPr lang="en-US" smtClean="0">
                <a:latin typeface="Arial" pitchFamily="34" charset="0"/>
              </a:rPr>
              <a:pPr/>
              <a:t>28</a:t>
            </a:fld>
            <a:endParaRPr lang="en-US" smtClean="0">
              <a:latin typeface="Arial" pitchFamily="34" charset="0"/>
            </a:endParaRPr>
          </a:p>
        </p:txBody>
      </p:sp>
      <p:sp>
        <p:nvSpPr>
          <p:cNvPr id="76803" name="Rectangle 2"/>
          <p:cNvSpPr>
            <a:spLocks noGrp="1" noRot="1" noChangeAspect="1" noChangeArrowheads="1" noTextEdit="1"/>
          </p:cNvSpPr>
          <p:nvPr>
            <p:ph type="sldImg"/>
          </p:nvPr>
        </p:nvSpPr>
        <p:spPr>
          <a:ln/>
        </p:spPr>
      </p:sp>
      <p:sp>
        <p:nvSpPr>
          <p:cNvPr id="76804" name="Rectangle 3"/>
          <p:cNvSpPr>
            <a:spLocks noGrp="1" noChangeArrowheads="1"/>
          </p:cNvSpPr>
          <p:nvPr>
            <p:ph type="body" idx="1"/>
          </p:nvPr>
        </p:nvSpPr>
        <p:spPr>
          <a:noFill/>
          <a:ln/>
        </p:spPr>
        <p:txBody>
          <a:bodyPr/>
          <a:lstStyle/>
          <a:p>
            <a:pPr eaLnBrk="1" hangingPunct="1"/>
            <a:endParaRPr lang="en-US" smtClean="0"/>
          </a:p>
        </p:txBody>
      </p:sp>
    </p:spTree>
    <p:extLst>
      <p:ext uri="{BB962C8B-B14F-4D97-AF65-F5344CB8AC3E}">
        <p14:creationId xmlns:p14="http://schemas.microsoft.com/office/powerpoint/2010/main" val="111902579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62" name="Rectangle 7"/>
          <p:cNvSpPr>
            <a:spLocks noGrp="1" noChangeArrowheads="1"/>
          </p:cNvSpPr>
          <p:nvPr>
            <p:ph type="sldNum" sz="quarter" idx="5"/>
          </p:nvPr>
        </p:nvSpPr>
        <p:spPr>
          <a:noFill/>
        </p:spPr>
        <p:txBody>
          <a:bodyPr/>
          <a:lstStyle/>
          <a:p>
            <a:fld id="{60846E66-A19D-49EE-B08D-CC3C414F8BFD}" type="slidenum">
              <a:rPr lang="en-US" smtClean="0">
                <a:latin typeface="Arial" pitchFamily="34" charset="0"/>
              </a:rPr>
              <a:pPr/>
              <a:t>29</a:t>
            </a:fld>
            <a:endParaRPr lang="en-US" dirty="0" smtClean="0">
              <a:latin typeface="Arial" pitchFamily="34" charset="0"/>
            </a:endParaRPr>
          </a:p>
        </p:txBody>
      </p:sp>
      <p:sp>
        <p:nvSpPr>
          <p:cNvPr id="92163" name="Rectangle 2"/>
          <p:cNvSpPr>
            <a:spLocks noGrp="1" noRot="1" noChangeAspect="1" noChangeArrowheads="1" noTextEdit="1"/>
          </p:cNvSpPr>
          <p:nvPr>
            <p:ph type="sldImg"/>
          </p:nvPr>
        </p:nvSpPr>
        <p:spPr>
          <a:ln/>
        </p:spPr>
      </p:sp>
      <p:sp>
        <p:nvSpPr>
          <p:cNvPr id="92164"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396736373"/>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3186" name="Rectangle 7"/>
          <p:cNvSpPr>
            <a:spLocks noGrp="1" noChangeArrowheads="1"/>
          </p:cNvSpPr>
          <p:nvPr>
            <p:ph type="sldNum" sz="quarter" idx="5"/>
          </p:nvPr>
        </p:nvSpPr>
        <p:spPr>
          <a:noFill/>
        </p:spPr>
        <p:txBody>
          <a:bodyPr/>
          <a:lstStyle/>
          <a:p>
            <a:fld id="{17C3B9C4-342A-4B6C-8695-60B54D878BF7}" type="slidenum">
              <a:rPr lang="en-US" smtClean="0">
                <a:latin typeface="Arial" pitchFamily="34" charset="0"/>
              </a:rPr>
              <a:pPr/>
              <a:t>30</a:t>
            </a:fld>
            <a:endParaRPr lang="en-US" dirty="0" smtClean="0">
              <a:latin typeface="Arial" pitchFamily="34" charset="0"/>
            </a:endParaRPr>
          </a:p>
        </p:txBody>
      </p:sp>
      <p:sp>
        <p:nvSpPr>
          <p:cNvPr id="93187" name="Rectangle 2"/>
          <p:cNvSpPr>
            <a:spLocks noGrp="1" noRot="1" noChangeAspect="1" noChangeArrowheads="1" noTextEdit="1"/>
          </p:cNvSpPr>
          <p:nvPr>
            <p:ph type="sldImg"/>
          </p:nvPr>
        </p:nvSpPr>
        <p:spPr>
          <a:ln/>
        </p:spPr>
      </p:sp>
      <p:sp>
        <p:nvSpPr>
          <p:cNvPr id="93188" name="Rectangle 3"/>
          <p:cNvSpPr>
            <a:spLocks noGrp="1" noChangeArrowheads="1"/>
          </p:cNvSpPr>
          <p:nvPr>
            <p:ph type="body" idx="1"/>
          </p:nvPr>
        </p:nvSpPr>
        <p:spPr>
          <a:noFill/>
          <a:ln/>
        </p:spPr>
        <p:txBody>
          <a:bodyPr/>
          <a:lstStyle/>
          <a:p>
            <a:pPr eaLnBrk="1" hangingPunct="1"/>
            <a:endParaRPr lang="en-US" dirty="0" smtClean="0"/>
          </a:p>
        </p:txBody>
      </p:sp>
    </p:spTree>
    <p:extLst>
      <p:ext uri="{BB962C8B-B14F-4D97-AF65-F5344CB8AC3E}">
        <p14:creationId xmlns:p14="http://schemas.microsoft.com/office/powerpoint/2010/main" val="2215254931"/>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preserve="1" userDrawn="1">
  <p:cSld name="Title Slide">
    <p:spTree>
      <p:nvGrpSpPr>
        <p:cNvPr id="1" name=""/>
        <p:cNvGrpSpPr/>
        <p:nvPr/>
      </p:nvGrpSpPr>
      <p:grpSpPr>
        <a:xfrm>
          <a:off x="0" y="0"/>
          <a:ext cx="0" cy="0"/>
          <a:chOff x="0" y="0"/>
          <a:chExt cx="0" cy="0"/>
        </a:xfrm>
      </p:grpSpPr>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showMasterSp="0"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p:txBody>
          <a:bodyPr/>
          <a:lstStyle>
            <a:lvl1pPr>
              <a:defRPr/>
            </a:lvl1pPr>
          </a:lstStyle>
          <a:p>
            <a:pPr>
              <a:defRPr/>
            </a:pPr>
            <a:fld id="{F2126425-45F5-4629-AE9C-032B1F86603C}" type="slidenum">
              <a:rPr lang="en-US"/>
              <a:pPr>
                <a:defRPr/>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
        <p:nvSpPr>
          <p:cNvPr id="4" name="Rectangle 4"/>
          <p:cNvSpPr>
            <a:spLocks noGrp="1" noChangeArrowheads="1"/>
          </p:cNvSpPr>
          <p:nvPr>
            <p:ph type="dt" sz="half" idx="10"/>
          </p:nvPr>
        </p:nvSpPr>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p:txBody>
          <a:bodyPr/>
          <a:lstStyle>
            <a:lvl1pPr>
              <a:defRPr/>
            </a:lvl1pPr>
          </a:lstStyle>
          <a:p>
            <a:pPr>
              <a:defRPr/>
            </a:pPr>
            <a:fld id="{AE7AFF96-8349-48FA-830E-2DC7F8980C1B}" type="slidenum">
              <a:rPr lang="en-US"/>
              <a:pPr>
                <a:defRPr/>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showMasterSp="0"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447800"/>
            <a:ext cx="4038600" cy="4876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447800"/>
            <a:ext cx="4038600" cy="48768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p:txBody>
          <a:bodyPr/>
          <a:lstStyle>
            <a:lvl1pPr>
              <a:defRPr/>
            </a:lvl1pPr>
          </a:lstStyle>
          <a:p>
            <a:pPr>
              <a:defRPr/>
            </a:pPr>
            <a:endParaRPr lang="en-US" dirty="0"/>
          </a:p>
        </p:txBody>
      </p:sp>
      <p:sp>
        <p:nvSpPr>
          <p:cNvPr id="6" name="Rectangle 5"/>
          <p:cNvSpPr>
            <a:spLocks noGrp="1" noChangeArrowheads="1"/>
          </p:cNvSpPr>
          <p:nvPr>
            <p:ph type="ftr" sz="quarter" idx="11"/>
          </p:nvPr>
        </p:nvSpPr>
        <p:spPr/>
        <p:txBody>
          <a:bodyPr/>
          <a:lstStyle>
            <a:lvl1pPr>
              <a:defRPr/>
            </a:lvl1pPr>
          </a:lstStyle>
          <a:p>
            <a:pPr>
              <a:defRPr/>
            </a:pPr>
            <a:endParaRPr lang="en-US" dirty="0"/>
          </a:p>
        </p:txBody>
      </p:sp>
      <p:sp>
        <p:nvSpPr>
          <p:cNvPr id="7" name="Rectangle 6"/>
          <p:cNvSpPr>
            <a:spLocks noGrp="1" noChangeArrowheads="1"/>
          </p:cNvSpPr>
          <p:nvPr>
            <p:ph type="sldNum" sz="quarter" idx="12"/>
          </p:nvPr>
        </p:nvSpPr>
        <p:spPr/>
        <p:txBody>
          <a:bodyPr/>
          <a:lstStyle>
            <a:lvl1pPr>
              <a:defRPr/>
            </a:lvl1pPr>
          </a:lstStyle>
          <a:p>
            <a:pPr>
              <a:defRPr/>
            </a:pPr>
            <a:fld id="{C5055C65-6D45-4D30-B9D0-D456D1D0EDF2}" type="slidenum">
              <a:rPr lang="en-US"/>
              <a:pPr>
                <a:defRPr/>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Rectangle 4"/>
          <p:cNvSpPr>
            <a:spLocks noGrp="1" noChangeArrowheads="1"/>
          </p:cNvSpPr>
          <p:nvPr>
            <p:ph type="dt" sz="half" idx="10"/>
          </p:nvPr>
        </p:nvSpPr>
        <p:spPr/>
        <p:txBody>
          <a:bodyPr/>
          <a:lstStyle>
            <a:lvl1pPr>
              <a:defRPr/>
            </a:lvl1pPr>
          </a:lstStyle>
          <a:p>
            <a:pPr>
              <a:defRPr/>
            </a:pPr>
            <a:endParaRPr lang="en-US" dirty="0"/>
          </a:p>
        </p:txBody>
      </p:sp>
      <p:sp>
        <p:nvSpPr>
          <p:cNvPr id="8" name="Rectangle 5"/>
          <p:cNvSpPr>
            <a:spLocks noGrp="1" noChangeArrowheads="1"/>
          </p:cNvSpPr>
          <p:nvPr>
            <p:ph type="ftr" sz="quarter" idx="11"/>
          </p:nvPr>
        </p:nvSpPr>
        <p:spPr/>
        <p:txBody>
          <a:bodyPr/>
          <a:lstStyle>
            <a:lvl1pPr>
              <a:defRPr/>
            </a:lvl1pPr>
          </a:lstStyle>
          <a:p>
            <a:pPr>
              <a:defRPr/>
            </a:pPr>
            <a:endParaRPr lang="en-US" dirty="0"/>
          </a:p>
        </p:txBody>
      </p:sp>
      <p:sp>
        <p:nvSpPr>
          <p:cNvPr id="9" name="Rectangle 6"/>
          <p:cNvSpPr>
            <a:spLocks noGrp="1" noChangeArrowheads="1"/>
          </p:cNvSpPr>
          <p:nvPr>
            <p:ph type="sldNum" sz="quarter" idx="12"/>
          </p:nvPr>
        </p:nvSpPr>
        <p:spPr/>
        <p:txBody>
          <a:bodyPr/>
          <a:lstStyle>
            <a:lvl1pPr>
              <a:defRPr/>
            </a:lvl1pPr>
          </a:lstStyle>
          <a:p>
            <a:pPr>
              <a:defRPr/>
            </a:pPr>
            <a:fld id="{2658C9CD-CE12-4FB8-A640-1C81A7EC647C}" type="slidenum">
              <a:rPr lang="en-US"/>
              <a:pPr>
                <a:defRPr/>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showMasterSp="0"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Rectangle 4"/>
          <p:cNvSpPr>
            <a:spLocks noGrp="1" noChangeArrowheads="1"/>
          </p:cNvSpPr>
          <p:nvPr>
            <p:ph type="dt" sz="half" idx="10"/>
          </p:nvPr>
        </p:nvSpPr>
        <p:spPr/>
        <p:txBody>
          <a:bodyPr/>
          <a:lstStyle>
            <a:lvl1pPr>
              <a:defRPr/>
            </a:lvl1pPr>
          </a:lstStyle>
          <a:p>
            <a:pPr>
              <a:defRPr/>
            </a:pPr>
            <a:endParaRPr lang="en-US" dirty="0"/>
          </a:p>
        </p:txBody>
      </p:sp>
      <p:sp>
        <p:nvSpPr>
          <p:cNvPr id="4" name="Rectangle 5"/>
          <p:cNvSpPr>
            <a:spLocks noGrp="1" noChangeArrowheads="1"/>
          </p:cNvSpPr>
          <p:nvPr>
            <p:ph type="ftr" sz="quarter" idx="11"/>
          </p:nvPr>
        </p:nvSpPr>
        <p:spPr/>
        <p:txBody>
          <a:bodyPr/>
          <a:lstStyle>
            <a:lvl1pPr>
              <a:defRPr/>
            </a:lvl1pPr>
          </a:lstStyle>
          <a:p>
            <a:pPr>
              <a:defRPr/>
            </a:pPr>
            <a:endParaRPr lang="en-US" dirty="0"/>
          </a:p>
        </p:txBody>
      </p:sp>
      <p:sp>
        <p:nvSpPr>
          <p:cNvPr id="5" name="Rectangle 6"/>
          <p:cNvSpPr>
            <a:spLocks noGrp="1" noChangeArrowheads="1"/>
          </p:cNvSpPr>
          <p:nvPr>
            <p:ph type="sldNum" sz="quarter" idx="12"/>
          </p:nvPr>
        </p:nvSpPr>
        <p:spPr/>
        <p:txBody>
          <a:bodyPr/>
          <a:lstStyle>
            <a:lvl1pPr>
              <a:defRPr/>
            </a:lvl1pPr>
          </a:lstStyle>
          <a:p>
            <a:pPr>
              <a:defRPr/>
            </a:pPr>
            <a:fld id="{FC459A33-B367-4DD2-8600-6B2934A92515}" type="slidenum">
              <a:rPr lang="en-US"/>
              <a:pPr>
                <a:defRPr/>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Rectangle 4"/>
          <p:cNvSpPr>
            <a:spLocks noGrp="1" noChangeArrowheads="1"/>
          </p:cNvSpPr>
          <p:nvPr>
            <p:ph type="dt" sz="half" idx="10"/>
          </p:nvPr>
        </p:nvSpPr>
        <p:spPr/>
        <p:txBody>
          <a:bodyPr/>
          <a:lstStyle>
            <a:lvl1pPr>
              <a:defRPr/>
            </a:lvl1pPr>
          </a:lstStyle>
          <a:p>
            <a:pPr>
              <a:defRPr/>
            </a:pPr>
            <a:endParaRPr lang="en-US" dirty="0"/>
          </a:p>
        </p:txBody>
      </p:sp>
      <p:sp>
        <p:nvSpPr>
          <p:cNvPr id="3" name="Rectangle 5"/>
          <p:cNvSpPr>
            <a:spLocks noGrp="1" noChangeArrowheads="1"/>
          </p:cNvSpPr>
          <p:nvPr>
            <p:ph type="ftr" sz="quarter" idx="11"/>
          </p:nvPr>
        </p:nvSpPr>
        <p:spPr/>
        <p:txBody>
          <a:bodyPr/>
          <a:lstStyle>
            <a:lvl1pPr>
              <a:defRPr/>
            </a:lvl1pPr>
          </a:lstStyle>
          <a:p>
            <a:pPr>
              <a:defRPr/>
            </a:pPr>
            <a:endParaRPr lang="en-US" dirty="0"/>
          </a:p>
        </p:txBody>
      </p:sp>
      <p:sp>
        <p:nvSpPr>
          <p:cNvPr id="4" name="Rectangle 6"/>
          <p:cNvSpPr>
            <a:spLocks noGrp="1" noChangeArrowheads="1"/>
          </p:cNvSpPr>
          <p:nvPr>
            <p:ph type="sldNum" sz="quarter" idx="12"/>
          </p:nvPr>
        </p:nvSpPr>
        <p:spPr/>
        <p:txBody>
          <a:bodyPr/>
          <a:lstStyle>
            <a:lvl1pPr>
              <a:defRPr/>
            </a:lvl1pPr>
          </a:lstStyle>
          <a:p>
            <a:pPr>
              <a:defRPr/>
            </a:pPr>
            <a:fld id="{248446AC-8CE0-4908-B5B1-14D1C6BA05F3}" type="slidenum">
              <a:rPr lang="en-US"/>
              <a:pPr>
                <a:defRPr/>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p:txBody>
          <a:bodyPr/>
          <a:lstStyle>
            <a:lvl1pPr>
              <a:defRPr/>
            </a:lvl1pPr>
          </a:lstStyle>
          <a:p>
            <a:pPr>
              <a:defRPr/>
            </a:pPr>
            <a:endParaRPr lang="en-US" dirty="0"/>
          </a:p>
        </p:txBody>
      </p:sp>
      <p:sp>
        <p:nvSpPr>
          <p:cNvPr id="6" name="Rectangle 5"/>
          <p:cNvSpPr>
            <a:spLocks noGrp="1" noChangeArrowheads="1"/>
          </p:cNvSpPr>
          <p:nvPr>
            <p:ph type="ftr" sz="quarter" idx="11"/>
          </p:nvPr>
        </p:nvSpPr>
        <p:spPr/>
        <p:txBody>
          <a:bodyPr/>
          <a:lstStyle>
            <a:lvl1pPr>
              <a:defRPr/>
            </a:lvl1pPr>
          </a:lstStyle>
          <a:p>
            <a:pPr>
              <a:defRPr/>
            </a:pPr>
            <a:endParaRPr lang="en-US" dirty="0"/>
          </a:p>
        </p:txBody>
      </p:sp>
      <p:sp>
        <p:nvSpPr>
          <p:cNvPr id="7" name="Rectangle 6"/>
          <p:cNvSpPr>
            <a:spLocks noGrp="1" noChangeArrowheads="1"/>
          </p:cNvSpPr>
          <p:nvPr>
            <p:ph type="sldNum" sz="quarter" idx="12"/>
          </p:nvPr>
        </p:nvSpPr>
        <p:spPr/>
        <p:txBody>
          <a:bodyPr/>
          <a:lstStyle>
            <a:lvl1pPr>
              <a:defRPr/>
            </a:lvl1pPr>
          </a:lstStyle>
          <a:p>
            <a:pPr>
              <a:defRPr/>
            </a:pPr>
            <a:fld id="{B2E0D67D-3353-4BEF-AEDE-87F0BDFF4D61}" type="slidenum">
              <a:rPr lang="en-US"/>
              <a:pPr>
                <a:defRPr/>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dirty="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Rectangle 4"/>
          <p:cNvSpPr>
            <a:spLocks noGrp="1" noChangeArrowheads="1"/>
          </p:cNvSpPr>
          <p:nvPr>
            <p:ph type="dt" sz="half" idx="10"/>
          </p:nvPr>
        </p:nvSpPr>
        <p:spPr/>
        <p:txBody>
          <a:bodyPr/>
          <a:lstStyle>
            <a:lvl1pPr>
              <a:defRPr/>
            </a:lvl1pPr>
          </a:lstStyle>
          <a:p>
            <a:pPr>
              <a:defRPr/>
            </a:pPr>
            <a:endParaRPr lang="en-US" dirty="0"/>
          </a:p>
        </p:txBody>
      </p:sp>
      <p:sp>
        <p:nvSpPr>
          <p:cNvPr id="6" name="Rectangle 5"/>
          <p:cNvSpPr>
            <a:spLocks noGrp="1" noChangeArrowheads="1"/>
          </p:cNvSpPr>
          <p:nvPr>
            <p:ph type="ftr" sz="quarter" idx="11"/>
          </p:nvPr>
        </p:nvSpPr>
        <p:spPr/>
        <p:txBody>
          <a:bodyPr/>
          <a:lstStyle>
            <a:lvl1pPr>
              <a:defRPr/>
            </a:lvl1pPr>
          </a:lstStyle>
          <a:p>
            <a:pPr>
              <a:defRPr/>
            </a:pPr>
            <a:endParaRPr lang="en-US" dirty="0"/>
          </a:p>
        </p:txBody>
      </p:sp>
      <p:sp>
        <p:nvSpPr>
          <p:cNvPr id="7" name="Rectangle 6"/>
          <p:cNvSpPr>
            <a:spLocks noGrp="1" noChangeArrowheads="1"/>
          </p:cNvSpPr>
          <p:nvPr>
            <p:ph type="sldNum" sz="quarter" idx="12"/>
          </p:nvPr>
        </p:nvSpPr>
        <p:spPr/>
        <p:txBody>
          <a:bodyPr/>
          <a:lstStyle>
            <a:lvl1pPr>
              <a:defRPr/>
            </a:lvl1pPr>
          </a:lstStyle>
          <a:p>
            <a:pPr>
              <a:defRPr/>
            </a:pPr>
            <a:fld id="{DADE95E9-944C-48D4-A67E-EF341E69E9C7}" type="slidenum">
              <a:rPr lang="en-US"/>
              <a:pPr>
                <a:defRPr/>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showMasterSp="0"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p:txBody>
          <a:bodyPr/>
          <a:lstStyle>
            <a:lvl1pPr>
              <a:defRPr/>
            </a:lvl1pPr>
          </a:lstStyle>
          <a:p>
            <a:pPr>
              <a:defRPr/>
            </a:pPr>
            <a:fld id="{44B3F1EA-189F-40B6-A864-37EAAE354167}" type="slidenum">
              <a:rPr lang="en-US"/>
              <a:pPr>
                <a:defRPr/>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160338"/>
            <a:ext cx="2057400" cy="6164262"/>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160338"/>
            <a:ext cx="6019800" cy="6164262"/>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Rectangle 4"/>
          <p:cNvSpPr>
            <a:spLocks noGrp="1" noChangeArrowheads="1"/>
          </p:cNvSpPr>
          <p:nvPr>
            <p:ph type="dt" sz="half" idx="10"/>
          </p:nvPr>
        </p:nvSpPr>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p:txBody>
          <a:bodyPr/>
          <a:lstStyle>
            <a:lvl1pPr>
              <a:defRPr/>
            </a:lvl1pPr>
          </a:lstStyle>
          <a:p>
            <a:pPr>
              <a:defRPr/>
            </a:pPr>
            <a:fld id="{87922E21-1520-456C-8DFF-0946779C610C}" type="slidenum">
              <a:rPr lang="en-US"/>
              <a:pPr>
                <a:defRPr/>
              </a:pPr>
              <a:t>‹#›</a:t>
            </a:fld>
            <a:endParaRPr lang="en-US" dirty="0"/>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chart" preserve="1">
  <p:cSld name="Title and Chart">
    <p:spTree>
      <p:nvGrpSpPr>
        <p:cNvPr id="1" name=""/>
        <p:cNvGrpSpPr/>
        <p:nvPr/>
      </p:nvGrpSpPr>
      <p:grpSpPr>
        <a:xfrm>
          <a:off x="0" y="0"/>
          <a:ext cx="0" cy="0"/>
          <a:chOff x="0" y="0"/>
          <a:chExt cx="0" cy="0"/>
        </a:xfrm>
      </p:grpSpPr>
      <p:sp>
        <p:nvSpPr>
          <p:cNvPr id="2" name="Title 1"/>
          <p:cNvSpPr>
            <a:spLocks noGrp="1"/>
          </p:cNvSpPr>
          <p:nvPr>
            <p:ph type="title"/>
          </p:nvPr>
        </p:nvSpPr>
        <p:spPr>
          <a:xfrm>
            <a:off x="457200" y="160338"/>
            <a:ext cx="7848600" cy="1066800"/>
          </a:xfrm>
        </p:spPr>
        <p:txBody>
          <a:bodyPr/>
          <a:lstStyle/>
          <a:p>
            <a:r>
              <a:rPr lang="en-US" smtClean="0"/>
              <a:t>Click to edit Master title style</a:t>
            </a:r>
            <a:endParaRPr lang="en-US"/>
          </a:p>
        </p:txBody>
      </p:sp>
      <p:sp>
        <p:nvSpPr>
          <p:cNvPr id="3" name="Chart Placeholder 2"/>
          <p:cNvSpPr>
            <a:spLocks noGrp="1"/>
          </p:cNvSpPr>
          <p:nvPr>
            <p:ph type="chart" idx="1"/>
          </p:nvPr>
        </p:nvSpPr>
        <p:spPr>
          <a:xfrm>
            <a:off x="457200" y="1447800"/>
            <a:ext cx="8229600" cy="4876800"/>
          </a:xfrm>
        </p:spPr>
        <p:txBody>
          <a:bodyPr/>
          <a:lstStyle/>
          <a:p>
            <a:pPr lvl="0"/>
            <a:endParaRPr lang="en-US" noProof="0" dirty="0" smtClean="0"/>
          </a:p>
        </p:txBody>
      </p:sp>
      <p:sp>
        <p:nvSpPr>
          <p:cNvPr id="4" name="Rectangle 4"/>
          <p:cNvSpPr>
            <a:spLocks noGrp="1" noChangeArrowheads="1"/>
          </p:cNvSpPr>
          <p:nvPr>
            <p:ph type="dt" sz="half" idx="10"/>
          </p:nvPr>
        </p:nvSpPr>
        <p:spPr/>
        <p:txBody>
          <a:bodyPr/>
          <a:lstStyle>
            <a:lvl1pPr>
              <a:defRPr/>
            </a:lvl1pPr>
          </a:lstStyle>
          <a:p>
            <a:pPr>
              <a:defRPr/>
            </a:pPr>
            <a:endParaRPr lang="en-US" dirty="0"/>
          </a:p>
        </p:txBody>
      </p:sp>
      <p:sp>
        <p:nvSpPr>
          <p:cNvPr id="5" name="Rectangle 5"/>
          <p:cNvSpPr>
            <a:spLocks noGrp="1" noChangeArrowheads="1"/>
          </p:cNvSpPr>
          <p:nvPr>
            <p:ph type="ftr" sz="quarter" idx="11"/>
          </p:nvPr>
        </p:nvSpPr>
        <p:spPr/>
        <p:txBody>
          <a:bodyPr/>
          <a:lstStyle>
            <a:lvl1pPr>
              <a:defRPr/>
            </a:lvl1pPr>
          </a:lstStyle>
          <a:p>
            <a:pPr>
              <a:defRPr/>
            </a:pPr>
            <a:endParaRPr lang="en-US" dirty="0"/>
          </a:p>
        </p:txBody>
      </p:sp>
      <p:sp>
        <p:nvSpPr>
          <p:cNvPr id="6" name="Rectangle 6"/>
          <p:cNvSpPr>
            <a:spLocks noGrp="1" noChangeArrowheads="1"/>
          </p:cNvSpPr>
          <p:nvPr>
            <p:ph type="sldNum" sz="quarter" idx="12"/>
          </p:nvPr>
        </p:nvSpPr>
        <p:spPr/>
        <p:txBody>
          <a:bodyPr/>
          <a:lstStyle>
            <a:lvl1pPr>
              <a:defRPr/>
            </a:lvl1pPr>
          </a:lstStyle>
          <a:p>
            <a:pPr>
              <a:defRPr/>
            </a:pPr>
            <a:fld id="{3F7BC128-12DD-4933-BA81-46FC1DAFC0F0}" type="slidenum">
              <a:rPr lang="en-US"/>
              <a:pPr>
                <a:defRPr/>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showMasterSp="0" type="txAndObj" preserve="1">
  <p:cSld name="Title, Text,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160338"/>
            <a:ext cx="7848600" cy="1066800"/>
          </a:xfrm>
        </p:spPr>
        <p:txBody>
          <a:bodyPr/>
          <a:lstStyle/>
          <a:p>
            <a:r>
              <a:rPr lang="en-US" smtClean="0"/>
              <a:t>Click to edit Master title style</a:t>
            </a:r>
            <a:endParaRPr lang="en-US"/>
          </a:p>
        </p:txBody>
      </p:sp>
      <p:sp>
        <p:nvSpPr>
          <p:cNvPr id="3" name="Text Placeholder 2"/>
          <p:cNvSpPr>
            <a:spLocks noGrp="1"/>
          </p:cNvSpPr>
          <p:nvPr>
            <p:ph type="body" sz="half" idx="1"/>
          </p:nvPr>
        </p:nvSpPr>
        <p:spPr>
          <a:xfrm>
            <a:off x="457200" y="1447800"/>
            <a:ext cx="4038600" cy="4876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447800"/>
            <a:ext cx="4038600" cy="4876800"/>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Rectangle 4"/>
          <p:cNvSpPr>
            <a:spLocks noGrp="1" noChangeArrowheads="1"/>
          </p:cNvSpPr>
          <p:nvPr>
            <p:ph type="dt" sz="half" idx="10"/>
          </p:nvPr>
        </p:nvSpPr>
        <p:spPr/>
        <p:txBody>
          <a:bodyPr/>
          <a:lstStyle>
            <a:lvl1pPr>
              <a:defRPr/>
            </a:lvl1pPr>
          </a:lstStyle>
          <a:p>
            <a:pPr>
              <a:defRPr/>
            </a:pPr>
            <a:endParaRPr lang="en-US" dirty="0"/>
          </a:p>
        </p:txBody>
      </p:sp>
      <p:sp>
        <p:nvSpPr>
          <p:cNvPr id="6" name="Rectangle 5"/>
          <p:cNvSpPr>
            <a:spLocks noGrp="1" noChangeArrowheads="1"/>
          </p:cNvSpPr>
          <p:nvPr>
            <p:ph type="ftr" sz="quarter" idx="11"/>
          </p:nvPr>
        </p:nvSpPr>
        <p:spPr/>
        <p:txBody>
          <a:bodyPr/>
          <a:lstStyle>
            <a:lvl1pPr>
              <a:defRPr/>
            </a:lvl1pPr>
          </a:lstStyle>
          <a:p>
            <a:pPr>
              <a:defRPr/>
            </a:pPr>
            <a:endParaRPr lang="en-US" dirty="0"/>
          </a:p>
        </p:txBody>
      </p:sp>
      <p:sp>
        <p:nvSpPr>
          <p:cNvPr id="7" name="Rectangle 6"/>
          <p:cNvSpPr>
            <a:spLocks noGrp="1" noChangeArrowheads="1"/>
          </p:cNvSpPr>
          <p:nvPr>
            <p:ph type="sldNum" sz="quarter" idx="12"/>
          </p:nvPr>
        </p:nvSpPr>
        <p:spPr/>
        <p:txBody>
          <a:bodyPr/>
          <a:lstStyle>
            <a:lvl1pPr>
              <a:defRPr/>
            </a:lvl1pPr>
          </a:lstStyle>
          <a:p>
            <a:pPr>
              <a:defRPr/>
            </a:pPr>
            <a:fld id="{A86750FA-18FF-4903-BF6D-5BEE21CD77CE}" type="slidenum">
              <a:rPr lang="en-US"/>
              <a:pPr>
                <a:defRPr/>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1.jpe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rgbClr val="FFFFFF"/>
        </a:solidFill>
        <a:effectLst/>
      </p:bgPr>
    </p:bg>
    <p:spTree>
      <p:nvGrpSpPr>
        <p:cNvPr id="1" name=""/>
        <p:cNvGrpSpPr/>
        <p:nvPr/>
      </p:nvGrpSpPr>
      <p:grpSpPr>
        <a:xfrm>
          <a:off x="0" y="0"/>
          <a:ext cx="0" cy="0"/>
          <a:chOff x="0" y="0"/>
          <a:chExt cx="0" cy="0"/>
        </a:xfrm>
      </p:grpSpPr>
      <p:pic>
        <p:nvPicPr>
          <p:cNvPr id="2050" name="Picture 16" descr="10"/>
          <p:cNvPicPr>
            <a:picLocks noChangeAspect="1" noChangeArrowheads="1"/>
          </p:cNvPicPr>
          <p:nvPr/>
        </p:nvPicPr>
        <p:blipFill>
          <a:blip r:embed="rId15" cstate="print"/>
          <a:srcRect/>
          <a:stretch>
            <a:fillRect/>
          </a:stretch>
        </p:blipFill>
        <p:spPr bwMode="hidden">
          <a:xfrm>
            <a:off x="0" y="0"/>
            <a:ext cx="9144000" cy="6858000"/>
          </a:xfrm>
          <a:prstGeom prst="rect">
            <a:avLst/>
          </a:prstGeom>
          <a:noFill/>
          <a:ln w="9525">
            <a:noFill/>
            <a:miter lim="800000"/>
            <a:headEnd/>
            <a:tailEnd/>
          </a:ln>
        </p:spPr>
      </p:pic>
      <p:sp>
        <p:nvSpPr>
          <p:cNvPr id="2051" name="Rectangle 3"/>
          <p:cNvSpPr>
            <a:spLocks noGrp="1" noChangeArrowheads="1"/>
          </p:cNvSpPr>
          <p:nvPr>
            <p:ph type="body" idx="1"/>
          </p:nvPr>
        </p:nvSpPr>
        <p:spPr bwMode="black">
          <a:xfrm>
            <a:off x="457200" y="1447800"/>
            <a:ext cx="8229600" cy="48768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1028" name="Rectangle 4"/>
          <p:cNvSpPr>
            <a:spLocks noGrp="1" noChangeArrowheads="1"/>
          </p:cNvSpPr>
          <p:nvPr>
            <p:ph type="dt" sz="half" idx="2"/>
          </p:nvPr>
        </p:nvSpPr>
        <p:spPr bwMode="black">
          <a:xfrm>
            <a:off x="457200" y="6477000"/>
            <a:ext cx="21336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l">
              <a:defRPr sz="1400" b="0">
                <a:solidFill>
                  <a:srgbClr val="FFFFFF"/>
                </a:solidFill>
                <a:latin typeface="Arial" charset="0"/>
              </a:defRPr>
            </a:lvl1pPr>
          </a:lstStyle>
          <a:p>
            <a:pPr>
              <a:defRPr/>
            </a:pPr>
            <a:endParaRPr lang="en-US" dirty="0"/>
          </a:p>
        </p:txBody>
      </p:sp>
      <p:sp>
        <p:nvSpPr>
          <p:cNvPr id="1029" name="Rectangle 5"/>
          <p:cNvSpPr>
            <a:spLocks noGrp="1" noChangeArrowheads="1"/>
          </p:cNvSpPr>
          <p:nvPr>
            <p:ph type="ftr" sz="quarter" idx="3"/>
          </p:nvPr>
        </p:nvSpPr>
        <p:spPr bwMode="black">
          <a:xfrm>
            <a:off x="3124200" y="6477000"/>
            <a:ext cx="28956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lgn="ctr">
              <a:defRPr sz="1400" b="0">
                <a:solidFill>
                  <a:srgbClr val="FFFFFF"/>
                </a:solidFill>
                <a:latin typeface="Arial" charset="0"/>
              </a:defRPr>
            </a:lvl1pPr>
          </a:lstStyle>
          <a:p>
            <a:pPr>
              <a:defRPr/>
            </a:pPr>
            <a:endParaRPr lang="en-US" dirty="0"/>
          </a:p>
        </p:txBody>
      </p:sp>
      <p:sp>
        <p:nvSpPr>
          <p:cNvPr id="1030" name="Rectangle 6"/>
          <p:cNvSpPr>
            <a:spLocks noGrp="1" noChangeArrowheads="1"/>
          </p:cNvSpPr>
          <p:nvPr>
            <p:ph type="sldNum" sz="quarter" idx="4"/>
          </p:nvPr>
        </p:nvSpPr>
        <p:spPr bwMode="black">
          <a:xfrm>
            <a:off x="6553200" y="6477000"/>
            <a:ext cx="2133600" cy="244475"/>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a:defRPr sz="1400" b="0">
                <a:solidFill>
                  <a:srgbClr val="FFFFFF"/>
                </a:solidFill>
                <a:latin typeface="Arial" charset="0"/>
              </a:defRPr>
            </a:lvl1pPr>
          </a:lstStyle>
          <a:p>
            <a:pPr>
              <a:defRPr/>
            </a:pPr>
            <a:fld id="{83D790F8-31D9-407F-9247-BFA25639455F}" type="slidenum">
              <a:rPr lang="en-US"/>
              <a:pPr>
                <a:defRPr/>
              </a:pPr>
              <a:t>‹#›</a:t>
            </a:fld>
            <a:endParaRPr lang="en-US" dirty="0"/>
          </a:p>
        </p:txBody>
      </p:sp>
      <p:sp>
        <p:nvSpPr>
          <p:cNvPr id="1041" name="Rectangle 17"/>
          <p:cNvSpPr>
            <a:spLocks noChangeArrowheads="1"/>
          </p:cNvSpPr>
          <p:nvPr/>
        </p:nvSpPr>
        <p:spPr bwMode="black">
          <a:xfrm>
            <a:off x="-25400" y="1062038"/>
            <a:ext cx="7313613" cy="73025"/>
          </a:xfrm>
          <a:prstGeom prst="rect">
            <a:avLst/>
          </a:prstGeom>
          <a:gradFill rotWithShape="1">
            <a:gsLst>
              <a:gs pos="0">
                <a:schemeClr val="folHlink"/>
              </a:gs>
              <a:gs pos="100000">
                <a:schemeClr val="folHlink">
                  <a:gamma/>
                  <a:shade val="46275"/>
                  <a:invGamma/>
                  <a:alpha val="0"/>
                </a:schemeClr>
              </a:gs>
            </a:gsLst>
            <a:path path="shape">
              <a:fillToRect l="50000" t="50000" r="50000" b="50000"/>
            </a:path>
          </a:gradFill>
          <a:ln w="9525">
            <a:noFill/>
            <a:miter lim="800000"/>
            <a:headEnd/>
            <a:tailEnd/>
          </a:ln>
          <a:effectLst/>
        </p:spPr>
        <p:txBody>
          <a:bodyPr wrap="none" anchor="ctr"/>
          <a:lstStyle/>
          <a:p>
            <a:pPr>
              <a:defRPr/>
            </a:pPr>
            <a:endParaRPr lang="en-US" dirty="0">
              <a:latin typeface="Arial" charset="0"/>
            </a:endParaRPr>
          </a:p>
        </p:txBody>
      </p:sp>
      <p:sp>
        <p:nvSpPr>
          <p:cNvPr id="2056" name="Rectangle 2"/>
          <p:cNvSpPr>
            <a:spLocks noGrp="1" noChangeArrowheads="1"/>
          </p:cNvSpPr>
          <p:nvPr>
            <p:ph type="title"/>
          </p:nvPr>
        </p:nvSpPr>
        <p:spPr bwMode="black">
          <a:xfrm>
            <a:off x="457200" y="160338"/>
            <a:ext cx="7848600" cy="10668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Tree>
  </p:cSld>
  <p:clrMap bg1="dk2" tx1="lt1" bg2="dk1" tx2="lt2" accent1="accent1" accent2="accent2" accent3="accent3" accent4="accent4" accent5="accent5" accent6="accent6" hlink="hlink" folHlink="folHlink"/>
  <p:sldLayoutIdLst>
    <p:sldLayoutId id="2147483969" r:id="rId1"/>
    <p:sldLayoutId id="2147483970" r:id="rId2"/>
    <p:sldLayoutId id="2147483971" r:id="rId3"/>
    <p:sldLayoutId id="2147483972" r:id="rId4"/>
    <p:sldLayoutId id="2147483973" r:id="rId5"/>
    <p:sldLayoutId id="2147483974" r:id="rId6"/>
    <p:sldLayoutId id="2147483975" r:id="rId7"/>
    <p:sldLayoutId id="2147483976" r:id="rId8"/>
    <p:sldLayoutId id="2147483977" r:id="rId9"/>
    <p:sldLayoutId id="2147483978" r:id="rId10"/>
    <p:sldLayoutId id="2147483979" r:id="rId11"/>
    <p:sldLayoutId id="2147483980" r:id="rId12"/>
    <p:sldLayoutId id="2147483981" r:id="rId13"/>
  </p:sldLayoutIdLst>
  <p:timing>
    <p:tnLst>
      <p:par>
        <p:cTn id="1" dur="indefinite" restart="never" nodeType="tmRoot"/>
      </p:par>
    </p:tnLst>
  </p:timing>
  <p:txStyles>
    <p:titleStyle>
      <a:lvl1pPr algn="l" rtl="0" eaLnBrk="0" fontAlgn="base" hangingPunct="0">
        <a:spcBef>
          <a:spcPct val="0"/>
        </a:spcBef>
        <a:spcAft>
          <a:spcPct val="0"/>
        </a:spcAft>
        <a:defRPr sz="4000" b="1">
          <a:solidFill>
            <a:srgbClr val="FFFFFF"/>
          </a:solidFill>
          <a:latin typeface="+mj-lt"/>
          <a:ea typeface="+mj-ea"/>
          <a:cs typeface="+mj-cs"/>
        </a:defRPr>
      </a:lvl1pPr>
      <a:lvl2pPr algn="l" rtl="0" eaLnBrk="0" fontAlgn="base" hangingPunct="0">
        <a:spcBef>
          <a:spcPct val="0"/>
        </a:spcBef>
        <a:spcAft>
          <a:spcPct val="0"/>
        </a:spcAft>
        <a:defRPr sz="4000" b="1">
          <a:solidFill>
            <a:srgbClr val="FFFFFF"/>
          </a:solidFill>
          <a:latin typeface="Arial" pitchFamily="34" charset="0"/>
        </a:defRPr>
      </a:lvl2pPr>
      <a:lvl3pPr algn="l" rtl="0" eaLnBrk="0" fontAlgn="base" hangingPunct="0">
        <a:spcBef>
          <a:spcPct val="0"/>
        </a:spcBef>
        <a:spcAft>
          <a:spcPct val="0"/>
        </a:spcAft>
        <a:defRPr sz="4000" b="1">
          <a:solidFill>
            <a:srgbClr val="FFFFFF"/>
          </a:solidFill>
          <a:latin typeface="Arial" pitchFamily="34" charset="0"/>
        </a:defRPr>
      </a:lvl3pPr>
      <a:lvl4pPr algn="l" rtl="0" eaLnBrk="0" fontAlgn="base" hangingPunct="0">
        <a:spcBef>
          <a:spcPct val="0"/>
        </a:spcBef>
        <a:spcAft>
          <a:spcPct val="0"/>
        </a:spcAft>
        <a:defRPr sz="4000" b="1">
          <a:solidFill>
            <a:srgbClr val="FFFFFF"/>
          </a:solidFill>
          <a:latin typeface="Arial" pitchFamily="34" charset="0"/>
        </a:defRPr>
      </a:lvl4pPr>
      <a:lvl5pPr algn="l" rtl="0" eaLnBrk="0" fontAlgn="base" hangingPunct="0">
        <a:spcBef>
          <a:spcPct val="0"/>
        </a:spcBef>
        <a:spcAft>
          <a:spcPct val="0"/>
        </a:spcAft>
        <a:defRPr sz="4000" b="1">
          <a:solidFill>
            <a:srgbClr val="FFFFFF"/>
          </a:solidFill>
          <a:latin typeface="Arial" pitchFamily="34" charset="0"/>
        </a:defRPr>
      </a:lvl5pPr>
      <a:lvl6pPr marL="457200" algn="l" rtl="0" fontAlgn="base">
        <a:spcBef>
          <a:spcPct val="0"/>
        </a:spcBef>
        <a:spcAft>
          <a:spcPct val="0"/>
        </a:spcAft>
        <a:defRPr sz="4000" b="1">
          <a:solidFill>
            <a:srgbClr val="FFFFFF"/>
          </a:solidFill>
          <a:latin typeface="Arial" pitchFamily="34" charset="0"/>
        </a:defRPr>
      </a:lvl6pPr>
      <a:lvl7pPr marL="914400" algn="l" rtl="0" fontAlgn="base">
        <a:spcBef>
          <a:spcPct val="0"/>
        </a:spcBef>
        <a:spcAft>
          <a:spcPct val="0"/>
        </a:spcAft>
        <a:defRPr sz="4000" b="1">
          <a:solidFill>
            <a:srgbClr val="FFFFFF"/>
          </a:solidFill>
          <a:latin typeface="Arial" pitchFamily="34" charset="0"/>
        </a:defRPr>
      </a:lvl7pPr>
      <a:lvl8pPr marL="1371600" algn="l" rtl="0" fontAlgn="base">
        <a:spcBef>
          <a:spcPct val="0"/>
        </a:spcBef>
        <a:spcAft>
          <a:spcPct val="0"/>
        </a:spcAft>
        <a:defRPr sz="4000" b="1">
          <a:solidFill>
            <a:srgbClr val="FFFFFF"/>
          </a:solidFill>
          <a:latin typeface="Arial" pitchFamily="34" charset="0"/>
        </a:defRPr>
      </a:lvl8pPr>
      <a:lvl9pPr marL="1828800" algn="l" rtl="0" fontAlgn="base">
        <a:spcBef>
          <a:spcPct val="0"/>
        </a:spcBef>
        <a:spcAft>
          <a:spcPct val="0"/>
        </a:spcAft>
        <a:defRPr sz="4000" b="1">
          <a:solidFill>
            <a:srgbClr val="FFFFFF"/>
          </a:solidFill>
          <a:latin typeface="Arial" pitchFamily="34" charset="0"/>
        </a:defRPr>
      </a:lvl9pPr>
    </p:titleStyle>
    <p:bodyStyle>
      <a:lvl1pPr marL="342900" indent="-342900" algn="l" rtl="0" eaLnBrk="0" fontAlgn="base" hangingPunct="0">
        <a:spcBef>
          <a:spcPct val="20000"/>
        </a:spcBef>
        <a:spcAft>
          <a:spcPct val="0"/>
        </a:spcAft>
        <a:buChar char="•"/>
        <a:defRPr sz="3200">
          <a:solidFill>
            <a:srgbClr val="FFFFFF"/>
          </a:solidFill>
          <a:latin typeface="+mn-lt"/>
          <a:ea typeface="+mn-ea"/>
          <a:cs typeface="+mn-cs"/>
        </a:defRPr>
      </a:lvl1pPr>
      <a:lvl2pPr marL="742950" indent="-285750" algn="l" rtl="0" eaLnBrk="0" fontAlgn="base" hangingPunct="0">
        <a:spcBef>
          <a:spcPct val="20000"/>
        </a:spcBef>
        <a:spcAft>
          <a:spcPct val="0"/>
        </a:spcAft>
        <a:buChar char="–"/>
        <a:defRPr sz="2800">
          <a:solidFill>
            <a:srgbClr val="FFFFFF"/>
          </a:solidFill>
          <a:latin typeface="+mn-lt"/>
        </a:defRPr>
      </a:lvl2pPr>
      <a:lvl3pPr marL="1143000" indent="-228600" algn="l" rtl="0" eaLnBrk="0" fontAlgn="base" hangingPunct="0">
        <a:spcBef>
          <a:spcPct val="20000"/>
        </a:spcBef>
        <a:spcAft>
          <a:spcPct val="0"/>
        </a:spcAft>
        <a:buChar char="•"/>
        <a:defRPr sz="2400">
          <a:solidFill>
            <a:srgbClr val="FFFFFF"/>
          </a:solidFill>
          <a:latin typeface="+mn-lt"/>
        </a:defRPr>
      </a:lvl3pPr>
      <a:lvl4pPr marL="1600200" indent="-228600" algn="l" rtl="0" eaLnBrk="0" fontAlgn="base" hangingPunct="0">
        <a:spcBef>
          <a:spcPct val="20000"/>
        </a:spcBef>
        <a:spcAft>
          <a:spcPct val="0"/>
        </a:spcAft>
        <a:buChar char="–"/>
        <a:defRPr sz="2000">
          <a:solidFill>
            <a:srgbClr val="FFFFFF"/>
          </a:solidFill>
          <a:latin typeface="+mn-lt"/>
        </a:defRPr>
      </a:lvl4pPr>
      <a:lvl5pPr marL="2057400" indent="-228600" algn="l" rtl="0" eaLnBrk="0" fontAlgn="base" hangingPunct="0">
        <a:spcBef>
          <a:spcPct val="20000"/>
        </a:spcBef>
        <a:spcAft>
          <a:spcPct val="0"/>
        </a:spcAft>
        <a:buChar char="»"/>
        <a:defRPr sz="2000">
          <a:solidFill>
            <a:srgbClr val="FFFFFF"/>
          </a:solidFill>
          <a:latin typeface="+mn-lt"/>
        </a:defRPr>
      </a:lvl5pPr>
      <a:lvl6pPr marL="2514600" indent="-228600" algn="l" rtl="0" fontAlgn="base">
        <a:spcBef>
          <a:spcPct val="20000"/>
        </a:spcBef>
        <a:spcAft>
          <a:spcPct val="0"/>
        </a:spcAft>
        <a:buChar char="»"/>
        <a:defRPr sz="2000">
          <a:solidFill>
            <a:srgbClr val="FFFFFF"/>
          </a:solidFill>
          <a:latin typeface="+mn-lt"/>
        </a:defRPr>
      </a:lvl6pPr>
      <a:lvl7pPr marL="2971800" indent="-228600" algn="l" rtl="0" fontAlgn="base">
        <a:spcBef>
          <a:spcPct val="20000"/>
        </a:spcBef>
        <a:spcAft>
          <a:spcPct val="0"/>
        </a:spcAft>
        <a:buChar char="»"/>
        <a:defRPr sz="2000">
          <a:solidFill>
            <a:srgbClr val="FFFFFF"/>
          </a:solidFill>
          <a:latin typeface="+mn-lt"/>
        </a:defRPr>
      </a:lvl7pPr>
      <a:lvl8pPr marL="3429000" indent="-228600" algn="l" rtl="0" fontAlgn="base">
        <a:spcBef>
          <a:spcPct val="20000"/>
        </a:spcBef>
        <a:spcAft>
          <a:spcPct val="0"/>
        </a:spcAft>
        <a:buChar char="»"/>
        <a:defRPr sz="2000">
          <a:solidFill>
            <a:srgbClr val="FFFFFF"/>
          </a:solidFill>
          <a:latin typeface="+mn-lt"/>
        </a:defRPr>
      </a:lvl8pPr>
      <a:lvl9pPr marL="3886200" indent="-228600" algn="l" rtl="0" fontAlgn="base">
        <a:spcBef>
          <a:spcPct val="20000"/>
        </a:spcBef>
        <a:spcAft>
          <a:spcPct val="0"/>
        </a:spcAft>
        <a:buChar char="»"/>
        <a:defRPr sz="2000">
          <a:solidFill>
            <a:srgbClr val="FFFFFF"/>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microsoft.com/office/2007/relationships/hdphoto" Target="../media/hdphoto1.wdp"/><Relationship Id="rId4" Type="http://schemas.openxmlformats.org/officeDocument/2006/relationships/image" Target="../media/image3.png"/></Relationships>
</file>

<file path=ppt/slides/_rels/slide2.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notesSlide" Target="../notesSlides/notesSlide2.xml"/><Relationship Id="rId1" Type="http://schemas.openxmlformats.org/officeDocument/2006/relationships/slideLayout" Target="../slideLayouts/slideLayout13.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3.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3.xml"/></Relationships>
</file>

<file path=ppt/slides/_rels/slide5.xml.rels><?xml version="1.0" encoding="UTF-8" standalone="yes"?>
<Relationships xmlns="http://schemas.openxmlformats.org/package/2006/relationships"><Relationship Id="rId3" Type="http://schemas.openxmlformats.org/officeDocument/2006/relationships/image" Target="../media/image5.jpeg"/><Relationship Id="rId2" Type="http://schemas.openxmlformats.org/officeDocument/2006/relationships/notesSlide" Target="../notesSlides/notesSlide5.xml"/><Relationship Id="rId1" Type="http://schemas.openxmlformats.org/officeDocument/2006/relationships/slideLayout" Target="../slideLayouts/slideLayout13.xml"/><Relationship Id="rId6" Type="http://schemas.openxmlformats.org/officeDocument/2006/relationships/image" Target="../media/image8.jpeg"/><Relationship Id="rId5" Type="http://schemas.openxmlformats.org/officeDocument/2006/relationships/image" Target="../media/image7.png"/><Relationship Id="rId4" Type="http://schemas.openxmlformats.org/officeDocument/2006/relationships/image" Target="../media/image6.jpeg"/></Relationships>
</file>

<file path=ppt/slides/_rels/slide6.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6.xml"/><Relationship Id="rId1" Type="http://schemas.openxmlformats.org/officeDocument/2006/relationships/slideLayout" Target="../slideLayouts/slideLayout13.xml"/></Relationships>
</file>

<file path=ppt/slides/_rels/slide7.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7.xml"/><Relationship Id="rId1" Type="http://schemas.openxmlformats.org/officeDocument/2006/relationships/slideLayout" Target="../slideLayouts/slideLayout13.xml"/><Relationship Id="rId4" Type="http://schemas.openxmlformats.org/officeDocument/2006/relationships/image" Target="../media/image11.png"/></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13.xml"/></Relationships>
</file>

<file path=ppt/slides/_rels/slide9.xml.rels><?xml version="1.0" encoding="UTF-8" standalone="yes"?>
<Relationships xmlns="http://schemas.openxmlformats.org/package/2006/relationships"><Relationship Id="rId3" Type="http://schemas.openxmlformats.org/officeDocument/2006/relationships/image" Target="../media/image12.jpeg"/><Relationship Id="rId2" Type="http://schemas.openxmlformats.org/officeDocument/2006/relationships/notesSlide" Target="../notesSlides/notesSlide9.xml"/><Relationship Id="rId1" Type="http://schemas.openxmlformats.org/officeDocument/2006/relationships/slideLayout" Target="../slideLayouts/slideLayout13.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13.xml"/></Relationships>
</file>

<file path=ppt/slides/_rels/slide11.xml.rels><?xml version="1.0" encoding="UTF-8" standalone="yes"?>
<Relationships xmlns="http://schemas.openxmlformats.org/package/2006/relationships"><Relationship Id="rId3" Type="http://schemas.openxmlformats.org/officeDocument/2006/relationships/image" Target="../media/image13.jpeg"/><Relationship Id="rId7" Type="http://schemas.openxmlformats.org/officeDocument/2006/relationships/image" Target="../media/image17.jpeg"/><Relationship Id="rId2" Type="http://schemas.openxmlformats.org/officeDocument/2006/relationships/notesSlide" Target="../notesSlides/notesSlide11.xml"/><Relationship Id="rId1" Type="http://schemas.openxmlformats.org/officeDocument/2006/relationships/slideLayout" Target="../slideLayouts/slideLayout13.xml"/><Relationship Id="rId6" Type="http://schemas.openxmlformats.org/officeDocument/2006/relationships/image" Target="../media/image16.jpeg"/><Relationship Id="rId5" Type="http://schemas.openxmlformats.org/officeDocument/2006/relationships/image" Target="../media/image15.jpeg"/><Relationship Id="rId4" Type="http://schemas.openxmlformats.org/officeDocument/2006/relationships/image" Target="../media/image14.jpeg"/></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13.xml"/></Relationships>
</file>

<file path=ppt/slides/_rels/slide13.xml.rels><?xml version="1.0" encoding="UTF-8" standalone="yes"?>
<Relationships xmlns="http://schemas.openxmlformats.org/package/2006/relationships"><Relationship Id="rId8" Type="http://schemas.openxmlformats.org/officeDocument/2006/relationships/image" Target="../media/image23.png"/><Relationship Id="rId3" Type="http://schemas.openxmlformats.org/officeDocument/2006/relationships/image" Target="../media/image18.png"/><Relationship Id="rId7" Type="http://schemas.openxmlformats.org/officeDocument/2006/relationships/image" Target="../media/image22.png"/><Relationship Id="rId2" Type="http://schemas.openxmlformats.org/officeDocument/2006/relationships/notesSlide" Target="../notesSlides/notesSlide13.xml"/><Relationship Id="rId1" Type="http://schemas.openxmlformats.org/officeDocument/2006/relationships/slideLayout" Target="../slideLayouts/slideLayout13.xml"/><Relationship Id="rId6" Type="http://schemas.openxmlformats.org/officeDocument/2006/relationships/image" Target="../media/image21.png"/><Relationship Id="rId5" Type="http://schemas.openxmlformats.org/officeDocument/2006/relationships/image" Target="../media/image20.png"/><Relationship Id="rId4" Type="http://schemas.openxmlformats.org/officeDocument/2006/relationships/image" Target="../media/image19.emf"/></Relationships>
</file>

<file path=ppt/slides/_rels/slide14.xml.rels><?xml version="1.0" encoding="UTF-8" standalone="yes"?>
<Relationships xmlns="http://schemas.openxmlformats.org/package/2006/relationships"><Relationship Id="rId2" Type="http://schemas.openxmlformats.org/officeDocument/2006/relationships/notesSlide" Target="../notesSlides/notesSlide14.xml"/><Relationship Id="rId1" Type="http://schemas.openxmlformats.org/officeDocument/2006/relationships/slideLayout" Target="../slideLayouts/slideLayout13.xml"/></Relationships>
</file>

<file path=ppt/slides/_rels/slide15.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5.xml"/><Relationship Id="rId1" Type="http://schemas.openxmlformats.org/officeDocument/2006/relationships/slideLayout" Target="../slideLayouts/slideLayout13.xml"/><Relationship Id="rId6" Type="http://schemas.openxmlformats.org/officeDocument/2006/relationships/image" Target="../media/image27.png"/><Relationship Id="rId5" Type="http://schemas.openxmlformats.org/officeDocument/2006/relationships/image" Target="../media/image26.png"/><Relationship Id="rId4" Type="http://schemas.openxmlformats.org/officeDocument/2006/relationships/image" Target="../media/image25.png"/></Relationships>
</file>

<file path=ppt/slides/_rels/slide16.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16.xml"/><Relationship Id="rId1" Type="http://schemas.openxmlformats.org/officeDocument/2006/relationships/slideLayout" Target="../slideLayouts/slideLayout13.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13.xml"/></Relationships>
</file>

<file path=ppt/slides/_rels/slide18.xml.rels><?xml version="1.0" encoding="UTF-8" standalone="yes"?>
<Relationships xmlns="http://schemas.openxmlformats.org/package/2006/relationships"><Relationship Id="rId8" Type="http://schemas.openxmlformats.org/officeDocument/2006/relationships/image" Target="../media/image22.png"/><Relationship Id="rId3" Type="http://schemas.openxmlformats.org/officeDocument/2006/relationships/image" Target="../media/image29.emf"/><Relationship Id="rId7" Type="http://schemas.openxmlformats.org/officeDocument/2006/relationships/image" Target="../media/image21.png"/><Relationship Id="rId2" Type="http://schemas.openxmlformats.org/officeDocument/2006/relationships/notesSlide" Target="../notesSlides/notesSlide18.xml"/><Relationship Id="rId1" Type="http://schemas.openxmlformats.org/officeDocument/2006/relationships/slideLayout" Target="../slideLayouts/slideLayout13.xml"/><Relationship Id="rId6" Type="http://schemas.openxmlformats.org/officeDocument/2006/relationships/image" Target="../media/image32.jpeg"/><Relationship Id="rId5" Type="http://schemas.openxmlformats.org/officeDocument/2006/relationships/image" Target="../media/image31.emf"/><Relationship Id="rId4" Type="http://schemas.openxmlformats.org/officeDocument/2006/relationships/image" Target="../media/image30.png"/><Relationship Id="rId9" Type="http://schemas.openxmlformats.org/officeDocument/2006/relationships/image" Target="../media/image23.png"/></Relationships>
</file>

<file path=ppt/slides/_rels/slide19.xml.rels><?xml version="1.0" encoding="UTF-8" standalone="yes"?>
<Relationships xmlns="http://schemas.openxmlformats.org/package/2006/relationships"><Relationship Id="rId8" Type="http://schemas.openxmlformats.org/officeDocument/2006/relationships/image" Target="../media/image22.png"/><Relationship Id="rId3" Type="http://schemas.openxmlformats.org/officeDocument/2006/relationships/image" Target="../media/image33.emf"/><Relationship Id="rId7" Type="http://schemas.openxmlformats.org/officeDocument/2006/relationships/image" Target="../media/image21.png"/><Relationship Id="rId2" Type="http://schemas.openxmlformats.org/officeDocument/2006/relationships/notesSlide" Target="../notesSlides/notesSlide19.xml"/><Relationship Id="rId1" Type="http://schemas.openxmlformats.org/officeDocument/2006/relationships/slideLayout" Target="../slideLayouts/slideLayout13.xml"/><Relationship Id="rId6" Type="http://schemas.openxmlformats.org/officeDocument/2006/relationships/image" Target="../media/image36.jpeg"/><Relationship Id="rId5" Type="http://schemas.openxmlformats.org/officeDocument/2006/relationships/image" Target="../media/image35.emf"/><Relationship Id="rId4" Type="http://schemas.openxmlformats.org/officeDocument/2006/relationships/image" Target="../media/image34.png"/><Relationship Id="rId9" Type="http://schemas.openxmlformats.org/officeDocument/2006/relationships/image" Target="../media/image23.png"/></Relationships>
</file>

<file path=ppt/slides/_rels/slide20.xml.rels><?xml version="1.0" encoding="UTF-8" standalone="yes"?>
<Relationships xmlns="http://schemas.openxmlformats.org/package/2006/relationships"><Relationship Id="rId8" Type="http://schemas.openxmlformats.org/officeDocument/2006/relationships/image" Target="../media/image22.png"/><Relationship Id="rId3" Type="http://schemas.openxmlformats.org/officeDocument/2006/relationships/image" Target="../media/image37.emf"/><Relationship Id="rId7" Type="http://schemas.openxmlformats.org/officeDocument/2006/relationships/image" Target="../media/image21.png"/><Relationship Id="rId2" Type="http://schemas.openxmlformats.org/officeDocument/2006/relationships/notesSlide" Target="../notesSlides/notesSlide20.xml"/><Relationship Id="rId1" Type="http://schemas.openxmlformats.org/officeDocument/2006/relationships/slideLayout" Target="../slideLayouts/slideLayout13.xml"/><Relationship Id="rId6" Type="http://schemas.openxmlformats.org/officeDocument/2006/relationships/image" Target="../media/image40.png"/><Relationship Id="rId5" Type="http://schemas.openxmlformats.org/officeDocument/2006/relationships/image" Target="../media/image39.emf"/><Relationship Id="rId4" Type="http://schemas.openxmlformats.org/officeDocument/2006/relationships/image" Target="../media/image38.png"/><Relationship Id="rId9" Type="http://schemas.openxmlformats.org/officeDocument/2006/relationships/image" Target="../media/image23.png"/></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13.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13.xml"/></Relationships>
</file>

<file path=ppt/slides/_rels/slide23.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23.xml"/><Relationship Id="rId1" Type="http://schemas.openxmlformats.org/officeDocument/2006/relationships/slideLayout" Target="../slideLayouts/slideLayout13.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13.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13.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13.xml"/></Relationships>
</file>

<file path=ppt/slides/_rels/slide27.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27.xml"/><Relationship Id="rId1" Type="http://schemas.openxmlformats.org/officeDocument/2006/relationships/slideLayout" Target="../slideLayouts/slideLayout13.xml"/><Relationship Id="rId5" Type="http://schemas.openxmlformats.org/officeDocument/2006/relationships/image" Target="../media/image44.jpeg"/><Relationship Id="rId4" Type="http://schemas.openxmlformats.org/officeDocument/2006/relationships/image" Target="../media/image43.jpeg"/></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3.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13.xml"/></Relationships>
</file>

<file path=ppt/slides/_rels/slide30.xml.rels><?xml version="1.0" encoding="UTF-8" standalone="yes"?>
<Relationships xmlns="http://schemas.openxmlformats.org/package/2006/relationships"><Relationship Id="rId2" Type="http://schemas.openxmlformats.org/officeDocument/2006/relationships/notesSlide" Target="../notesSlides/notesSlide30.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074" name="Rectangle 102"/>
          <p:cNvSpPr>
            <a:spLocks noGrp="1" noChangeArrowheads="1"/>
          </p:cNvSpPr>
          <p:nvPr>
            <p:ph type="ctrTitle" idx="4294967295"/>
          </p:nvPr>
        </p:nvSpPr>
        <p:spPr>
          <a:xfrm>
            <a:off x="563300" y="2514600"/>
            <a:ext cx="8001000" cy="1371600"/>
          </a:xfrm>
        </p:spPr>
        <p:txBody>
          <a:bodyPr anchor="t"/>
          <a:lstStyle/>
          <a:p>
            <a:pPr algn="ctr" eaLnBrk="1" hangingPunct="1">
              <a:spcBef>
                <a:spcPts val="1200"/>
              </a:spcBef>
              <a:defRPr/>
            </a:pPr>
            <a:r>
              <a:rPr lang="en-US" sz="2800" dirty="0" smtClean="0">
                <a:solidFill>
                  <a:schemeClr val="tx1">
                    <a:lumMod val="50000"/>
                  </a:schemeClr>
                </a:solidFill>
                <a:latin typeface="Arial" pitchFamily="34" charset="0"/>
                <a:cs typeface="Arial" pitchFamily="34" charset="0"/>
              </a:rPr>
              <a:t>RESEARCH O</a:t>
            </a:r>
            <a:r>
              <a:rPr lang="sr-Latn-RS" sz="2800" dirty="0" smtClean="0">
                <a:solidFill>
                  <a:schemeClr val="tx1">
                    <a:lumMod val="50000"/>
                  </a:schemeClr>
                </a:solidFill>
                <a:latin typeface="Arial" pitchFamily="34" charset="0"/>
                <a:cs typeface="Arial" pitchFamily="34" charset="0"/>
              </a:rPr>
              <a:t>N</a:t>
            </a:r>
            <a:r>
              <a:rPr lang="en-US" sz="2800" dirty="0" smtClean="0">
                <a:solidFill>
                  <a:schemeClr val="tx1">
                    <a:lumMod val="50000"/>
                  </a:schemeClr>
                </a:solidFill>
                <a:latin typeface="Arial" pitchFamily="34" charset="0"/>
                <a:cs typeface="Arial" pitchFamily="34" charset="0"/>
              </a:rPr>
              <a:t> THE EFFECT OF DRIVING STYLE ON ENERGY EFFICIENCY OF </a:t>
            </a:r>
            <a:r>
              <a:rPr lang="en-US" sz="2800" dirty="0" smtClean="0">
                <a:solidFill>
                  <a:srgbClr val="93D393"/>
                </a:solidFill>
                <a:latin typeface="Arial" pitchFamily="34" charset="0"/>
                <a:cs typeface="Arial" pitchFamily="34" charset="0"/>
              </a:rPr>
              <a:t>ELECTRIC BUSES</a:t>
            </a:r>
          </a:p>
        </p:txBody>
      </p:sp>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61392" y="5693966"/>
            <a:ext cx="2867191" cy="997167"/>
          </a:xfrm>
          <a:prstGeom prst="rect">
            <a:avLst/>
          </a:prstGeom>
        </p:spPr>
      </p:pic>
      <p:sp>
        <p:nvSpPr>
          <p:cNvPr id="4" name="Rectangle 3"/>
          <p:cNvSpPr/>
          <p:nvPr/>
        </p:nvSpPr>
        <p:spPr>
          <a:xfrm>
            <a:off x="2917371" y="6184368"/>
            <a:ext cx="6226629" cy="206828"/>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5" name="Rectangle 4"/>
          <p:cNvSpPr/>
          <p:nvPr/>
        </p:nvSpPr>
        <p:spPr>
          <a:xfrm>
            <a:off x="4267200" y="5373469"/>
            <a:ext cx="4572000" cy="646331"/>
          </a:xfrm>
          <a:prstGeom prst="rect">
            <a:avLst/>
          </a:prstGeom>
        </p:spPr>
        <p:txBody>
          <a:bodyPr>
            <a:spAutoFit/>
          </a:bodyPr>
          <a:lstStyle/>
          <a:p>
            <a:r>
              <a:rPr lang="sr-Latn-RS" b="0" dirty="0" smtClean="0">
                <a:solidFill>
                  <a:schemeClr val="tx1">
                    <a:lumMod val="50000"/>
                  </a:schemeClr>
                </a:solidFill>
                <a:cs typeface="Arial" pitchFamily="34" charset="0"/>
              </a:rPr>
              <a:t>Project Leader</a:t>
            </a:r>
            <a:r>
              <a:rPr lang="sr-Cyrl-RS" b="0" dirty="0" smtClean="0">
                <a:solidFill>
                  <a:schemeClr val="tx1">
                    <a:lumMod val="50000"/>
                  </a:schemeClr>
                </a:solidFill>
                <a:cs typeface="Arial" pitchFamily="34" charset="0"/>
              </a:rPr>
              <a:t>: </a:t>
            </a:r>
            <a:r>
              <a:rPr lang="sr-Cyrl-RS" dirty="0" smtClean="0">
                <a:solidFill>
                  <a:schemeClr val="tx1">
                    <a:lumMod val="50000"/>
                  </a:schemeClr>
                </a:solidFill>
                <a:cs typeface="Arial" pitchFamily="34" charset="0"/>
              </a:rPr>
              <a:t/>
            </a:r>
            <a:br>
              <a:rPr lang="sr-Cyrl-RS" dirty="0" smtClean="0">
                <a:solidFill>
                  <a:schemeClr val="tx1">
                    <a:lumMod val="50000"/>
                  </a:schemeClr>
                </a:solidFill>
                <a:cs typeface="Arial" pitchFamily="34" charset="0"/>
              </a:rPr>
            </a:br>
            <a:r>
              <a:rPr lang="en-US" dirty="0" smtClean="0">
                <a:solidFill>
                  <a:schemeClr val="tx1">
                    <a:lumMod val="50000"/>
                  </a:schemeClr>
                </a:solidFill>
                <a:cs typeface="Arial" pitchFamily="34" charset="0"/>
              </a:rPr>
              <a:t>Ivan Blagojevi</a:t>
            </a:r>
            <a:r>
              <a:rPr lang="sr-Latn-RS" dirty="0" smtClean="0">
                <a:solidFill>
                  <a:schemeClr val="tx1">
                    <a:lumMod val="50000"/>
                  </a:schemeClr>
                </a:solidFill>
                <a:cs typeface="Arial" pitchFamily="34" charset="0"/>
              </a:rPr>
              <a:t>ć, Ph.D.</a:t>
            </a:r>
            <a:endParaRPr lang="en-US" dirty="0">
              <a:solidFill>
                <a:schemeClr val="tx1">
                  <a:lumMod val="50000"/>
                </a:schemeClr>
              </a:solidFill>
            </a:endParaRPr>
          </a:p>
        </p:txBody>
      </p:sp>
      <p:pic>
        <p:nvPicPr>
          <p:cNvPr id="6" name="Picture 5"/>
          <p:cNvPicPr>
            <a:picLocks noChangeAspect="1"/>
          </p:cNvPicPr>
          <p:nvPr/>
        </p:nvPicPr>
        <p:blipFill>
          <a:blip r:embed="rId4" cstate="print">
            <a:extLst>
              <a:ext uri="{BEBA8EAE-BF5A-486C-A8C5-ECC9F3942E4B}">
                <a14:imgProps xmlns:a14="http://schemas.microsoft.com/office/drawing/2010/main">
                  <a14:imgLayer r:embed="rId5">
                    <a14:imgEffect>
                      <a14:brightnessContrast bright="40000" contrast="-40000"/>
                    </a14:imgEffect>
                  </a14:imgLayer>
                </a14:imgProps>
              </a:ext>
              <a:ext uri="{28A0092B-C50C-407E-A947-70E740481C1C}">
                <a14:useLocalDpi xmlns:a14="http://schemas.microsoft.com/office/drawing/2010/main" val="0"/>
              </a:ext>
            </a:extLst>
          </a:blip>
          <a:stretch>
            <a:fillRect/>
          </a:stretch>
        </p:blipFill>
        <p:spPr>
          <a:xfrm>
            <a:off x="273528" y="152400"/>
            <a:ext cx="1098072" cy="1584000"/>
          </a:xfrm>
          <a:prstGeom prst="rect">
            <a:avLst/>
          </a:prstGeom>
        </p:spPr>
      </p:pic>
      <p:sp>
        <p:nvSpPr>
          <p:cNvPr id="7" name="Rectangle 6"/>
          <p:cNvSpPr/>
          <p:nvPr/>
        </p:nvSpPr>
        <p:spPr>
          <a:xfrm>
            <a:off x="1500850" y="685800"/>
            <a:ext cx="3756950" cy="646331"/>
          </a:xfrm>
          <a:prstGeom prst="rect">
            <a:avLst/>
          </a:prstGeom>
        </p:spPr>
        <p:txBody>
          <a:bodyPr wrap="square">
            <a:spAutoFit/>
          </a:bodyPr>
          <a:lstStyle/>
          <a:p>
            <a:pPr algn="l"/>
            <a:r>
              <a:rPr lang="en-US" b="0" dirty="0" smtClean="0">
                <a:solidFill>
                  <a:schemeClr val="tx1">
                    <a:lumMod val="50000"/>
                  </a:schemeClr>
                </a:solidFill>
                <a:cs typeface="Arial" pitchFamily="34" charset="0"/>
              </a:rPr>
              <a:t>University of Belgrade</a:t>
            </a:r>
            <a:r>
              <a:rPr lang="en-US" b="0" dirty="0" smtClean="0">
                <a:solidFill>
                  <a:schemeClr val="bg1"/>
                </a:solidFill>
                <a:cs typeface="Arial" pitchFamily="34" charset="0"/>
              </a:rPr>
              <a:t/>
            </a:r>
            <a:br>
              <a:rPr lang="en-US" b="0" dirty="0" smtClean="0">
                <a:solidFill>
                  <a:schemeClr val="bg1"/>
                </a:solidFill>
                <a:cs typeface="Arial" pitchFamily="34" charset="0"/>
              </a:rPr>
            </a:br>
            <a:r>
              <a:rPr lang="en-US" b="0" dirty="0" smtClean="0">
                <a:solidFill>
                  <a:schemeClr val="bg1"/>
                </a:solidFill>
                <a:cs typeface="Arial" pitchFamily="34" charset="0"/>
              </a:rPr>
              <a:t>Faculty of Mechanical Engineering</a:t>
            </a:r>
            <a:endParaRPr lang="en-US" dirty="0">
              <a:solidFill>
                <a:schemeClr val="tx1">
                  <a:lumMod val="50000"/>
                </a:schemeClr>
              </a:solidFill>
            </a:endParaRPr>
          </a:p>
        </p:txBody>
      </p:sp>
      <p:sp>
        <p:nvSpPr>
          <p:cNvPr id="8" name="Rectangle 7"/>
          <p:cNvSpPr/>
          <p:nvPr/>
        </p:nvSpPr>
        <p:spPr>
          <a:xfrm flipV="1">
            <a:off x="1600199" y="0"/>
            <a:ext cx="2578261" cy="6096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pic>
        <p:nvPicPr>
          <p:cNvPr id="10" name="Picture 9"/>
          <p:cNvPicPr/>
          <p:nvPr/>
        </p:nvPicPr>
        <p:blipFill>
          <a:blip r:embed="rId3" cstate="print"/>
          <a:srcRect t="9524" b="7143"/>
          <a:stretch>
            <a:fillRect/>
          </a:stretch>
        </p:blipFill>
        <p:spPr bwMode="auto">
          <a:xfrm>
            <a:off x="4003675" y="3810000"/>
            <a:ext cx="5140325" cy="2667000"/>
          </a:xfrm>
          <a:prstGeom prst="rect">
            <a:avLst/>
          </a:prstGeom>
          <a:noFill/>
          <a:ln w="9525">
            <a:noFill/>
            <a:miter lim="800000"/>
            <a:headEnd/>
            <a:tailEnd/>
          </a:ln>
        </p:spPr>
      </p:pic>
      <p:sp>
        <p:nvSpPr>
          <p:cNvPr id="10244" name="TextBox 7"/>
          <p:cNvSpPr txBox="1">
            <a:spLocks noChangeArrowheads="1"/>
          </p:cNvSpPr>
          <p:nvPr/>
        </p:nvSpPr>
        <p:spPr bwMode="auto">
          <a:xfrm>
            <a:off x="228600" y="762000"/>
            <a:ext cx="8686800" cy="4247317"/>
          </a:xfrm>
          <a:prstGeom prst="rect">
            <a:avLst/>
          </a:prstGeom>
          <a:noFill/>
          <a:ln>
            <a:noFill/>
          </a:ln>
          <a:extLst/>
        </p:spPr>
        <p:txBody>
          <a:bodyPr>
            <a:spAutoFit/>
          </a:bodyPr>
          <a:lstStyle/>
          <a:p>
            <a:pPr marL="285750" indent="-285750" algn="l">
              <a:defRPr/>
            </a:pPr>
            <a:r>
              <a:rPr lang="en-US" dirty="0" smtClean="0">
                <a:solidFill>
                  <a:srgbClr val="93D393"/>
                </a:solidFill>
                <a:cs typeface="Arial" pitchFamily="34" charset="0"/>
              </a:rPr>
              <a:t>Customer</a:t>
            </a:r>
            <a:r>
              <a:rPr lang="sr-Cyrl-RS" dirty="0" smtClean="0">
                <a:solidFill>
                  <a:srgbClr val="93D393"/>
                </a:solidFill>
                <a:cs typeface="Arial" pitchFamily="34" charset="0"/>
              </a:rPr>
              <a:t>:</a:t>
            </a:r>
          </a:p>
          <a:p>
            <a:pPr marL="285750" indent="-285750" algn="l">
              <a:defRPr/>
            </a:pPr>
            <a:r>
              <a:rPr lang="en-US" b="0" dirty="0">
                <a:solidFill>
                  <a:schemeClr val="bg1"/>
                </a:solidFill>
                <a:cs typeface="Arial" pitchFamily="34" charset="0"/>
              </a:rPr>
              <a:t>Secretariat for Public </a:t>
            </a:r>
            <a:r>
              <a:rPr lang="en-US" b="0" dirty="0" smtClean="0">
                <a:solidFill>
                  <a:schemeClr val="bg1"/>
                </a:solidFill>
                <a:cs typeface="Arial" pitchFamily="34" charset="0"/>
              </a:rPr>
              <a:t>Transport of the City of Belgrade</a:t>
            </a:r>
          </a:p>
          <a:p>
            <a:pPr marL="285750" indent="-285750" algn="l">
              <a:defRPr/>
            </a:pPr>
            <a:endParaRPr lang="sr-Cyrl-RS" b="0" dirty="0">
              <a:solidFill>
                <a:schemeClr val="bg1"/>
              </a:solidFill>
              <a:cs typeface="Arial" pitchFamily="34" charset="0"/>
            </a:endParaRPr>
          </a:p>
          <a:p>
            <a:pPr marL="285750" indent="-285750" algn="l">
              <a:defRPr/>
            </a:pPr>
            <a:r>
              <a:rPr lang="en-US" dirty="0" smtClean="0">
                <a:solidFill>
                  <a:srgbClr val="93D393"/>
                </a:solidFill>
                <a:cs typeface="Arial" pitchFamily="34" charset="0"/>
              </a:rPr>
              <a:t>Executant</a:t>
            </a:r>
            <a:r>
              <a:rPr lang="sr-Cyrl-RS" dirty="0" smtClean="0">
                <a:solidFill>
                  <a:srgbClr val="93D393"/>
                </a:solidFill>
                <a:cs typeface="Arial" pitchFamily="34" charset="0"/>
              </a:rPr>
              <a:t>:</a:t>
            </a:r>
          </a:p>
          <a:p>
            <a:pPr marL="285750" indent="-285750" algn="l">
              <a:defRPr/>
            </a:pPr>
            <a:r>
              <a:rPr lang="en-US" b="0" dirty="0" smtClean="0">
                <a:solidFill>
                  <a:schemeClr val="bg1"/>
                </a:solidFill>
                <a:cs typeface="Arial" pitchFamily="34" charset="0"/>
              </a:rPr>
              <a:t>Faculty of Mechanical Engineering, University of Belgrade with </a:t>
            </a:r>
          </a:p>
          <a:p>
            <a:pPr marL="285750" indent="-285750" algn="l">
              <a:defRPr/>
            </a:pPr>
            <a:r>
              <a:rPr lang="en-US" b="0" dirty="0" smtClean="0">
                <a:solidFill>
                  <a:schemeClr val="bg1"/>
                </a:solidFill>
                <a:cs typeface="Arial" pitchFamily="34" charset="0"/>
              </a:rPr>
              <a:t>Innovation Center of the Faculty of Mechanical Engineering, University of Belgrade</a:t>
            </a:r>
            <a:endParaRPr lang="sr-Cyrl-RS" b="0" dirty="0" smtClean="0">
              <a:solidFill>
                <a:schemeClr val="bg1"/>
              </a:solidFill>
              <a:cs typeface="Arial" pitchFamily="34" charset="0"/>
            </a:endParaRPr>
          </a:p>
          <a:p>
            <a:pPr marL="285750" indent="-285750" algn="l">
              <a:defRPr/>
            </a:pPr>
            <a:endParaRPr lang="sr-Cyrl-RS" b="0" dirty="0">
              <a:solidFill>
                <a:schemeClr val="bg1"/>
              </a:solidFill>
              <a:cs typeface="Arial" pitchFamily="34" charset="0"/>
            </a:endParaRPr>
          </a:p>
          <a:p>
            <a:pPr marL="285750" indent="-285750" algn="l">
              <a:defRPr/>
            </a:pPr>
            <a:r>
              <a:rPr lang="sr-Latn-RS" dirty="0" smtClean="0">
                <a:solidFill>
                  <a:srgbClr val="93D393"/>
                </a:solidFill>
                <a:cs typeface="Arial" pitchFamily="34" charset="0"/>
              </a:rPr>
              <a:t>Goal</a:t>
            </a:r>
            <a:r>
              <a:rPr lang="sr-Cyrl-RS" dirty="0" smtClean="0">
                <a:solidFill>
                  <a:srgbClr val="93D393"/>
                </a:solidFill>
                <a:cs typeface="Arial" pitchFamily="34" charset="0"/>
              </a:rPr>
              <a:t>:</a:t>
            </a:r>
          </a:p>
          <a:p>
            <a:pPr algn="l">
              <a:defRPr/>
            </a:pPr>
            <a:r>
              <a:rPr lang="en-US" b="0" dirty="0" smtClean="0">
                <a:solidFill>
                  <a:schemeClr val="bg1"/>
                </a:solidFill>
                <a:cs typeface="Arial" pitchFamily="34" charset="0"/>
              </a:rPr>
              <a:t>To investigate </a:t>
            </a:r>
            <a:r>
              <a:rPr lang="sr-Latn-RS" b="0" dirty="0" smtClean="0">
                <a:solidFill>
                  <a:schemeClr val="bg1"/>
                </a:solidFill>
                <a:cs typeface="Arial" pitchFamily="34" charset="0"/>
              </a:rPr>
              <a:t>the effect the driving st</a:t>
            </a:r>
            <a:r>
              <a:rPr lang="en-US" b="0" dirty="0" smtClean="0">
                <a:solidFill>
                  <a:schemeClr val="bg1"/>
                </a:solidFill>
                <a:cs typeface="Arial" pitchFamily="34" charset="0"/>
              </a:rPr>
              <a:t>y</a:t>
            </a:r>
            <a:r>
              <a:rPr lang="sr-Latn-RS" b="0" dirty="0" smtClean="0">
                <a:solidFill>
                  <a:schemeClr val="bg1"/>
                </a:solidFill>
                <a:cs typeface="Arial" pitchFamily="34" charset="0"/>
              </a:rPr>
              <a:t>le has on energ</a:t>
            </a:r>
            <a:r>
              <a:rPr lang="en-US" b="0" dirty="0" smtClean="0">
                <a:solidFill>
                  <a:schemeClr val="bg1"/>
                </a:solidFill>
                <a:cs typeface="Arial" pitchFamily="34" charset="0"/>
              </a:rPr>
              <a:t>y efficiency of electric buses and the possibility of its improvement</a:t>
            </a:r>
          </a:p>
          <a:p>
            <a:pPr algn="l">
              <a:defRPr/>
            </a:pPr>
            <a:endParaRPr lang="ru-RU" b="0" dirty="0">
              <a:solidFill>
                <a:schemeClr val="bg1"/>
              </a:solidFill>
              <a:cs typeface="Arial" pitchFamily="34" charset="0"/>
            </a:endParaRPr>
          </a:p>
          <a:p>
            <a:pPr marL="285750" indent="-285750" algn="l">
              <a:defRPr/>
            </a:pPr>
            <a:r>
              <a:rPr lang="en-US" dirty="0" smtClean="0">
                <a:solidFill>
                  <a:srgbClr val="93D393"/>
                </a:solidFill>
                <a:cs typeface="Arial" pitchFamily="34" charset="0"/>
              </a:rPr>
              <a:t>Duration</a:t>
            </a:r>
            <a:r>
              <a:rPr lang="ru-RU" dirty="0" smtClean="0">
                <a:solidFill>
                  <a:srgbClr val="93D393"/>
                </a:solidFill>
                <a:cs typeface="Arial" pitchFamily="34" charset="0"/>
              </a:rPr>
              <a:t>: </a:t>
            </a:r>
          </a:p>
          <a:p>
            <a:pPr marL="285750" indent="-285750" algn="l">
              <a:defRPr/>
            </a:pPr>
            <a:r>
              <a:rPr lang="ru-RU" b="0" dirty="0" smtClean="0">
                <a:solidFill>
                  <a:schemeClr val="bg1"/>
                </a:solidFill>
                <a:cs typeface="Arial" pitchFamily="34" charset="0"/>
              </a:rPr>
              <a:t>85 </a:t>
            </a:r>
            <a:r>
              <a:rPr lang="en-US" b="0" dirty="0" smtClean="0">
                <a:solidFill>
                  <a:schemeClr val="bg1"/>
                </a:solidFill>
                <a:cs typeface="Arial" pitchFamily="34" charset="0"/>
              </a:rPr>
              <a:t>days</a:t>
            </a:r>
            <a:endParaRPr lang="ru-RU" b="0" dirty="0" smtClean="0">
              <a:solidFill>
                <a:schemeClr val="bg1"/>
              </a:solidFill>
              <a:cs typeface="Arial" pitchFamily="34" charset="0"/>
            </a:endParaRPr>
          </a:p>
          <a:p>
            <a:pPr marL="342900" indent="-342900" algn="l">
              <a:defRPr/>
            </a:pPr>
            <a:r>
              <a:rPr lang="en-US" b="0" dirty="0" smtClean="0">
                <a:solidFill>
                  <a:schemeClr val="bg1"/>
                </a:solidFill>
                <a:cs typeface="Arial" pitchFamily="34" charset="0"/>
              </a:rPr>
              <a:t>Phase 1: 50 days</a:t>
            </a:r>
            <a:endParaRPr lang="ru-RU" b="0" dirty="0" smtClean="0">
              <a:solidFill>
                <a:schemeClr val="bg1"/>
              </a:solidFill>
              <a:cs typeface="Arial" pitchFamily="34" charset="0"/>
            </a:endParaRPr>
          </a:p>
          <a:p>
            <a:pPr marL="342900" indent="-342900" algn="l">
              <a:defRPr/>
            </a:pPr>
            <a:r>
              <a:rPr lang="en-US" b="0" dirty="0" smtClean="0">
                <a:solidFill>
                  <a:schemeClr val="bg1"/>
                </a:solidFill>
                <a:cs typeface="Arial" pitchFamily="34" charset="0"/>
              </a:rPr>
              <a:t>Phase 2: 35 days</a:t>
            </a:r>
            <a:r>
              <a:rPr lang="sr-Cyrl-RS" b="0" dirty="0" smtClean="0">
                <a:solidFill>
                  <a:schemeClr val="bg1"/>
                </a:solidFill>
                <a:cs typeface="Arial" pitchFamily="34" charset="0"/>
              </a:rPr>
              <a:t>	</a:t>
            </a:r>
            <a:endParaRPr lang="en-US" b="0" dirty="0">
              <a:solidFill>
                <a:schemeClr val="bg1"/>
              </a:solidFill>
              <a:cs typeface="Arial" pitchFamily="34" charset="0"/>
            </a:endParaRPr>
          </a:p>
        </p:txBody>
      </p:sp>
      <p:sp>
        <p:nvSpPr>
          <p:cNvPr id="6" name="Rectangle 24"/>
          <p:cNvSpPr>
            <a:spLocks noChangeArrowheads="1"/>
          </p:cNvSpPr>
          <p:nvPr/>
        </p:nvSpPr>
        <p:spPr bwMode="gray">
          <a:xfrm>
            <a:off x="0" y="76200"/>
            <a:ext cx="9144000" cy="381000"/>
          </a:xfrm>
          <a:prstGeom prst="rect">
            <a:avLst/>
          </a:prstGeom>
          <a:noFill/>
          <a:ln>
            <a:noFill/>
          </a:ln>
          <a:extLst/>
        </p:spPr>
        <p:txBody>
          <a:bodyPr/>
          <a:lstStyle/>
          <a:p>
            <a:pPr algn="ctr">
              <a:defRPr/>
            </a:pPr>
            <a:r>
              <a:rPr lang="sr-Cyrl-CS" sz="2000" i="1" dirty="0" smtClean="0">
                <a:solidFill>
                  <a:schemeClr val="bg1"/>
                </a:solidFill>
                <a:cs typeface="Arial" pitchFamily="34" charset="0"/>
              </a:rPr>
              <a:t>О пројекту </a:t>
            </a:r>
            <a:endParaRPr lang="ru-RU" sz="2000" i="1">
              <a:solidFill>
                <a:schemeClr val="bg1"/>
              </a:solidFill>
              <a:cs typeface="Arial" pitchFamily="34" charset="0"/>
            </a:endParaRPr>
          </a:p>
        </p:txBody>
      </p:sp>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Project outline</a:t>
            </a:r>
            <a:endParaRPr lang="en-US" sz="2000" dirty="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6" name="Rectangle 24"/>
          <p:cNvSpPr>
            <a:spLocks noChangeArrowheads="1"/>
          </p:cNvSpPr>
          <p:nvPr/>
        </p:nvSpPr>
        <p:spPr bwMode="gray">
          <a:xfrm>
            <a:off x="0" y="76200"/>
            <a:ext cx="9144000" cy="381000"/>
          </a:xfrm>
          <a:prstGeom prst="rect">
            <a:avLst/>
          </a:prstGeom>
          <a:noFill/>
          <a:ln>
            <a:noFill/>
          </a:ln>
          <a:extLst/>
        </p:spPr>
        <p:txBody>
          <a:bodyPr/>
          <a:lstStyle/>
          <a:p>
            <a:pPr algn="ctr">
              <a:defRPr/>
            </a:pPr>
            <a:r>
              <a:rPr lang="sr-Cyrl-CS" sz="2000" i="1" dirty="0" smtClean="0">
                <a:solidFill>
                  <a:schemeClr val="bg1"/>
                </a:solidFill>
                <a:cs typeface="Arial" pitchFamily="34" charset="0"/>
              </a:rPr>
              <a:t>О пројекту </a:t>
            </a:r>
            <a:endParaRPr lang="ru-RU" sz="2000" i="1">
              <a:solidFill>
                <a:schemeClr val="bg1"/>
              </a:solidFill>
              <a:cs typeface="Arial" pitchFamily="34" charset="0"/>
            </a:endParaRPr>
          </a:p>
        </p:txBody>
      </p:sp>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Tasks</a:t>
            </a:r>
            <a:endParaRPr lang="en-US" sz="2000" dirty="0">
              <a:solidFill>
                <a:schemeClr val="tx1">
                  <a:lumMod val="50000"/>
                </a:schemeClr>
              </a:solidFill>
              <a:cs typeface="Arial" pitchFamily="34" charset="0"/>
            </a:endParaRPr>
          </a:p>
        </p:txBody>
      </p:sp>
      <p:sp>
        <p:nvSpPr>
          <p:cNvPr id="16" name="Rectangle 15"/>
          <p:cNvSpPr/>
          <p:nvPr/>
        </p:nvSpPr>
        <p:spPr>
          <a:xfrm>
            <a:off x="228600" y="762000"/>
            <a:ext cx="8686800" cy="5632311"/>
          </a:xfrm>
          <a:prstGeom prst="rect">
            <a:avLst/>
          </a:prstGeom>
        </p:spPr>
        <p:txBody>
          <a:bodyPr wrap="square">
            <a:spAutoFit/>
          </a:bodyPr>
          <a:lstStyle/>
          <a:p>
            <a:pPr marL="173038" indent="-173038" algn="l">
              <a:buFont typeface="Arial" pitchFamily="34" charset="0"/>
              <a:buChar char="•"/>
            </a:pPr>
            <a:r>
              <a:rPr lang="en-US" b="0" dirty="0" smtClean="0">
                <a:solidFill>
                  <a:schemeClr val="bg1"/>
                </a:solidFill>
              </a:rPr>
              <a:t>Define the representative driving modes that take into account different values of acceleration, speed, deceleration, distance travelled and vehicle load</a:t>
            </a:r>
          </a:p>
          <a:p>
            <a:pPr algn="l"/>
            <a:endParaRPr lang="ru-RU" b="0" dirty="0" smtClean="0">
              <a:solidFill>
                <a:schemeClr val="bg1"/>
              </a:solidFill>
            </a:endParaRPr>
          </a:p>
          <a:p>
            <a:pPr marL="173038" indent="-173038" algn="l">
              <a:buFont typeface="Arial" pitchFamily="34" charset="0"/>
              <a:buChar char="•"/>
            </a:pPr>
            <a:r>
              <a:rPr lang="en-US" b="0" dirty="0" smtClean="0">
                <a:solidFill>
                  <a:schemeClr val="bg1"/>
                </a:solidFill>
              </a:rPr>
              <a:t>Define the method of measuring the energy recovery and consumption, as well as measuring acceleration and speed, with the description of measuring equipment to be used during testing</a:t>
            </a:r>
            <a:endParaRPr lang="ru-RU" b="0" dirty="0" smtClean="0">
              <a:solidFill>
                <a:schemeClr val="bg1"/>
              </a:solidFill>
            </a:endParaRPr>
          </a:p>
          <a:p>
            <a:pPr algn="l"/>
            <a:r>
              <a:rPr lang="ru-RU" b="0" dirty="0" smtClean="0">
                <a:solidFill>
                  <a:schemeClr val="bg1"/>
                </a:solidFill>
              </a:rPr>
              <a:t> </a:t>
            </a:r>
          </a:p>
          <a:p>
            <a:pPr marL="173038" indent="-173038" algn="l">
              <a:buFont typeface="Arial" pitchFamily="34" charset="0"/>
              <a:buChar char="•"/>
            </a:pPr>
            <a:r>
              <a:rPr lang="en-US" b="0" dirty="0" smtClean="0">
                <a:solidFill>
                  <a:schemeClr val="bg1"/>
                </a:solidFill>
              </a:rPr>
              <a:t>Test a single electric bus on a training ground according to acquired driving cycle with different values of acceleration and deceleration of the vehicle (low, medium and high) which will at that point be defined (with unloaded and loaded vehicle)</a:t>
            </a:r>
          </a:p>
          <a:p>
            <a:pPr algn="l"/>
            <a:endParaRPr lang="ru-RU" b="0" dirty="0" smtClean="0">
              <a:solidFill>
                <a:schemeClr val="bg1"/>
              </a:solidFill>
            </a:endParaRPr>
          </a:p>
          <a:p>
            <a:pPr marL="173038" indent="-173038" algn="l">
              <a:buFont typeface="Arial" pitchFamily="34" charset="0"/>
              <a:buChar char="•"/>
            </a:pPr>
            <a:r>
              <a:rPr lang="en-US" b="0" dirty="0" smtClean="0">
                <a:solidFill>
                  <a:schemeClr val="bg1"/>
                </a:solidFill>
              </a:rPr>
              <a:t>Acquire data on consumed and gained energy based on a representative number of measurements for each defined mode</a:t>
            </a:r>
          </a:p>
          <a:p>
            <a:pPr algn="l"/>
            <a:endParaRPr lang="ru-RU" b="0" dirty="0" smtClean="0">
              <a:solidFill>
                <a:schemeClr val="bg1"/>
              </a:solidFill>
            </a:endParaRPr>
          </a:p>
          <a:p>
            <a:pPr marL="173038" indent="-173038" algn="l">
              <a:buFont typeface="Arial" pitchFamily="34" charset="0"/>
              <a:buChar char="•"/>
            </a:pPr>
            <a:r>
              <a:rPr lang="en-US" b="0" dirty="0" smtClean="0">
                <a:solidFill>
                  <a:schemeClr val="bg1"/>
                </a:solidFill>
              </a:rPr>
              <a:t>After a statistical data evaluation, the proposition of recommended driving style to be done via optimal acceleration and deceleration band, which implies the maximum energy efficiency; Define driving styles for real conditions of exploitation to be used in Phase 2</a:t>
            </a:r>
            <a:endParaRPr lang="ru-RU" dirty="0" smtClean="0">
              <a:solidFill>
                <a:schemeClr val="bg1"/>
              </a:solidFill>
            </a:endParaRPr>
          </a:p>
          <a:p>
            <a:pPr marL="173038" indent="-173038" algn="l">
              <a:buFont typeface="Arial" pitchFamily="34" charset="0"/>
              <a:buChar char="•"/>
            </a:pPr>
            <a:endParaRPr lang="ru-RU" dirty="0" smtClean="0">
              <a:solidFill>
                <a:schemeClr val="bg1"/>
              </a:solidFill>
            </a:endParaRPr>
          </a:p>
          <a:p>
            <a:pPr marL="173038" indent="-173038" algn="l">
              <a:buFont typeface="Arial" pitchFamily="34" charset="0"/>
              <a:buChar char="•"/>
            </a:pPr>
            <a:endParaRPr lang="ru-RU" b="0" dirty="0">
              <a:solidFill>
                <a:schemeClr val="bg1"/>
              </a:solidFill>
            </a:endParaRPr>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24"/>
          <p:cNvSpPr>
            <a:spLocks noChangeArrowheads="1"/>
          </p:cNvSpPr>
          <p:nvPr/>
        </p:nvSpPr>
        <p:spPr bwMode="gray">
          <a:xfrm>
            <a:off x="0" y="76200"/>
            <a:ext cx="9144000" cy="381000"/>
          </a:xfrm>
          <a:prstGeom prst="rect">
            <a:avLst/>
          </a:prstGeom>
          <a:noFill/>
          <a:ln>
            <a:noFill/>
          </a:ln>
          <a:extLst/>
        </p:spPr>
        <p:txBody>
          <a:bodyPr/>
          <a:lstStyle/>
          <a:p>
            <a:pPr algn="ctr">
              <a:defRPr/>
            </a:pPr>
            <a:r>
              <a:rPr lang="sr-Cyrl-CS" sz="2000" i="1" dirty="0" smtClean="0">
                <a:solidFill>
                  <a:schemeClr val="bg1"/>
                </a:solidFill>
                <a:cs typeface="Arial" pitchFamily="34" charset="0"/>
              </a:rPr>
              <a:t>О пројекту </a:t>
            </a:r>
            <a:endParaRPr lang="ru-RU" sz="2000" i="1">
              <a:solidFill>
                <a:schemeClr val="bg1"/>
              </a:solidFill>
              <a:cs typeface="Arial" pitchFamily="34" charset="0"/>
            </a:endParaRPr>
          </a:p>
        </p:txBody>
      </p:sp>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4</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Tasks</a:t>
            </a:r>
            <a:endParaRPr lang="en-US" sz="2000" dirty="0">
              <a:solidFill>
                <a:schemeClr val="tx1">
                  <a:lumMod val="50000"/>
                </a:schemeClr>
              </a:solidFill>
              <a:cs typeface="Arial" pitchFamily="34" charset="0"/>
            </a:endParaRPr>
          </a:p>
        </p:txBody>
      </p:sp>
      <p:sp>
        <p:nvSpPr>
          <p:cNvPr id="15" name="Rectangle 14"/>
          <p:cNvSpPr/>
          <p:nvPr/>
        </p:nvSpPr>
        <p:spPr>
          <a:xfrm>
            <a:off x="228600" y="762000"/>
            <a:ext cx="8686800" cy="3416320"/>
          </a:xfrm>
          <a:prstGeom prst="rect">
            <a:avLst/>
          </a:prstGeom>
        </p:spPr>
        <p:txBody>
          <a:bodyPr wrap="square">
            <a:spAutoFit/>
          </a:bodyPr>
          <a:lstStyle/>
          <a:p>
            <a:pPr marL="173038" indent="-173038" algn="l">
              <a:buFont typeface="Arial" pitchFamily="34" charset="0"/>
              <a:buChar char="•"/>
            </a:pPr>
            <a:r>
              <a:rPr lang="en-US" b="0" dirty="0" smtClean="0">
                <a:solidFill>
                  <a:schemeClr val="bg1"/>
                </a:solidFill>
              </a:rPr>
              <a:t>Determination of criteria </a:t>
            </a:r>
            <a:r>
              <a:rPr lang="en-US" b="0" dirty="0">
                <a:solidFill>
                  <a:schemeClr val="bg1"/>
                </a:solidFill>
              </a:rPr>
              <a:t>of </a:t>
            </a:r>
            <a:r>
              <a:rPr lang="en-US" b="0" dirty="0" smtClean="0">
                <a:solidFill>
                  <a:schemeClr val="bg1"/>
                </a:solidFill>
              </a:rPr>
              <a:t>efficiency </a:t>
            </a:r>
            <a:r>
              <a:rPr lang="en-US" b="0" dirty="0">
                <a:solidFill>
                  <a:schemeClr val="bg1"/>
                </a:solidFill>
              </a:rPr>
              <a:t>control of </a:t>
            </a:r>
            <a:r>
              <a:rPr lang="en-US" b="0" dirty="0" smtClean="0">
                <a:solidFill>
                  <a:schemeClr val="bg1"/>
                </a:solidFill>
              </a:rPr>
              <a:t>the driver behavior based on driving style and expected effect on electric energy consumption by E-Bus based on the results from Phase 1</a:t>
            </a:r>
          </a:p>
          <a:p>
            <a:pPr algn="l"/>
            <a:endParaRPr lang="ru-RU" b="0" dirty="0" smtClean="0">
              <a:solidFill>
                <a:schemeClr val="bg1"/>
              </a:solidFill>
            </a:endParaRPr>
          </a:p>
          <a:p>
            <a:pPr marL="173038" indent="-173038" algn="l">
              <a:buFont typeface="Arial" pitchFamily="34" charset="0"/>
              <a:buChar char="•"/>
            </a:pPr>
            <a:r>
              <a:rPr lang="en-US" b="0" dirty="0" smtClean="0">
                <a:solidFill>
                  <a:schemeClr val="bg1"/>
                </a:solidFill>
              </a:rPr>
              <a:t>Based on determined criteria, testing of E-Bus on the training ground will take place, but in real conditions of exploitation on the EKO 1 route (</a:t>
            </a:r>
            <a:r>
              <a:rPr lang="en-US" b="0" i="1" dirty="0" smtClean="0">
                <a:solidFill>
                  <a:schemeClr val="bg1"/>
                </a:solidFill>
              </a:rPr>
              <a:t>Vukov spomenik</a:t>
            </a:r>
            <a:r>
              <a:rPr lang="en-US" b="0" i="1" dirty="0">
                <a:solidFill>
                  <a:schemeClr val="bg1"/>
                </a:solidFill>
              </a:rPr>
              <a:t> </a:t>
            </a:r>
            <a:r>
              <a:rPr lang="en-US" b="0" i="1" dirty="0" smtClean="0">
                <a:solidFill>
                  <a:schemeClr val="bg1"/>
                </a:solidFill>
              </a:rPr>
              <a:t>– Belville</a:t>
            </a:r>
            <a:r>
              <a:rPr lang="en-US" b="0" dirty="0" smtClean="0">
                <a:solidFill>
                  <a:schemeClr val="bg1"/>
                </a:solidFill>
              </a:rPr>
              <a:t>). The driver will drive in different styles (economical , basic, aggressive) in order to verify the results from the training ground in real conditions</a:t>
            </a:r>
          </a:p>
          <a:p>
            <a:pPr algn="l"/>
            <a:endParaRPr lang="ru-RU" b="0" dirty="0" smtClean="0">
              <a:solidFill>
                <a:schemeClr val="bg1"/>
              </a:solidFill>
            </a:endParaRPr>
          </a:p>
          <a:p>
            <a:pPr marL="173038" indent="-173038" algn="l">
              <a:buFont typeface="Arial" pitchFamily="34" charset="0"/>
              <a:buChar char="•"/>
            </a:pPr>
            <a:r>
              <a:rPr lang="en-US" b="0" dirty="0" smtClean="0">
                <a:solidFill>
                  <a:schemeClr val="bg1"/>
                </a:solidFill>
              </a:rPr>
              <a:t>Training of drivers who drive the E-Bus with the purpose of using the vehicles more energy efficiently with the minimum electric energy consumption, but according to determined ecological driving style</a:t>
            </a:r>
            <a:endParaRPr lang="ru-RU" b="0" dirty="0" smtClean="0">
              <a:solidFill>
                <a:schemeClr val="bg1"/>
              </a:solidFill>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2" name="Rectangle 11"/>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388" name="TextBox 7"/>
          <p:cNvSpPr txBox="1">
            <a:spLocks noChangeArrowheads="1"/>
          </p:cNvSpPr>
          <p:nvPr/>
        </p:nvSpPr>
        <p:spPr bwMode="auto">
          <a:xfrm>
            <a:off x="228600" y="685800"/>
            <a:ext cx="4419600" cy="369332"/>
          </a:xfrm>
          <a:prstGeom prst="rect">
            <a:avLst/>
          </a:prstGeom>
          <a:noFill/>
          <a:ln>
            <a:noFill/>
          </a:ln>
          <a:extLst/>
        </p:spPr>
        <p:txBody>
          <a:bodyPr wrap="square">
            <a:spAutoFit/>
          </a:bodyPr>
          <a:lstStyle/>
          <a:p>
            <a:pPr algn="l">
              <a:defRPr/>
            </a:pPr>
            <a:r>
              <a:rPr lang="en-US" b="0" dirty="0" smtClean="0">
                <a:solidFill>
                  <a:schemeClr val="bg1"/>
                </a:solidFill>
                <a:latin typeface="+mn-lt"/>
                <a:cs typeface="Times New Roman" pitchFamily="18" charset="0"/>
              </a:rPr>
              <a:t>Electric bus </a:t>
            </a:r>
            <a:r>
              <a:rPr lang="en-US" dirty="0" smtClean="0">
                <a:solidFill>
                  <a:schemeClr val="bg1"/>
                </a:solidFill>
                <a:latin typeface="+mn-lt"/>
                <a:cs typeface="Times New Roman" pitchFamily="18" charset="0"/>
              </a:rPr>
              <a:t>HIGER KLQ6125GEV3</a:t>
            </a:r>
            <a:endParaRPr lang="sr-Cyrl-RS" dirty="0" smtClean="0">
              <a:solidFill>
                <a:schemeClr val="bg1"/>
              </a:solidFill>
              <a:latin typeface="+mn-lt"/>
              <a:cs typeface="Times New Roman" pitchFamily="18" charset="0"/>
            </a:endParaRPr>
          </a:p>
        </p:txBody>
      </p:sp>
      <p:pic>
        <p:nvPicPr>
          <p:cNvPr id="7" name="Picture 6" descr="IMG_20191204_101643.jpg"/>
          <p:cNvPicPr/>
          <p:nvPr/>
        </p:nvPicPr>
        <p:blipFill>
          <a:blip r:embed="rId3" cstate="print"/>
          <a:srcRect r="15000"/>
          <a:stretch>
            <a:fillRect/>
          </a:stretch>
        </p:blipFill>
        <p:spPr>
          <a:xfrm>
            <a:off x="228600" y="1143000"/>
            <a:ext cx="3810000" cy="2209800"/>
          </a:xfrm>
          <a:prstGeom prst="rect">
            <a:avLst/>
          </a:prstGeom>
        </p:spPr>
      </p:pic>
      <p:sp>
        <p:nvSpPr>
          <p:cNvPr id="13" name="Rectangle 12"/>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4" name="Rectangle 13"/>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5</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7"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Test subject</a:t>
            </a:r>
            <a:endParaRPr lang="en-US" sz="2000" dirty="0">
              <a:solidFill>
                <a:schemeClr val="tx1">
                  <a:lumMod val="50000"/>
                </a:schemeClr>
              </a:solidFill>
              <a:cs typeface="Arial" pitchFamily="34" charset="0"/>
            </a:endParaRPr>
          </a:p>
        </p:txBody>
      </p:sp>
      <p:sp>
        <p:nvSpPr>
          <p:cNvPr id="18" name="Rectangle 17"/>
          <p:cNvSpPr/>
          <p:nvPr/>
        </p:nvSpPr>
        <p:spPr>
          <a:xfrm>
            <a:off x="228600" y="3429000"/>
            <a:ext cx="4572000" cy="646331"/>
          </a:xfrm>
          <a:prstGeom prst="rect">
            <a:avLst/>
          </a:prstGeom>
        </p:spPr>
        <p:txBody>
          <a:bodyPr>
            <a:spAutoFit/>
          </a:bodyPr>
          <a:lstStyle/>
          <a:p>
            <a:pPr algn="l">
              <a:defRPr/>
            </a:pPr>
            <a:r>
              <a:rPr lang="sr-Cyrl-RS" b="0" dirty="0" smtClean="0">
                <a:solidFill>
                  <a:schemeClr val="bg1"/>
                </a:solidFill>
              </a:rPr>
              <a:t>2</a:t>
            </a:r>
            <a:r>
              <a:rPr lang="en-US" b="0" dirty="0" smtClean="0">
                <a:solidFill>
                  <a:schemeClr val="bg1"/>
                </a:solidFill>
              </a:rPr>
              <a:t> asynchronous electric motors</a:t>
            </a:r>
            <a:r>
              <a:rPr lang="sr-Cyrl-RS" b="0" dirty="0" smtClean="0">
                <a:solidFill>
                  <a:schemeClr val="bg1"/>
                </a:solidFill>
              </a:rPr>
              <a:t> </a:t>
            </a:r>
          </a:p>
          <a:p>
            <a:pPr algn="l">
              <a:defRPr/>
            </a:pPr>
            <a:r>
              <a:rPr lang="en-US" dirty="0" smtClean="0">
                <a:solidFill>
                  <a:schemeClr val="bg1"/>
                </a:solidFill>
              </a:rPr>
              <a:t>SIEMENS IPV5135-4WS28</a:t>
            </a:r>
            <a:endParaRPr lang="sr-Cyrl-CS" dirty="0">
              <a:solidFill>
                <a:schemeClr val="bg1"/>
              </a:solidFill>
            </a:endParaRPr>
          </a:p>
        </p:txBody>
      </p:sp>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15823" y="4129683"/>
            <a:ext cx="4058963" cy="2271118"/>
          </a:xfrm>
          <a:prstGeom prst="rect">
            <a:avLst/>
          </a:prstGeom>
        </p:spPr>
      </p:pic>
      <p:pic>
        <p:nvPicPr>
          <p:cNvPr id="20" name="Picture 19"/>
          <p:cNvPicPr/>
          <p:nvPr/>
        </p:nvPicPr>
        <p:blipFill>
          <a:blip r:embed="rId5" cstate="print"/>
          <a:stretch>
            <a:fillRect/>
          </a:stretch>
        </p:blipFill>
        <p:spPr>
          <a:xfrm>
            <a:off x="4343400" y="1131332"/>
            <a:ext cx="4416552" cy="2670048"/>
          </a:xfrm>
          <a:prstGeom prst="rect">
            <a:avLst/>
          </a:prstGeom>
        </p:spPr>
      </p:pic>
      <p:pic>
        <p:nvPicPr>
          <p:cNvPr id="21" name="Picture 20" descr="wevj 04.jpg"/>
          <p:cNvPicPr/>
          <p:nvPr/>
        </p:nvPicPr>
        <p:blipFill rotWithShape="1">
          <a:blip r:embed="rId6" cstate="print"/>
          <a:srcRect l="3773" t="5555" r="7547"/>
          <a:stretch/>
        </p:blipFill>
        <p:spPr>
          <a:xfrm>
            <a:off x="4495799" y="3730753"/>
            <a:ext cx="3886201" cy="2746245"/>
          </a:xfrm>
          <a:prstGeom prst="rect">
            <a:avLst/>
          </a:prstGeom>
        </p:spPr>
      </p:pic>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r>
              <a:rPr lang="sr-Cyrl-CS" dirty="0">
                <a:solidFill>
                  <a:schemeClr val="bg1"/>
                </a:solidFill>
                <a:latin typeface="+mn-lt"/>
              </a:rPr>
              <a:t> </a:t>
            </a:r>
            <a:endParaRPr lang="sr-Cyrl-CS" b="0" dirty="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762000"/>
            <a:ext cx="8686800" cy="2031325"/>
          </a:xfrm>
          <a:prstGeom prst="rect">
            <a:avLst/>
          </a:prstGeom>
          <a:noFill/>
        </p:spPr>
        <p:txBody>
          <a:bodyPr wrap="square" rtlCol="0">
            <a:spAutoFit/>
          </a:bodyPr>
          <a:lstStyle/>
          <a:p>
            <a:pPr algn="just"/>
            <a:r>
              <a:rPr lang="en-US" b="0" dirty="0" smtClean="0">
                <a:solidFill>
                  <a:schemeClr val="bg1"/>
                </a:solidFill>
                <a:latin typeface="+mn-lt"/>
                <a:cs typeface="Times New Roman" pitchFamily="18" charset="0"/>
              </a:rPr>
              <a:t>Characteristic modes of electric bus testing on a training ground should cover different accelerations, driving with different constant speed, as well as different decelerations. Before defining testing modes, different values of speed in realistic driving conditions, with passengers on route EKO 1, were examined, where the speed of 40 km/h was rarely exceeded (only while crossing the </a:t>
            </a:r>
            <a:r>
              <a:rPr lang="en-US" b="0" i="1" dirty="0" err="1" smtClean="0">
                <a:solidFill>
                  <a:schemeClr val="bg1"/>
                </a:solidFill>
                <a:latin typeface="+mn-lt"/>
                <a:cs typeface="Times New Roman" pitchFamily="18" charset="0"/>
              </a:rPr>
              <a:t>Brankov</a:t>
            </a:r>
            <a:r>
              <a:rPr lang="en-US" b="0" dirty="0" smtClean="0">
                <a:solidFill>
                  <a:schemeClr val="bg1"/>
                </a:solidFill>
                <a:latin typeface="+mn-lt"/>
                <a:cs typeface="Times New Roman" pitchFamily="18" charset="0"/>
              </a:rPr>
              <a:t> </a:t>
            </a:r>
            <a:r>
              <a:rPr lang="en-US" b="0" dirty="0">
                <a:solidFill>
                  <a:schemeClr val="bg1"/>
                </a:solidFill>
                <a:latin typeface="+mn-lt"/>
                <a:cs typeface="Times New Roman" pitchFamily="18" charset="0"/>
              </a:rPr>
              <a:t>bridge</a:t>
            </a:r>
            <a:r>
              <a:rPr lang="en-US" b="0" dirty="0" smtClean="0">
                <a:solidFill>
                  <a:schemeClr val="bg1"/>
                </a:solidFill>
                <a:latin typeface="+mn-lt"/>
                <a:cs typeface="Times New Roman" pitchFamily="18" charset="0"/>
              </a:rPr>
              <a:t>), based on what, during acceleration, speeds of 35 and 40 km/h may be assumed to be maximum achievable. </a:t>
            </a:r>
            <a:endParaRPr lang="en-US" b="0" dirty="0">
              <a:solidFill>
                <a:schemeClr val="bg1"/>
              </a:solidFill>
              <a:latin typeface="+mn-lt"/>
              <a:cs typeface="Times New Roman" pitchFamily="18" charset="0"/>
            </a:endParaRPr>
          </a:p>
        </p:txBody>
      </p:sp>
      <p:pic>
        <p:nvPicPr>
          <p:cNvPr id="12" name="Picture 11"/>
          <p:cNvPicPr/>
          <p:nvPr/>
        </p:nvPicPr>
        <p:blipFill>
          <a:blip r:embed="rId3" cstate="print"/>
          <a:srcRect t="3647"/>
          <a:stretch>
            <a:fillRect/>
          </a:stretch>
        </p:blipFill>
        <p:spPr>
          <a:xfrm>
            <a:off x="152400" y="3124201"/>
            <a:ext cx="8839200" cy="3276600"/>
          </a:xfrm>
          <a:prstGeom prst="rect">
            <a:avLst/>
          </a:prstGeom>
        </p:spPr>
      </p:pic>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6</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Driving modes</a:t>
            </a:r>
            <a:endParaRPr lang="en-US" sz="2000" dirty="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2" name="Rectangle 11"/>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r>
              <a:rPr lang="sr-Cyrl-CS" dirty="0">
                <a:solidFill>
                  <a:schemeClr val="bg1"/>
                </a:solidFill>
                <a:latin typeface="+mn-lt"/>
              </a:rPr>
              <a:t> </a:t>
            </a:r>
            <a:endParaRPr lang="sr-Cyrl-CS" b="0" dirty="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780871"/>
            <a:ext cx="8686800" cy="1200329"/>
          </a:xfrm>
          <a:prstGeom prst="rect">
            <a:avLst/>
          </a:prstGeom>
          <a:noFill/>
        </p:spPr>
        <p:txBody>
          <a:bodyPr wrap="square" rtlCol="0">
            <a:spAutoFit/>
          </a:bodyPr>
          <a:lstStyle/>
          <a:p>
            <a:pPr algn="just"/>
            <a:r>
              <a:rPr lang="en-US" dirty="0" smtClean="0">
                <a:solidFill>
                  <a:schemeClr val="bg1"/>
                </a:solidFill>
                <a:latin typeface="+mn-lt"/>
                <a:cs typeface="Times New Roman" pitchFamily="18" charset="0"/>
              </a:rPr>
              <a:t>Acceleration modes</a:t>
            </a:r>
            <a:endParaRPr lang="sr-Cyrl-RS" dirty="0" smtClean="0">
              <a:solidFill>
                <a:schemeClr val="bg1"/>
              </a:solidFill>
              <a:latin typeface="+mn-lt"/>
              <a:cs typeface="Times New Roman" pitchFamily="18" charset="0"/>
            </a:endParaRPr>
          </a:p>
          <a:p>
            <a:pPr algn="just"/>
            <a:r>
              <a:rPr lang="en-US" b="0" dirty="0" smtClean="0">
                <a:solidFill>
                  <a:schemeClr val="bg1"/>
                </a:solidFill>
                <a:latin typeface="+mn-lt"/>
                <a:cs typeface="Times New Roman" pitchFamily="18" charset="0"/>
              </a:rPr>
              <a:t>Accelerator pedal position is the parameter according to which the driver affects the acceleration intensity. Therefore the testing of acceleration modes should cover constant accelerator pedal position, as well as variable accelerator pedal positions.</a:t>
            </a:r>
            <a:endParaRPr lang="en-US" b="0" dirty="0">
              <a:solidFill>
                <a:schemeClr val="bg1"/>
              </a:solidFill>
              <a:latin typeface="+mn-lt"/>
              <a:cs typeface="Times New Roman" pitchFamily="18" charset="0"/>
            </a:endParaRPr>
          </a:p>
        </p:txBody>
      </p:sp>
      <p:pic>
        <p:nvPicPr>
          <p:cNvPr id="8" name="Picture 7"/>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28600" y="2258199"/>
            <a:ext cx="4648200" cy="3048000"/>
          </a:xfrm>
          <a:prstGeom prst="rect">
            <a:avLst/>
          </a:prstGeom>
          <a:noFill/>
        </p:spPr>
      </p:pic>
      <p:pic>
        <p:nvPicPr>
          <p:cNvPr id="9" name="Picture 8"/>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4221276" y="3657600"/>
            <a:ext cx="579324" cy="990600"/>
          </a:xfrm>
          <a:prstGeom prst="rect">
            <a:avLst/>
          </a:prstGeom>
          <a:noFill/>
        </p:spPr>
      </p:pic>
      <p:graphicFrame>
        <p:nvGraphicFramePr>
          <p:cNvPr id="13" name="Table 12"/>
          <p:cNvGraphicFramePr>
            <a:graphicFrameLocks noGrp="1"/>
          </p:cNvGraphicFramePr>
          <p:nvPr>
            <p:extLst>
              <p:ext uri="{D42A27DB-BD31-4B8C-83A1-F6EECF244321}">
                <p14:modId xmlns:p14="http://schemas.microsoft.com/office/powerpoint/2010/main" val="3066157799"/>
              </p:ext>
            </p:extLst>
          </p:nvPr>
        </p:nvGraphicFramePr>
        <p:xfrm>
          <a:off x="5029200" y="2057400"/>
          <a:ext cx="4114800" cy="3444798"/>
        </p:xfrm>
        <a:graphic>
          <a:graphicData uri="http://schemas.openxmlformats.org/drawingml/2006/table">
            <a:tbl>
              <a:tblPr/>
              <a:tblGrid>
                <a:gridCol w="2662518"/>
                <a:gridCol w="726141"/>
                <a:gridCol w="726141"/>
              </a:tblGrid>
              <a:tr h="223583">
                <a:tc>
                  <a:txBody>
                    <a:bodyPr/>
                    <a:lstStyle/>
                    <a:p>
                      <a:pPr algn="ctr">
                        <a:spcAft>
                          <a:spcPts val="0"/>
                        </a:spcAft>
                      </a:pPr>
                      <a:r>
                        <a:rPr lang="en-US" sz="1400" dirty="0" smtClean="0">
                          <a:solidFill>
                            <a:schemeClr val="bg1"/>
                          </a:solidFill>
                          <a:latin typeface="Arial" pitchFamily="34" charset="0"/>
                          <a:ea typeface="Times New Roman"/>
                          <a:cs typeface="Arial" pitchFamily="34" charset="0"/>
                        </a:rPr>
                        <a:t>Mode</a:t>
                      </a:r>
                      <a:endParaRPr lang="en-US" sz="14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gridSpan="2">
                  <a:txBody>
                    <a:bodyPr/>
                    <a:lstStyle/>
                    <a:p>
                      <a:pPr algn="ctr">
                        <a:spcAft>
                          <a:spcPts val="0"/>
                        </a:spcAft>
                      </a:pPr>
                      <a:r>
                        <a:rPr lang="en-US" sz="1400" i="1" dirty="0">
                          <a:solidFill>
                            <a:schemeClr val="bg1"/>
                          </a:solidFill>
                          <a:latin typeface="Arial" pitchFamily="34" charset="0"/>
                          <a:ea typeface="Times New Roman"/>
                          <a:cs typeface="Arial" pitchFamily="34" charset="0"/>
                        </a:rPr>
                        <a:t>V</a:t>
                      </a:r>
                      <a:r>
                        <a:rPr lang="en-US" sz="1400" baseline="-25000" dirty="0">
                          <a:solidFill>
                            <a:schemeClr val="bg1"/>
                          </a:solidFill>
                          <a:latin typeface="Arial" pitchFamily="34" charset="0"/>
                          <a:ea typeface="Times New Roman"/>
                          <a:cs typeface="Arial" pitchFamily="34" charset="0"/>
                        </a:rPr>
                        <a:t>max</a:t>
                      </a:r>
                      <a:r>
                        <a:rPr lang="en-US" sz="1400" dirty="0">
                          <a:solidFill>
                            <a:schemeClr val="bg1"/>
                          </a:solidFill>
                          <a:latin typeface="Arial" pitchFamily="34" charset="0"/>
                          <a:ea typeface="Times New Roman"/>
                          <a:cs typeface="Arial" pitchFamily="34" charset="0"/>
                        </a:rPr>
                        <a:t> </a:t>
                      </a:r>
                      <a:endParaRPr lang="en-US" sz="14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hMerge="1">
                  <a:txBody>
                    <a:bodyPr/>
                    <a:lstStyle/>
                    <a:p>
                      <a:endParaRPr lang="en-US"/>
                    </a:p>
                  </a:txBody>
                  <a:tcPr/>
                </a:tc>
              </a:tr>
              <a:tr h="447165">
                <a:tc>
                  <a:txBody>
                    <a:bodyPr/>
                    <a:lstStyle/>
                    <a:p>
                      <a:pPr algn="l">
                        <a:spcAft>
                          <a:spcPts val="0"/>
                        </a:spcAft>
                      </a:pPr>
                      <a:r>
                        <a:rPr lang="en-US" sz="1400" dirty="0" smtClean="0">
                          <a:solidFill>
                            <a:schemeClr val="bg1"/>
                          </a:solidFill>
                          <a:latin typeface="Arial" pitchFamily="34" charset="0"/>
                          <a:ea typeface="Times New Roman"/>
                          <a:cs typeface="Arial" pitchFamily="34" charset="0"/>
                        </a:rPr>
                        <a:t>Maximum acceleration (accelerator pedal position 100%)</a:t>
                      </a:r>
                      <a:endParaRPr lang="en-US" sz="14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rowSpan="4">
                  <a:txBody>
                    <a:bodyPr/>
                    <a:lstStyle/>
                    <a:p>
                      <a:pPr algn="ctr">
                        <a:spcAft>
                          <a:spcPts val="0"/>
                        </a:spcAft>
                      </a:pPr>
                      <a:r>
                        <a:rPr lang="en-US" sz="1400" dirty="0">
                          <a:solidFill>
                            <a:schemeClr val="bg1"/>
                          </a:solidFill>
                          <a:latin typeface="Arial" pitchFamily="34" charset="0"/>
                          <a:ea typeface="Times New Roman"/>
                          <a:cs typeface="Arial" pitchFamily="34" charset="0"/>
                        </a:rPr>
                        <a:t>35 km/h</a:t>
                      </a:r>
                      <a:endParaRPr lang="en-US" sz="14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rowSpan="4">
                  <a:txBody>
                    <a:bodyPr/>
                    <a:lstStyle/>
                    <a:p>
                      <a:pPr algn="ctr">
                        <a:spcAft>
                          <a:spcPts val="0"/>
                        </a:spcAft>
                      </a:pPr>
                      <a:r>
                        <a:rPr lang="en-US" sz="1400" dirty="0">
                          <a:solidFill>
                            <a:schemeClr val="bg1"/>
                          </a:solidFill>
                          <a:latin typeface="Arial" pitchFamily="34" charset="0"/>
                          <a:ea typeface="Times New Roman"/>
                          <a:cs typeface="Arial" pitchFamily="34" charset="0"/>
                        </a:rPr>
                        <a:t>40 km/h</a:t>
                      </a:r>
                      <a:endParaRPr lang="en-US" sz="14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728546">
                <a:tc>
                  <a:txBody>
                    <a:bodyPr/>
                    <a:lstStyle/>
                    <a:p>
                      <a:pPr algn="l">
                        <a:spcAft>
                          <a:spcPts val="0"/>
                        </a:spcAft>
                      </a:pPr>
                      <a:r>
                        <a:rPr lang="en-US" sz="1400" dirty="0" smtClean="0">
                          <a:solidFill>
                            <a:schemeClr val="bg1"/>
                          </a:solidFill>
                          <a:latin typeface="Arial" pitchFamily="34" charset="0"/>
                          <a:ea typeface="Times New Roman"/>
                          <a:cs typeface="Arial" pitchFamily="34" charset="0"/>
                        </a:rPr>
                        <a:t>Gradual change in accelerator pedal position (by driver’s feel) until the maximum value is reached</a:t>
                      </a:r>
                      <a:endParaRPr lang="en-US" sz="14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vMerge="1">
                  <a:txBody>
                    <a:bodyPr/>
                    <a:lstStyle/>
                    <a:p>
                      <a:endParaRPr lang="en-US"/>
                    </a:p>
                  </a:txBody>
                  <a:tcPr/>
                </a:tc>
                <a:tc vMerge="1">
                  <a:txBody>
                    <a:bodyPr/>
                    <a:lstStyle/>
                    <a:p>
                      <a:endParaRPr lang="en-US"/>
                    </a:p>
                  </a:txBody>
                  <a:tcPr/>
                </a:tc>
              </a:tr>
              <a:tr h="874255">
                <a:tc>
                  <a:txBody>
                    <a:bodyPr/>
                    <a:lstStyle/>
                    <a:p>
                      <a:pPr algn="l">
                        <a:spcAft>
                          <a:spcPts val="0"/>
                        </a:spcAft>
                      </a:pPr>
                      <a:r>
                        <a:rPr lang="en-US" sz="1400" dirty="0" smtClean="0">
                          <a:solidFill>
                            <a:schemeClr val="bg1"/>
                          </a:solidFill>
                          <a:latin typeface="Arial" pitchFamily="34" charset="0"/>
                          <a:ea typeface="Times New Roman"/>
                          <a:cs typeface="Arial" pitchFamily="34" charset="0"/>
                        </a:rPr>
                        <a:t>Gradual release of</a:t>
                      </a:r>
                      <a:r>
                        <a:rPr lang="en-US" sz="1400" baseline="0" dirty="0" smtClean="0">
                          <a:solidFill>
                            <a:schemeClr val="bg1"/>
                          </a:solidFill>
                          <a:latin typeface="Arial" pitchFamily="34" charset="0"/>
                          <a:ea typeface="Times New Roman"/>
                          <a:cs typeface="Arial" pitchFamily="34" charset="0"/>
                        </a:rPr>
                        <a:t> accelerator pedal (by driver’s feel) from the maximum position</a:t>
                      </a:r>
                      <a:endParaRPr lang="en-US" sz="14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vMerge="1">
                  <a:txBody>
                    <a:bodyPr/>
                    <a:lstStyle/>
                    <a:p>
                      <a:endParaRPr lang="en-US"/>
                    </a:p>
                  </a:txBody>
                  <a:tcPr/>
                </a:tc>
                <a:tc vMerge="1">
                  <a:txBody>
                    <a:bodyPr/>
                    <a:lstStyle/>
                    <a:p>
                      <a:endParaRPr lang="en-US"/>
                    </a:p>
                  </a:txBody>
                  <a:tcPr/>
                </a:tc>
              </a:tr>
              <a:tr h="728546">
                <a:tc>
                  <a:txBody>
                    <a:bodyPr/>
                    <a:lstStyle/>
                    <a:p>
                      <a:pPr algn="l">
                        <a:spcAft>
                          <a:spcPts val="0"/>
                        </a:spcAft>
                      </a:pPr>
                      <a:r>
                        <a:rPr lang="en-US" sz="1400" dirty="0" smtClean="0">
                          <a:solidFill>
                            <a:schemeClr val="bg1"/>
                          </a:solidFill>
                          <a:latin typeface="Arial" pitchFamily="34" charset="0"/>
                          <a:ea typeface="Times New Roman"/>
                          <a:cs typeface="Arial" pitchFamily="34" charset="0"/>
                        </a:rPr>
                        <a:t>Monitoring the curves of dependence</a:t>
                      </a:r>
                      <a:r>
                        <a:rPr lang="en-US" sz="1400" baseline="0" dirty="0" smtClean="0">
                          <a:solidFill>
                            <a:schemeClr val="bg1"/>
                          </a:solidFill>
                          <a:latin typeface="Arial" pitchFamily="34" charset="0"/>
                          <a:ea typeface="Times New Roman"/>
                          <a:cs typeface="Arial" pitchFamily="34" charset="0"/>
                        </a:rPr>
                        <a:t> of speed from time defined with the coefficient </a:t>
                      </a:r>
                      <a:r>
                        <a:rPr lang="en-US" sz="1400" dirty="0" smtClean="0">
                          <a:solidFill>
                            <a:schemeClr val="bg1"/>
                          </a:solidFill>
                          <a:latin typeface="Arial" pitchFamily="34" charset="0"/>
                          <a:ea typeface="Times New Roman"/>
                          <a:cs typeface="Arial" pitchFamily="34" charset="0"/>
                        </a:rPr>
                        <a:t>β </a:t>
                      </a:r>
                      <a:r>
                        <a:rPr lang="en-US" sz="1400" dirty="0">
                          <a:solidFill>
                            <a:schemeClr val="bg1"/>
                          </a:solidFill>
                          <a:latin typeface="Arial" pitchFamily="34" charset="0"/>
                          <a:ea typeface="Times New Roman"/>
                          <a:cs typeface="Arial" pitchFamily="34" charset="0"/>
                        </a:rPr>
                        <a:t>= (0,7 - 2)</a:t>
                      </a:r>
                      <a:endParaRPr lang="en-US" sz="14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vMerge="1">
                  <a:txBody>
                    <a:bodyPr/>
                    <a:lstStyle/>
                    <a:p>
                      <a:endParaRPr lang="en-US"/>
                    </a:p>
                  </a:txBody>
                  <a:tcPr/>
                </a:tc>
                <a:tc vMerge="1">
                  <a:txBody>
                    <a:bodyPr/>
                    <a:lstStyle/>
                    <a:p>
                      <a:endParaRPr lang="en-US"/>
                    </a:p>
                  </a:txBody>
                  <a:tcPr/>
                </a:tc>
              </a:tr>
            </a:tbl>
          </a:graphicData>
        </a:graphic>
      </p:graphicFrame>
      <p:sp>
        <p:nvSpPr>
          <p:cNvPr id="14" name="Rectangle 13"/>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5" name="Rectangle 14"/>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 name="Rectangle 15"/>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7"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7</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9"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Driving modes</a:t>
            </a:r>
            <a:endParaRPr lang="en-US" sz="2000" dirty="0">
              <a:solidFill>
                <a:schemeClr val="tx1">
                  <a:lumMod val="50000"/>
                </a:schemeClr>
              </a:solidFill>
              <a:cs typeface="Arial" pitchFamily="34" charset="0"/>
            </a:endParaRPr>
          </a:p>
        </p:txBody>
      </p:sp>
      <p:sp>
        <p:nvSpPr>
          <p:cNvPr id="20" name="TextBox 19"/>
          <p:cNvSpPr txBox="1"/>
          <p:nvPr/>
        </p:nvSpPr>
        <p:spPr>
          <a:xfrm>
            <a:off x="228600" y="5305505"/>
            <a:ext cx="3200400" cy="369332"/>
          </a:xfrm>
          <a:prstGeom prst="rect">
            <a:avLst/>
          </a:prstGeom>
          <a:noFill/>
        </p:spPr>
        <p:txBody>
          <a:bodyPr wrap="square" rtlCol="0">
            <a:spAutoFit/>
          </a:bodyPr>
          <a:lstStyle/>
          <a:p>
            <a:pPr algn="just"/>
            <a:r>
              <a:rPr lang="en-US" i="1" dirty="0" smtClean="0">
                <a:solidFill>
                  <a:schemeClr val="bg1"/>
                </a:solidFill>
                <a:latin typeface="+mn-lt"/>
                <a:cs typeface="Times New Roman" pitchFamily="18" charset="0"/>
              </a:rPr>
              <a:t>v</a:t>
            </a:r>
            <a:r>
              <a:rPr lang="en-US" dirty="0" smtClean="0">
                <a:solidFill>
                  <a:schemeClr val="bg1"/>
                </a:solidFill>
                <a:latin typeface="+mn-lt"/>
                <a:cs typeface="Times New Roman" pitchFamily="18" charset="0"/>
              </a:rPr>
              <a:t> = </a:t>
            </a:r>
            <a:r>
              <a:rPr lang="en-US" i="1" dirty="0" smtClean="0">
                <a:solidFill>
                  <a:schemeClr val="bg1"/>
                </a:solidFill>
                <a:latin typeface="+mn-lt"/>
                <a:cs typeface="Times New Roman" pitchFamily="18" charset="0"/>
              </a:rPr>
              <a:t>v</a:t>
            </a:r>
            <a:r>
              <a:rPr lang="en-US" baseline="-25000" dirty="0" smtClean="0">
                <a:solidFill>
                  <a:schemeClr val="bg1"/>
                </a:solidFill>
                <a:latin typeface="+mn-lt"/>
                <a:cs typeface="Times New Roman" pitchFamily="18" charset="0"/>
              </a:rPr>
              <a:t>0</a:t>
            </a:r>
            <a:r>
              <a:rPr lang="en-US" dirty="0" smtClean="0">
                <a:solidFill>
                  <a:schemeClr val="bg1"/>
                </a:solidFill>
                <a:latin typeface="+mn-lt"/>
                <a:cs typeface="Times New Roman" pitchFamily="18" charset="0"/>
              </a:rPr>
              <a:t> + (</a:t>
            </a:r>
            <a:r>
              <a:rPr lang="en-US" i="1" dirty="0" smtClean="0">
                <a:solidFill>
                  <a:schemeClr val="bg1"/>
                </a:solidFill>
                <a:latin typeface="+mn-lt"/>
                <a:cs typeface="Times New Roman" pitchFamily="18" charset="0"/>
              </a:rPr>
              <a:t>v</a:t>
            </a:r>
            <a:r>
              <a:rPr lang="en-US" baseline="-25000" dirty="0" smtClean="0">
                <a:solidFill>
                  <a:schemeClr val="bg1"/>
                </a:solidFill>
                <a:latin typeface="+mn-lt"/>
                <a:cs typeface="Times New Roman" pitchFamily="18" charset="0"/>
              </a:rPr>
              <a:t>f</a:t>
            </a:r>
            <a:r>
              <a:rPr lang="en-US" dirty="0" smtClean="0">
                <a:solidFill>
                  <a:schemeClr val="bg1"/>
                </a:solidFill>
                <a:cs typeface="Times New Roman" pitchFamily="18" charset="0"/>
              </a:rPr>
              <a:t>–</a:t>
            </a:r>
            <a:r>
              <a:rPr lang="en-US" i="1" dirty="0" smtClean="0">
                <a:solidFill>
                  <a:schemeClr val="bg1"/>
                </a:solidFill>
                <a:latin typeface="+mn-lt"/>
                <a:cs typeface="Times New Roman" pitchFamily="18" charset="0"/>
              </a:rPr>
              <a:t>v</a:t>
            </a:r>
            <a:r>
              <a:rPr lang="en-US" baseline="-25000" dirty="0" smtClean="0">
                <a:solidFill>
                  <a:schemeClr val="bg1"/>
                </a:solidFill>
                <a:latin typeface="+mn-lt"/>
                <a:cs typeface="Times New Roman" pitchFamily="18" charset="0"/>
              </a:rPr>
              <a:t>0</a:t>
            </a:r>
            <a:r>
              <a:rPr lang="en-US" dirty="0" smtClean="0">
                <a:solidFill>
                  <a:schemeClr val="bg1"/>
                </a:solidFill>
                <a:latin typeface="+mn-lt"/>
                <a:cs typeface="Times New Roman" pitchFamily="18" charset="0"/>
              </a:rPr>
              <a:t>)·((</a:t>
            </a:r>
            <a:r>
              <a:rPr lang="en-US" i="1" dirty="0" smtClean="0">
                <a:solidFill>
                  <a:schemeClr val="bg1"/>
                </a:solidFill>
                <a:latin typeface="+mn-lt"/>
                <a:cs typeface="Times New Roman" pitchFamily="18" charset="0"/>
              </a:rPr>
              <a:t>t</a:t>
            </a:r>
            <a:r>
              <a:rPr lang="en-US" dirty="0" smtClean="0">
                <a:solidFill>
                  <a:schemeClr val="bg1"/>
                </a:solidFill>
                <a:cs typeface="Times New Roman" pitchFamily="18" charset="0"/>
              </a:rPr>
              <a:t>–</a:t>
            </a:r>
            <a:r>
              <a:rPr lang="en-US" i="1" dirty="0" smtClean="0">
                <a:solidFill>
                  <a:schemeClr val="bg1"/>
                </a:solidFill>
                <a:latin typeface="+mn-lt"/>
                <a:cs typeface="Times New Roman" pitchFamily="18" charset="0"/>
              </a:rPr>
              <a:t>t</a:t>
            </a:r>
            <a:r>
              <a:rPr lang="en-US" baseline="-25000" dirty="0" smtClean="0">
                <a:solidFill>
                  <a:schemeClr val="bg1"/>
                </a:solidFill>
                <a:latin typeface="+mn-lt"/>
                <a:cs typeface="Times New Roman" pitchFamily="18" charset="0"/>
              </a:rPr>
              <a:t>0</a:t>
            </a:r>
            <a:r>
              <a:rPr lang="en-US" dirty="0" smtClean="0">
                <a:solidFill>
                  <a:schemeClr val="bg1"/>
                </a:solidFill>
                <a:latin typeface="+mn-lt"/>
                <a:cs typeface="Times New Roman" pitchFamily="18" charset="0"/>
              </a:rPr>
              <a:t>)/(</a:t>
            </a:r>
            <a:r>
              <a:rPr lang="en-US" i="1" dirty="0" smtClean="0">
                <a:solidFill>
                  <a:schemeClr val="bg1"/>
                </a:solidFill>
                <a:latin typeface="+mn-lt"/>
                <a:cs typeface="Times New Roman" pitchFamily="18" charset="0"/>
              </a:rPr>
              <a:t>t</a:t>
            </a:r>
            <a:r>
              <a:rPr lang="en-US" baseline="-25000" dirty="0" smtClean="0">
                <a:solidFill>
                  <a:schemeClr val="bg1"/>
                </a:solidFill>
                <a:latin typeface="+mn-lt"/>
                <a:cs typeface="Times New Roman" pitchFamily="18" charset="0"/>
              </a:rPr>
              <a:t>f</a:t>
            </a:r>
            <a:r>
              <a:rPr lang="en-US" dirty="0" smtClean="0">
                <a:solidFill>
                  <a:schemeClr val="bg1"/>
                </a:solidFill>
                <a:cs typeface="Times New Roman" pitchFamily="18" charset="0"/>
              </a:rPr>
              <a:t>–</a:t>
            </a:r>
            <a:r>
              <a:rPr lang="en-US" i="1" dirty="0" smtClean="0">
                <a:solidFill>
                  <a:schemeClr val="bg1"/>
                </a:solidFill>
                <a:latin typeface="+mn-lt"/>
                <a:cs typeface="Times New Roman" pitchFamily="18" charset="0"/>
              </a:rPr>
              <a:t>t</a:t>
            </a:r>
            <a:r>
              <a:rPr lang="en-US" baseline="-25000" dirty="0" smtClean="0">
                <a:solidFill>
                  <a:schemeClr val="bg1"/>
                </a:solidFill>
                <a:latin typeface="+mn-lt"/>
                <a:cs typeface="Times New Roman" pitchFamily="18" charset="0"/>
              </a:rPr>
              <a:t>o</a:t>
            </a:r>
            <a:r>
              <a:rPr lang="en-US" dirty="0" smtClean="0">
                <a:solidFill>
                  <a:schemeClr val="bg1"/>
                </a:solidFill>
                <a:latin typeface="+mn-lt"/>
                <a:cs typeface="Times New Roman" pitchFamily="18" charset="0"/>
              </a:rPr>
              <a:t>))</a:t>
            </a:r>
            <a:r>
              <a:rPr lang="el-GR" i="1" baseline="30000" dirty="0" smtClean="0">
                <a:solidFill>
                  <a:schemeClr val="bg1"/>
                </a:solidFill>
                <a:latin typeface="+mn-lt"/>
                <a:cs typeface="Times New Roman" pitchFamily="18" charset="0"/>
              </a:rPr>
              <a:t>β</a:t>
            </a:r>
            <a:r>
              <a:rPr lang="en-US" dirty="0" smtClean="0">
                <a:solidFill>
                  <a:schemeClr val="bg1"/>
                </a:solidFill>
                <a:latin typeface="+mn-lt"/>
                <a:cs typeface="Times New Roman" pitchFamily="18" charset="0"/>
              </a:rPr>
              <a:t> </a:t>
            </a:r>
            <a:endParaRPr lang="en-US" b="0" dirty="0">
              <a:solidFill>
                <a:schemeClr val="bg1"/>
              </a:solidFill>
              <a:latin typeface="+mn-lt"/>
              <a:cs typeface="Times New Roman" pitchFamily="18" charset="0"/>
            </a:endParaRPr>
          </a:p>
        </p:txBody>
      </p:sp>
      <p:sp>
        <p:nvSpPr>
          <p:cNvPr id="21" name="TextBox 20"/>
          <p:cNvSpPr txBox="1"/>
          <p:nvPr/>
        </p:nvSpPr>
        <p:spPr>
          <a:xfrm>
            <a:off x="228600" y="5638800"/>
            <a:ext cx="5867400" cy="646331"/>
          </a:xfrm>
          <a:prstGeom prst="rect">
            <a:avLst/>
          </a:prstGeom>
          <a:noFill/>
        </p:spPr>
        <p:txBody>
          <a:bodyPr wrap="square" rtlCol="0">
            <a:spAutoFit/>
          </a:bodyPr>
          <a:lstStyle/>
          <a:p>
            <a:pPr algn="just"/>
            <a:r>
              <a:rPr lang="en-US" b="0" i="1" dirty="0" smtClean="0">
                <a:solidFill>
                  <a:schemeClr val="bg1"/>
                </a:solidFill>
                <a:latin typeface="+mn-lt"/>
                <a:cs typeface="Times New Roman" pitchFamily="18" charset="0"/>
              </a:rPr>
              <a:t>v</a:t>
            </a:r>
            <a:r>
              <a:rPr lang="en-US" b="0" dirty="0" smtClean="0">
                <a:solidFill>
                  <a:schemeClr val="bg1"/>
                </a:solidFill>
                <a:latin typeface="+mn-lt"/>
                <a:cs typeface="Times New Roman" pitchFamily="18" charset="0"/>
              </a:rPr>
              <a:t>,</a:t>
            </a:r>
            <a:r>
              <a:rPr lang="en-US" b="0" i="1" dirty="0" smtClean="0">
                <a:solidFill>
                  <a:schemeClr val="bg1"/>
                </a:solidFill>
                <a:latin typeface="+mn-lt"/>
                <a:cs typeface="Times New Roman" pitchFamily="18" charset="0"/>
              </a:rPr>
              <a:t>v</a:t>
            </a:r>
            <a:r>
              <a:rPr lang="en-US" b="0" baseline="-25000" dirty="0" smtClean="0">
                <a:solidFill>
                  <a:schemeClr val="bg1"/>
                </a:solidFill>
                <a:latin typeface="+mn-lt"/>
                <a:cs typeface="Times New Roman" pitchFamily="18" charset="0"/>
              </a:rPr>
              <a:t>0</a:t>
            </a:r>
            <a:r>
              <a:rPr lang="en-US" b="0" dirty="0" smtClean="0">
                <a:solidFill>
                  <a:schemeClr val="bg1"/>
                </a:solidFill>
                <a:latin typeface="+mn-lt"/>
                <a:cs typeface="Times New Roman" pitchFamily="18" charset="0"/>
              </a:rPr>
              <a:t>,</a:t>
            </a:r>
            <a:r>
              <a:rPr lang="en-US" b="0" i="1" dirty="0" smtClean="0">
                <a:solidFill>
                  <a:schemeClr val="bg1"/>
                </a:solidFill>
                <a:latin typeface="+mn-lt"/>
                <a:cs typeface="Times New Roman" pitchFamily="18" charset="0"/>
              </a:rPr>
              <a:t>v</a:t>
            </a:r>
            <a:r>
              <a:rPr lang="en-US" b="0" baseline="-25000" dirty="0" smtClean="0">
                <a:solidFill>
                  <a:schemeClr val="bg1"/>
                </a:solidFill>
                <a:latin typeface="+mn-lt"/>
                <a:cs typeface="Times New Roman" pitchFamily="18" charset="0"/>
              </a:rPr>
              <a:t>f  </a:t>
            </a:r>
            <a:r>
              <a:rPr lang="en-US" b="0" dirty="0" smtClean="0">
                <a:solidFill>
                  <a:schemeClr val="bg1"/>
                </a:solidFill>
                <a:cs typeface="Times New Roman" pitchFamily="18" charset="0"/>
              </a:rPr>
              <a:t>– </a:t>
            </a:r>
            <a:r>
              <a:rPr lang="en-US" b="0" dirty="0" smtClean="0">
                <a:solidFill>
                  <a:schemeClr val="bg1"/>
                </a:solidFill>
                <a:latin typeface="+mn-lt"/>
                <a:cs typeface="Times New Roman" pitchFamily="18" charset="0"/>
              </a:rPr>
              <a:t>current, initial and final speed [m/s]</a:t>
            </a:r>
          </a:p>
          <a:p>
            <a:pPr algn="just"/>
            <a:r>
              <a:rPr lang="en-US" b="0" i="1" dirty="0" smtClean="0">
                <a:solidFill>
                  <a:schemeClr val="bg1"/>
                </a:solidFill>
                <a:cs typeface="Times New Roman" pitchFamily="18" charset="0"/>
              </a:rPr>
              <a:t>t</a:t>
            </a:r>
            <a:r>
              <a:rPr lang="en-US" b="0" dirty="0" smtClean="0">
                <a:solidFill>
                  <a:schemeClr val="bg1"/>
                </a:solidFill>
                <a:cs typeface="Times New Roman" pitchFamily="18" charset="0"/>
              </a:rPr>
              <a:t>,</a:t>
            </a:r>
            <a:r>
              <a:rPr lang="en-US" b="0" i="1" dirty="0" smtClean="0">
                <a:solidFill>
                  <a:schemeClr val="bg1"/>
                </a:solidFill>
                <a:cs typeface="Times New Roman" pitchFamily="18" charset="0"/>
              </a:rPr>
              <a:t>t</a:t>
            </a:r>
            <a:r>
              <a:rPr lang="en-US" b="0" baseline="-25000" dirty="0" smtClean="0">
                <a:solidFill>
                  <a:schemeClr val="bg1"/>
                </a:solidFill>
                <a:cs typeface="Times New Roman" pitchFamily="18" charset="0"/>
              </a:rPr>
              <a:t>0</a:t>
            </a:r>
            <a:r>
              <a:rPr lang="en-US" b="0" dirty="0" smtClean="0">
                <a:solidFill>
                  <a:schemeClr val="bg1"/>
                </a:solidFill>
                <a:cs typeface="Times New Roman" pitchFamily="18" charset="0"/>
              </a:rPr>
              <a:t>,</a:t>
            </a:r>
            <a:r>
              <a:rPr lang="en-US" b="0" i="1" dirty="0" smtClean="0">
                <a:solidFill>
                  <a:schemeClr val="bg1"/>
                </a:solidFill>
                <a:cs typeface="Times New Roman" pitchFamily="18" charset="0"/>
              </a:rPr>
              <a:t>t</a:t>
            </a:r>
            <a:r>
              <a:rPr lang="en-US" b="0" baseline="-25000" dirty="0" smtClean="0">
                <a:solidFill>
                  <a:schemeClr val="bg1"/>
                </a:solidFill>
                <a:cs typeface="Times New Roman" pitchFamily="18" charset="0"/>
              </a:rPr>
              <a:t>f  </a:t>
            </a:r>
            <a:r>
              <a:rPr lang="en-US" b="0" dirty="0" smtClean="0">
                <a:solidFill>
                  <a:schemeClr val="bg1"/>
                </a:solidFill>
                <a:cs typeface="Times New Roman" pitchFamily="18" charset="0"/>
              </a:rPr>
              <a:t>– current, initial and final acceleration time [s]</a:t>
            </a:r>
            <a:endParaRPr lang="en-US" b="0" dirty="0">
              <a:solidFill>
                <a:schemeClr val="bg1"/>
              </a:solidFill>
              <a:latin typeface="+mn-lt"/>
              <a:cs typeface="Times New Roman" pitchFamily="18" charset="0"/>
            </a:endParaRPr>
          </a:p>
        </p:txBody>
      </p:sp>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r>
              <a:rPr lang="sr-Cyrl-CS" dirty="0">
                <a:solidFill>
                  <a:schemeClr val="bg1"/>
                </a:solidFill>
                <a:latin typeface="+mn-lt"/>
              </a:rPr>
              <a:t> </a:t>
            </a:r>
            <a:endParaRPr lang="sr-Cyrl-CS" b="0" dirty="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1299864"/>
            <a:ext cx="8686800" cy="2862322"/>
          </a:xfrm>
          <a:prstGeom prst="rect">
            <a:avLst/>
          </a:prstGeom>
          <a:noFill/>
        </p:spPr>
        <p:txBody>
          <a:bodyPr wrap="square" rtlCol="0">
            <a:spAutoFit/>
          </a:bodyPr>
          <a:lstStyle/>
          <a:p>
            <a:pPr algn="just"/>
            <a:r>
              <a:rPr lang="en-US" dirty="0" smtClean="0">
                <a:solidFill>
                  <a:schemeClr val="bg1"/>
                </a:solidFill>
                <a:latin typeface="+mn-lt"/>
                <a:cs typeface="Times New Roman" pitchFamily="18" charset="0"/>
              </a:rPr>
              <a:t>Constant speed modes</a:t>
            </a:r>
            <a:endParaRPr lang="sr-Cyrl-RS" dirty="0" smtClean="0">
              <a:solidFill>
                <a:schemeClr val="bg1"/>
              </a:solidFill>
              <a:latin typeface="+mn-lt"/>
              <a:cs typeface="Times New Roman" pitchFamily="18" charset="0"/>
            </a:endParaRPr>
          </a:p>
          <a:p>
            <a:pPr algn="just"/>
            <a:r>
              <a:rPr lang="en-US" b="0" dirty="0" smtClean="0">
                <a:solidFill>
                  <a:schemeClr val="bg1"/>
                </a:solidFill>
                <a:latin typeface="+mn-lt"/>
                <a:cs typeface="Times New Roman" pitchFamily="18" charset="0"/>
              </a:rPr>
              <a:t>Despite the constant speeds on route EKO 1 being rare, testing is done for different speed values ranging from 25 to 50 km/h, in order to determine constant speed at which the energy efficiency is highest. </a:t>
            </a:r>
          </a:p>
          <a:p>
            <a:pPr algn="just"/>
            <a:endParaRPr lang="en-US" b="0" dirty="0">
              <a:solidFill>
                <a:schemeClr val="bg1"/>
              </a:solidFill>
              <a:latin typeface="+mn-lt"/>
              <a:cs typeface="Times New Roman" pitchFamily="18" charset="0"/>
            </a:endParaRPr>
          </a:p>
          <a:p>
            <a:pPr algn="just"/>
            <a:r>
              <a:rPr lang="en-US" dirty="0" smtClean="0">
                <a:solidFill>
                  <a:schemeClr val="bg1"/>
                </a:solidFill>
                <a:latin typeface="+mn-lt"/>
                <a:cs typeface="Times New Roman" pitchFamily="18" charset="0"/>
              </a:rPr>
              <a:t>Deceleration modes</a:t>
            </a:r>
            <a:endParaRPr lang="sr-Cyrl-RS" dirty="0" smtClean="0">
              <a:solidFill>
                <a:schemeClr val="bg1"/>
              </a:solidFill>
              <a:latin typeface="+mn-lt"/>
              <a:cs typeface="Times New Roman" pitchFamily="18" charset="0"/>
            </a:endParaRPr>
          </a:p>
          <a:p>
            <a:pPr algn="just"/>
            <a:r>
              <a:rPr lang="en-US" b="0" dirty="0" smtClean="0">
                <a:solidFill>
                  <a:schemeClr val="bg1"/>
                </a:solidFill>
                <a:latin typeface="+mn-lt"/>
                <a:cs typeface="Times New Roman" pitchFamily="18" charset="0"/>
              </a:rPr>
              <a:t>Low, medium and high deceleration intensity are to be completed, with loaded and unloaded vehicle, in order to determine the amount of recuperated energy for different accelerator pedal positions, loading conditions and speeds before and during the braking process. </a:t>
            </a:r>
            <a:endParaRPr lang="sr-Cyrl-RS" b="0" dirty="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8</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Driving modes</a:t>
            </a:r>
            <a:endParaRPr lang="en-US" sz="2000" dirty="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388" name="TextBox 7"/>
          <p:cNvSpPr txBox="1">
            <a:spLocks noChangeArrowheads="1"/>
          </p:cNvSpPr>
          <p:nvPr/>
        </p:nvSpPr>
        <p:spPr bwMode="auto">
          <a:xfrm>
            <a:off x="228600" y="838200"/>
            <a:ext cx="8686800" cy="2031325"/>
          </a:xfrm>
          <a:prstGeom prst="rect">
            <a:avLst/>
          </a:prstGeom>
          <a:noFill/>
          <a:ln>
            <a:noFill/>
          </a:ln>
          <a:extLst/>
        </p:spPr>
        <p:txBody>
          <a:bodyPr>
            <a:spAutoFit/>
          </a:bodyPr>
          <a:lstStyle/>
          <a:p>
            <a:pPr algn="ctr">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endParaRPr lang="sr-Cyrl-CS" dirty="0">
              <a:solidFill>
                <a:schemeClr val="bg1"/>
              </a:solidFill>
              <a:latin typeface="+mn-lt"/>
            </a:endParaRPr>
          </a:p>
          <a:p>
            <a:pPr algn="l">
              <a:defRPr/>
            </a:pPr>
            <a:r>
              <a:rPr lang="sr-Cyrl-CS" dirty="0">
                <a:solidFill>
                  <a:schemeClr val="bg1"/>
                </a:solidFill>
                <a:latin typeface="+mn-lt"/>
              </a:rPr>
              <a:t> </a:t>
            </a:r>
            <a:endParaRPr lang="sr-Cyrl-CS" b="0" dirty="0">
              <a:solidFill>
                <a:schemeClr val="bg1"/>
              </a:solidFill>
              <a:effectLst>
                <a:outerShdw blurRad="38100" dist="38100" dir="2700000" algn="tl">
                  <a:srgbClr val="000000"/>
                </a:outerShdw>
              </a:effectLst>
              <a:latin typeface="+mn-lt"/>
            </a:endParaRPr>
          </a:p>
        </p:txBody>
      </p:sp>
      <p:sp>
        <p:nvSpPr>
          <p:cNvPr id="11" name="TextBox 10"/>
          <p:cNvSpPr txBox="1"/>
          <p:nvPr/>
        </p:nvSpPr>
        <p:spPr>
          <a:xfrm>
            <a:off x="228600" y="762000"/>
            <a:ext cx="4648200" cy="646331"/>
          </a:xfrm>
          <a:prstGeom prst="rect">
            <a:avLst/>
          </a:prstGeom>
          <a:noFill/>
        </p:spPr>
        <p:txBody>
          <a:bodyPr wrap="square" rtlCol="0">
            <a:spAutoFit/>
          </a:bodyPr>
          <a:lstStyle/>
          <a:p>
            <a:pPr algn="just"/>
            <a:r>
              <a:rPr lang="en-US" dirty="0" smtClean="0">
                <a:solidFill>
                  <a:schemeClr val="bg1"/>
                </a:solidFill>
                <a:latin typeface="+mn-lt"/>
                <a:cs typeface="Times New Roman" pitchFamily="18" charset="0"/>
              </a:rPr>
              <a:t>Unloaded</a:t>
            </a:r>
            <a:endParaRPr lang="sr-Cyrl-RS" dirty="0" smtClean="0">
              <a:solidFill>
                <a:schemeClr val="bg1"/>
              </a:solidFill>
              <a:latin typeface="+mn-lt"/>
              <a:cs typeface="Times New Roman" pitchFamily="18" charset="0"/>
            </a:endParaRPr>
          </a:p>
          <a:p>
            <a:pPr algn="just"/>
            <a:r>
              <a:rPr lang="en-US" b="0" dirty="0" smtClean="0">
                <a:solidFill>
                  <a:schemeClr val="bg1"/>
                </a:solidFill>
                <a:cs typeface="Times New Roman" pitchFamily="18" charset="0"/>
              </a:rPr>
              <a:t>7 examiners (total 490 kg)</a:t>
            </a:r>
            <a:endParaRPr lang="en-US" b="0" dirty="0">
              <a:solidFill>
                <a:srgbClr val="FF0000"/>
              </a:solidFill>
              <a:latin typeface="+mn-lt"/>
              <a:cs typeface="Times New Roman" pitchFamily="18" charset="0"/>
            </a:endParaRPr>
          </a:p>
        </p:txBody>
      </p:sp>
      <p:pic>
        <p:nvPicPr>
          <p:cNvPr id="12" name="Picture 11" descr="D:\Izvestaj\04_12_2019 Fotografije\IMG_20191204_101341.jpg"/>
          <p:cNvPicPr/>
          <p:nvPr/>
        </p:nvPicPr>
        <p:blipFill>
          <a:blip r:embed="rId3" cstate="print"/>
          <a:srcRect t="18921"/>
          <a:stretch>
            <a:fillRect/>
          </a:stretch>
        </p:blipFill>
        <p:spPr bwMode="auto">
          <a:xfrm>
            <a:off x="1" y="2819400"/>
            <a:ext cx="9144000" cy="3657600"/>
          </a:xfrm>
          <a:prstGeom prst="rect">
            <a:avLst/>
          </a:prstGeom>
          <a:noFill/>
          <a:ln w="9525">
            <a:noFill/>
            <a:miter lim="800000"/>
            <a:headEnd/>
            <a:tailEnd/>
          </a:ln>
        </p:spPr>
      </p:pic>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9</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Vehicle load</a:t>
            </a:r>
            <a:endParaRPr lang="en-US" sz="2000" dirty="0">
              <a:solidFill>
                <a:schemeClr val="tx1">
                  <a:lumMod val="50000"/>
                </a:schemeClr>
              </a:solidFill>
              <a:cs typeface="Arial" pitchFamily="34" charset="0"/>
            </a:endParaRPr>
          </a:p>
        </p:txBody>
      </p:sp>
      <p:sp>
        <p:nvSpPr>
          <p:cNvPr id="16" name="TextBox 15"/>
          <p:cNvSpPr txBox="1"/>
          <p:nvPr/>
        </p:nvSpPr>
        <p:spPr>
          <a:xfrm>
            <a:off x="4517409" y="761999"/>
            <a:ext cx="4648200" cy="1477328"/>
          </a:xfrm>
          <a:prstGeom prst="rect">
            <a:avLst/>
          </a:prstGeom>
          <a:noFill/>
        </p:spPr>
        <p:txBody>
          <a:bodyPr wrap="square" rtlCol="0">
            <a:spAutoFit/>
          </a:bodyPr>
          <a:lstStyle/>
          <a:p>
            <a:pPr algn="just"/>
            <a:r>
              <a:rPr lang="en-US" dirty="0" smtClean="0">
                <a:solidFill>
                  <a:schemeClr val="bg1"/>
                </a:solidFill>
                <a:latin typeface="+mn-lt"/>
                <a:cs typeface="Times New Roman" pitchFamily="18" charset="0"/>
              </a:rPr>
              <a:t>Loaded</a:t>
            </a:r>
            <a:endParaRPr lang="sr-Cyrl-RS" dirty="0" smtClean="0">
              <a:solidFill>
                <a:schemeClr val="bg1"/>
              </a:solidFill>
              <a:latin typeface="+mn-lt"/>
              <a:cs typeface="Times New Roman" pitchFamily="18" charset="0"/>
            </a:endParaRPr>
          </a:p>
          <a:p>
            <a:pPr algn="just"/>
            <a:r>
              <a:rPr lang="en-US" b="0" dirty="0" smtClean="0">
                <a:solidFill>
                  <a:schemeClr val="bg1"/>
                </a:solidFill>
                <a:latin typeface="+mn-lt"/>
                <a:cs typeface="Times New Roman" pitchFamily="18" charset="0"/>
              </a:rPr>
              <a:t>50% max </a:t>
            </a:r>
            <a:r>
              <a:rPr lang="sr-Cyrl-RS" b="0" dirty="0" smtClean="0">
                <a:solidFill>
                  <a:schemeClr val="bg1"/>
                </a:solidFill>
                <a:latin typeface="+mn-lt"/>
                <a:cs typeface="Times New Roman" pitchFamily="18" charset="0"/>
              </a:rPr>
              <a:t>(</a:t>
            </a:r>
            <a:r>
              <a:rPr lang="en-US" b="0" dirty="0" smtClean="0">
                <a:solidFill>
                  <a:schemeClr val="bg1"/>
                </a:solidFill>
                <a:latin typeface="+mn-lt"/>
                <a:cs typeface="Times New Roman" pitchFamily="18" charset="0"/>
              </a:rPr>
              <a:t>as in SORT cycle</a:t>
            </a:r>
            <a:r>
              <a:rPr lang="sr-Cyrl-RS" b="0" dirty="0" smtClean="0">
                <a:solidFill>
                  <a:schemeClr val="bg1"/>
                </a:solidFill>
                <a:latin typeface="+mn-lt"/>
                <a:cs typeface="Times New Roman" pitchFamily="18" charset="0"/>
              </a:rPr>
              <a:t>)</a:t>
            </a:r>
            <a:r>
              <a:rPr lang="en-US" b="0" dirty="0" smtClean="0">
                <a:solidFill>
                  <a:schemeClr val="bg1"/>
                </a:solidFill>
                <a:latin typeface="+mn-lt"/>
                <a:cs typeface="Times New Roman" pitchFamily="18" charset="0"/>
              </a:rPr>
              <a:t> </a:t>
            </a:r>
            <a:endParaRPr lang="sr-Cyrl-RS" b="0" dirty="0" smtClean="0">
              <a:solidFill>
                <a:schemeClr val="bg1"/>
              </a:solidFill>
              <a:latin typeface="+mn-lt"/>
              <a:cs typeface="Times New Roman" pitchFamily="18" charset="0"/>
            </a:endParaRPr>
          </a:p>
          <a:p>
            <a:pPr algn="just"/>
            <a:r>
              <a:rPr lang="en-US" b="0" dirty="0" smtClean="0">
                <a:solidFill>
                  <a:schemeClr val="bg1"/>
                </a:solidFill>
                <a:latin typeface="+mn-lt"/>
                <a:cs typeface="Times New Roman" pitchFamily="18" charset="0"/>
              </a:rPr>
              <a:t>Sand bags, 40 kg each </a:t>
            </a:r>
            <a:endParaRPr lang="sr-Cyrl-RS" b="0" dirty="0" smtClean="0">
              <a:solidFill>
                <a:schemeClr val="bg1"/>
              </a:solidFill>
              <a:latin typeface="+mn-lt"/>
              <a:cs typeface="Times New Roman" pitchFamily="18" charset="0"/>
            </a:endParaRPr>
          </a:p>
          <a:p>
            <a:pPr algn="just"/>
            <a:r>
              <a:rPr lang="en-US" b="0" dirty="0" smtClean="0">
                <a:solidFill>
                  <a:schemeClr val="bg1"/>
                </a:solidFill>
                <a:latin typeface="+mn-lt"/>
                <a:cs typeface="Times New Roman" pitchFamily="18" charset="0"/>
              </a:rPr>
              <a:t>(total 3060 kg</a:t>
            </a:r>
            <a:r>
              <a:rPr lang="sr-Cyrl-RS" b="0" dirty="0" smtClean="0">
                <a:solidFill>
                  <a:schemeClr val="bg1"/>
                </a:solidFill>
                <a:latin typeface="+mn-lt"/>
                <a:cs typeface="Times New Roman" pitchFamily="18" charset="0"/>
              </a:rPr>
              <a:t> = </a:t>
            </a:r>
            <a:r>
              <a:rPr lang="en-US" b="0" dirty="0" smtClean="0">
                <a:solidFill>
                  <a:schemeClr val="bg1"/>
                </a:solidFill>
                <a:latin typeface="+mn-lt"/>
                <a:cs typeface="Times New Roman" pitchFamily="18" charset="0"/>
              </a:rPr>
              <a:t>45 passengers, 68 kg each)</a:t>
            </a:r>
            <a:endParaRPr lang="sr-Cyrl-RS" b="0" dirty="0" smtClean="0">
              <a:solidFill>
                <a:schemeClr val="bg1"/>
              </a:solidFill>
              <a:latin typeface="+mn-lt"/>
              <a:cs typeface="Times New Roman" pitchFamily="18" charset="0"/>
            </a:endParaRPr>
          </a:p>
          <a:p>
            <a:pPr algn="just"/>
            <a:r>
              <a:rPr lang="en-US" b="0" dirty="0" smtClean="0">
                <a:solidFill>
                  <a:schemeClr val="bg1"/>
                </a:solidFill>
                <a:latin typeface="+mn-lt"/>
                <a:cs typeface="Times New Roman" pitchFamily="18" charset="0"/>
              </a:rPr>
              <a:t>7 examiners (total 490 kg).</a:t>
            </a:r>
            <a:endParaRPr lang="en-US" b="0" dirty="0">
              <a:solidFill>
                <a:schemeClr val="bg1"/>
              </a:solidFill>
              <a:latin typeface="+mn-lt"/>
              <a:cs typeface="Times New Roman" pitchFamily="18" charset="0"/>
            </a:endParaRP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TextBox 10"/>
          <p:cNvSpPr txBox="1"/>
          <p:nvPr/>
        </p:nvSpPr>
        <p:spPr>
          <a:xfrm>
            <a:off x="228600" y="762000"/>
            <a:ext cx="8686800" cy="3554819"/>
          </a:xfrm>
          <a:prstGeom prst="rect">
            <a:avLst/>
          </a:prstGeom>
          <a:noFill/>
        </p:spPr>
        <p:txBody>
          <a:bodyPr wrap="square" rtlCol="0">
            <a:spAutoFit/>
          </a:bodyPr>
          <a:lstStyle/>
          <a:p>
            <a:pPr marL="173038" lvl="0" indent="-173038" algn="l">
              <a:spcAft>
                <a:spcPts val="600"/>
              </a:spcAft>
              <a:buFont typeface="Arial" pitchFamily="34" charset="0"/>
              <a:buChar char="•"/>
            </a:pPr>
            <a:r>
              <a:rPr lang="en-US" b="0" dirty="0" smtClean="0">
                <a:solidFill>
                  <a:schemeClr val="bg1"/>
                </a:solidFill>
                <a:latin typeface="+mn-lt"/>
                <a:cs typeface="Times New Roman" pitchFamily="18" charset="0"/>
              </a:rPr>
              <a:t>Data acquisition unit – </a:t>
            </a:r>
            <a:r>
              <a:rPr lang="en-US" b="0" i="1" dirty="0" smtClean="0">
                <a:solidFill>
                  <a:schemeClr val="bg1"/>
                </a:solidFill>
                <a:latin typeface="+mn-lt"/>
                <a:cs typeface="Times New Roman" pitchFamily="18" charset="0"/>
              </a:rPr>
              <a:t>HBM QuantumX MX840A</a:t>
            </a:r>
            <a:r>
              <a:rPr lang="en-US" b="0" dirty="0" smtClean="0">
                <a:solidFill>
                  <a:schemeClr val="bg1"/>
                </a:solidFill>
                <a:latin typeface="+mn-lt"/>
                <a:cs typeface="Times New Roman" pitchFamily="18" charset="0"/>
              </a:rPr>
              <a:t> (qty. = </a:t>
            </a:r>
            <a:r>
              <a:rPr lang="sr-Cyrl-RS" b="0" dirty="0" smtClean="0">
                <a:solidFill>
                  <a:schemeClr val="bg1"/>
                </a:solidFill>
                <a:latin typeface="+mn-lt"/>
                <a:cs typeface="Times New Roman" pitchFamily="18" charset="0"/>
              </a:rPr>
              <a:t>2</a:t>
            </a:r>
            <a:r>
              <a:rPr lang="en-US" b="0" dirty="0" smtClean="0">
                <a:solidFill>
                  <a:schemeClr val="bg1"/>
                </a:solidFill>
                <a:latin typeface="+mn-lt"/>
                <a:cs typeface="Times New Roman" pitchFamily="18" charset="0"/>
              </a:rPr>
              <a:t>)</a:t>
            </a:r>
            <a:endParaRPr lang="sr-Cyrl-RS" b="0"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i="1" dirty="0" smtClean="0">
                <a:solidFill>
                  <a:schemeClr val="bg1"/>
                </a:solidFill>
                <a:latin typeface="+mn-lt"/>
                <a:cs typeface="Times New Roman" pitchFamily="18" charset="0"/>
              </a:rPr>
              <a:t>Firewire HBM </a:t>
            </a:r>
            <a:r>
              <a:rPr lang="en-US" b="0" dirty="0" smtClean="0">
                <a:solidFill>
                  <a:schemeClr val="bg1"/>
                </a:solidFill>
                <a:latin typeface="+mn-lt"/>
                <a:cs typeface="Times New Roman" pitchFamily="18" charset="0"/>
              </a:rPr>
              <a:t>– cable for connecting and synchronization of acquisition units</a:t>
            </a:r>
            <a:endParaRPr lang="sr-Cyrl-RS" b="0"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dirty="0" smtClean="0">
                <a:solidFill>
                  <a:schemeClr val="bg1"/>
                </a:solidFill>
                <a:latin typeface="+mn-lt"/>
                <a:cs typeface="Times New Roman" pitchFamily="18" charset="0"/>
              </a:rPr>
              <a:t>Acceleration sensor – </a:t>
            </a:r>
            <a:r>
              <a:rPr lang="en-US" b="0" i="1" dirty="0" smtClean="0">
                <a:solidFill>
                  <a:schemeClr val="bg1"/>
                </a:solidFill>
                <a:latin typeface="+mn-lt"/>
                <a:cs typeface="Times New Roman" pitchFamily="18" charset="0"/>
              </a:rPr>
              <a:t>Monitran MTN/7100</a:t>
            </a:r>
            <a:endParaRPr lang="sr-Cyrl-RS" b="0" i="1"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i="1" dirty="0" smtClean="0">
                <a:solidFill>
                  <a:schemeClr val="bg1"/>
                </a:solidFill>
                <a:latin typeface="+mn-lt"/>
                <a:cs typeface="Times New Roman" pitchFamily="18" charset="0"/>
              </a:rPr>
              <a:t>GPS</a:t>
            </a:r>
            <a:r>
              <a:rPr lang="en-US" b="0" dirty="0" smtClean="0">
                <a:solidFill>
                  <a:schemeClr val="bg1"/>
                </a:solidFill>
                <a:latin typeface="+mn-lt"/>
                <a:cs typeface="Times New Roman" pitchFamily="18" charset="0"/>
              </a:rPr>
              <a:t> speed sensor </a:t>
            </a:r>
            <a:r>
              <a:rPr lang="en-US" b="0" i="1" dirty="0" smtClean="0">
                <a:solidFill>
                  <a:schemeClr val="bg1"/>
                </a:solidFill>
                <a:latin typeface="+mn-lt"/>
                <a:cs typeface="Times New Roman" pitchFamily="18" charset="0"/>
              </a:rPr>
              <a:t>Racelogic – Vbox </a:t>
            </a:r>
            <a:endParaRPr lang="sr-Cyrl-RS" b="0" i="1"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dirty="0" smtClean="0">
                <a:solidFill>
                  <a:schemeClr val="bg1"/>
                </a:solidFill>
                <a:latin typeface="+mn-lt"/>
                <a:cs typeface="Times New Roman" pitchFamily="18" charset="0"/>
              </a:rPr>
              <a:t>Laptop – </a:t>
            </a:r>
            <a:r>
              <a:rPr lang="en-US" b="0" i="1" dirty="0" smtClean="0">
                <a:solidFill>
                  <a:schemeClr val="bg1"/>
                </a:solidFill>
                <a:latin typeface="+mn-lt"/>
                <a:cs typeface="Times New Roman" pitchFamily="18" charset="0"/>
              </a:rPr>
              <a:t>Fujitsu Lifebook E series</a:t>
            </a:r>
            <a:endParaRPr lang="sr-Cyrl-RS" b="0" i="1"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dirty="0" smtClean="0">
                <a:solidFill>
                  <a:schemeClr val="bg1"/>
                </a:solidFill>
                <a:latin typeface="+mn-lt"/>
                <a:cs typeface="Times New Roman" pitchFamily="18" charset="0"/>
              </a:rPr>
              <a:t>Tablet – </a:t>
            </a:r>
            <a:r>
              <a:rPr lang="en-US" b="0" i="1" dirty="0" smtClean="0">
                <a:solidFill>
                  <a:schemeClr val="bg1"/>
                </a:solidFill>
                <a:latin typeface="+mn-lt"/>
                <a:cs typeface="Times New Roman" pitchFamily="18" charset="0"/>
              </a:rPr>
              <a:t>Samsung Galaxy Tab A</a:t>
            </a:r>
            <a:endParaRPr lang="sr-Cyrl-RS" b="0" i="1"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dirty="0" smtClean="0">
                <a:solidFill>
                  <a:schemeClr val="bg1"/>
                </a:solidFill>
                <a:latin typeface="+mn-lt"/>
                <a:cs typeface="Times New Roman" pitchFamily="18" charset="0"/>
              </a:rPr>
              <a:t>Software for data acquisition and analysis – </a:t>
            </a:r>
            <a:r>
              <a:rPr lang="en-US" b="0" i="1" dirty="0" smtClean="0">
                <a:solidFill>
                  <a:schemeClr val="bg1"/>
                </a:solidFill>
                <a:latin typeface="+mn-lt"/>
                <a:cs typeface="Times New Roman" pitchFamily="18" charset="0"/>
              </a:rPr>
              <a:t>CatmanAP</a:t>
            </a:r>
            <a:r>
              <a:rPr lang="en-US" b="0" i="1" dirty="0">
                <a:solidFill>
                  <a:schemeClr val="bg1"/>
                </a:solidFill>
                <a:latin typeface="+mn-lt"/>
                <a:cs typeface="Times New Roman" pitchFamily="18" charset="0"/>
              </a:rPr>
              <a:t> </a:t>
            </a:r>
            <a:r>
              <a:rPr lang="en-US" b="0" i="1" dirty="0" smtClean="0">
                <a:solidFill>
                  <a:schemeClr val="bg1"/>
                </a:solidFill>
                <a:latin typeface="+mn-lt"/>
                <a:cs typeface="Times New Roman" pitchFamily="18" charset="0"/>
              </a:rPr>
              <a:t>V3.5.1</a:t>
            </a:r>
            <a:endParaRPr lang="sr-Cyrl-RS" b="0" i="1"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dirty="0" smtClean="0">
                <a:solidFill>
                  <a:schemeClr val="bg1"/>
                </a:solidFill>
                <a:latin typeface="+mn-lt"/>
                <a:cs typeface="Times New Roman" pitchFamily="18" charset="0"/>
              </a:rPr>
              <a:t>Router –</a:t>
            </a:r>
            <a:r>
              <a:rPr lang="en-US" b="0" i="1" dirty="0" smtClean="0">
                <a:solidFill>
                  <a:schemeClr val="bg1"/>
                </a:solidFill>
                <a:latin typeface="+mn-lt"/>
                <a:cs typeface="Times New Roman" pitchFamily="18" charset="0"/>
              </a:rPr>
              <a:t>Tenda N150 easy</a:t>
            </a:r>
            <a:endParaRPr lang="sr-Cyrl-RS" b="0" i="1"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dirty="0" smtClean="0">
                <a:solidFill>
                  <a:schemeClr val="bg1"/>
                </a:solidFill>
                <a:latin typeface="+mn-lt"/>
                <a:cs typeface="Times New Roman" pitchFamily="18" charset="0"/>
              </a:rPr>
              <a:t>Voltage converter (24V / 22V – sine-wave)</a:t>
            </a:r>
            <a:endParaRPr lang="sr-Cyrl-RS" b="0" dirty="0" smtClean="0">
              <a:solidFill>
                <a:schemeClr val="bg1"/>
              </a:solidFill>
              <a:latin typeface="+mn-lt"/>
              <a:cs typeface="Times New Roman" pitchFamily="18" charset="0"/>
            </a:endParaRPr>
          </a:p>
          <a:p>
            <a:pPr marL="173038" lvl="0" indent="-173038" algn="l">
              <a:spcAft>
                <a:spcPts val="600"/>
              </a:spcAft>
              <a:buFont typeface="Arial" pitchFamily="34" charset="0"/>
              <a:buChar char="•"/>
            </a:pPr>
            <a:r>
              <a:rPr lang="en-US" b="0" dirty="0" smtClean="0">
                <a:solidFill>
                  <a:schemeClr val="bg1"/>
                </a:solidFill>
                <a:latin typeface="+mn-lt"/>
                <a:cs typeface="Times New Roman" pitchFamily="18" charset="0"/>
              </a:rPr>
              <a:t>Inclinometer </a:t>
            </a:r>
            <a:r>
              <a:rPr lang="sr-Cyrl-RS" b="0" dirty="0" smtClean="0">
                <a:solidFill>
                  <a:schemeClr val="bg1"/>
                </a:solidFill>
                <a:latin typeface="+mn-lt"/>
                <a:cs typeface="Times New Roman" pitchFamily="18" charset="0"/>
              </a:rPr>
              <a:t>– </a:t>
            </a:r>
            <a:r>
              <a:rPr lang="en-US" b="0" i="1" dirty="0" smtClean="0">
                <a:solidFill>
                  <a:schemeClr val="bg1"/>
                </a:solidFill>
                <a:latin typeface="+mn-lt"/>
                <a:cs typeface="Times New Roman" pitchFamily="18" charset="0"/>
              </a:rPr>
              <a:t>WIT-motion SINIT232</a:t>
            </a:r>
            <a:endParaRPr lang="en-US" b="0" dirty="0">
              <a:solidFill>
                <a:schemeClr val="bg1"/>
              </a:solidFill>
              <a:latin typeface="+mn-lt"/>
              <a:cs typeface="Times New Roman" pitchFamily="18" charset="0"/>
            </a:endParaRPr>
          </a:p>
        </p:txBody>
      </p:sp>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11"/>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5" name="Rectangle 14"/>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10</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7"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Measuring equipment</a:t>
            </a:r>
            <a:endParaRPr lang="en-US" sz="2000" dirty="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1" name="Rectangle 10"/>
          <p:cNvSpPr/>
          <p:nvPr/>
        </p:nvSpPr>
        <p:spPr>
          <a:xfrm>
            <a:off x="1290850" y="-3810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pic>
        <p:nvPicPr>
          <p:cNvPr id="9" name="Picture 8" descr="3.jpg"/>
          <p:cNvPicPr/>
          <p:nvPr/>
        </p:nvPicPr>
        <p:blipFill>
          <a:blip r:embed="rId3" cstate="print"/>
          <a:srcRect l="10589" t="11765" r="168" b="2941"/>
          <a:stretch>
            <a:fillRect/>
          </a:stretch>
        </p:blipFill>
        <p:spPr>
          <a:xfrm>
            <a:off x="0" y="762000"/>
            <a:ext cx="4495800" cy="2209800"/>
          </a:xfrm>
          <a:prstGeom prst="rect">
            <a:avLst/>
          </a:prstGeom>
        </p:spPr>
      </p:pic>
      <p:sp>
        <p:nvSpPr>
          <p:cNvPr id="15" name="Rectangle 14"/>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6" name="Rectangle 15"/>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7" name="Rectangle 16"/>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8"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11</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9"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Measuring equipment</a:t>
            </a:r>
            <a:endParaRPr lang="en-US" sz="2000" dirty="0">
              <a:solidFill>
                <a:schemeClr val="tx1">
                  <a:lumMod val="50000"/>
                </a:schemeClr>
              </a:solidFill>
              <a:cs typeface="Arial" pitchFamily="34" charset="0"/>
            </a:endParaRPr>
          </a:p>
        </p:txBody>
      </p:sp>
      <p:pic>
        <p:nvPicPr>
          <p:cNvPr id="2" name="Picture 1"/>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0" y="3352800"/>
            <a:ext cx="3342064" cy="2895600"/>
          </a:xfrm>
          <a:prstGeom prst="rect">
            <a:avLst/>
          </a:prstGeom>
        </p:spPr>
      </p:pic>
      <p:pic>
        <p:nvPicPr>
          <p:cNvPr id="3" name="Picture 2"/>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5264916" y="3352800"/>
            <a:ext cx="3874533" cy="2905900"/>
          </a:xfrm>
          <a:prstGeom prst="rect">
            <a:avLst/>
          </a:prstGeom>
        </p:spPr>
      </p:pic>
      <p:pic>
        <p:nvPicPr>
          <p:cNvPr id="4" name="Picture 3"/>
          <p:cNvPicPr>
            <a:picLocks noChangeAspect="1"/>
          </p:cNvPicPr>
          <p:nvPr/>
        </p:nvPicPr>
        <p:blipFill rotWithShape="1">
          <a:blip r:embed="rId6" cstate="print">
            <a:extLst>
              <a:ext uri="{28A0092B-C50C-407E-A947-70E740481C1C}">
                <a14:useLocalDpi xmlns:a14="http://schemas.microsoft.com/office/drawing/2010/main" val="0"/>
              </a:ext>
            </a:extLst>
          </a:blip>
          <a:srcRect t="11214" b="23739"/>
          <a:stretch/>
        </p:blipFill>
        <p:spPr>
          <a:xfrm>
            <a:off x="4618936" y="762000"/>
            <a:ext cx="4529613" cy="2209800"/>
          </a:xfrm>
          <a:prstGeom prst="rect">
            <a:avLst/>
          </a:prstGeom>
        </p:spPr>
      </p:pic>
      <p:pic>
        <p:nvPicPr>
          <p:cNvPr id="5" name="Picture 4"/>
          <p:cNvPicPr>
            <a:picLocks noChangeAspect="1"/>
          </p:cNvPicPr>
          <p:nvPr/>
        </p:nvPicPr>
        <p:blipFill rotWithShape="1">
          <a:blip r:embed="rId7" cstate="print">
            <a:extLst>
              <a:ext uri="{28A0092B-C50C-407E-A947-70E740481C1C}">
                <a14:useLocalDpi xmlns:a14="http://schemas.microsoft.com/office/drawing/2010/main" val="0"/>
              </a:ext>
            </a:extLst>
          </a:blip>
          <a:srcRect l="14454"/>
          <a:stretch/>
        </p:blipFill>
        <p:spPr>
          <a:xfrm>
            <a:off x="3374581" y="3352800"/>
            <a:ext cx="1857819" cy="2895600"/>
          </a:xfrm>
          <a:prstGeom prst="rect">
            <a:avLst/>
          </a:prstGeom>
        </p:spPr>
      </p:pic>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TextBox 6"/>
          <p:cNvSpPr txBox="1"/>
          <p:nvPr/>
        </p:nvSpPr>
        <p:spPr>
          <a:xfrm>
            <a:off x="228600" y="533400"/>
            <a:ext cx="8686800" cy="6278642"/>
          </a:xfrm>
          <a:prstGeom prst="rect">
            <a:avLst/>
          </a:prstGeom>
          <a:noFill/>
        </p:spPr>
        <p:txBody>
          <a:bodyPr wrap="square" rtlCol="0">
            <a:spAutoFit/>
          </a:bodyPr>
          <a:lstStyle/>
          <a:p>
            <a:pPr algn="l"/>
            <a:r>
              <a:rPr lang="en-US" sz="1600" dirty="0" smtClean="0">
                <a:solidFill>
                  <a:schemeClr val="bg1"/>
                </a:solidFill>
                <a:latin typeface="+mj-lt"/>
                <a:cs typeface="Times New Roman" pitchFamily="18" charset="0"/>
              </a:rPr>
              <a:t>Parameters monitored during testing:</a:t>
            </a:r>
            <a:endParaRPr lang="sr-Cyrl-RS" sz="1600" dirty="0" smtClean="0">
              <a:solidFill>
                <a:schemeClr val="bg1"/>
              </a:solidFill>
              <a:latin typeface="+mj-lt"/>
              <a:cs typeface="Times New Roman" pitchFamily="18" charset="0"/>
            </a:endParaRPr>
          </a:p>
          <a:p>
            <a:pPr algn="l"/>
            <a:endParaRPr lang="en-US" sz="1600" b="0" dirty="0" smtClean="0">
              <a:solidFill>
                <a:schemeClr val="bg1"/>
              </a:solidFill>
              <a:latin typeface="+mj-lt"/>
              <a:cs typeface="Times New Roman" pitchFamily="18" charset="0"/>
            </a:endParaRPr>
          </a:p>
          <a:p>
            <a:pPr marL="173038" lvl="0" indent="-173038" algn="l">
              <a:buFont typeface="Arial" pitchFamily="34" charset="0"/>
              <a:buChar char="•"/>
            </a:pPr>
            <a:r>
              <a:rPr lang="en-US" sz="1600" b="0" dirty="0" smtClean="0">
                <a:solidFill>
                  <a:schemeClr val="bg1"/>
                </a:solidFill>
                <a:latin typeface="+mj-lt"/>
                <a:cs typeface="Times New Roman" pitchFamily="18" charset="0"/>
              </a:rPr>
              <a:t>Supercapacitor state of charge: </a:t>
            </a:r>
            <a:r>
              <a:rPr lang="en-US" sz="1600" b="0" i="1" dirty="0" smtClean="0">
                <a:solidFill>
                  <a:schemeClr val="bg1"/>
                </a:solidFill>
                <a:latin typeface="+mj-lt"/>
                <a:cs typeface="Times New Roman" pitchFamily="18" charset="0"/>
              </a:rPr>
              <a:t>АW_SOC_Battery</a:t>
            </a:r>
            <a:r>
              <a:rPr lang="en-US" sz="1600" b="0" dirty="0" smtClean="0">
                <a:solidFill>
                  <a:schemeClr val="bg1"/>
                </a:solidFill>
                <a:latin typeface="+mj-lt"/>
                <a:cs typeface="Times New Roman" pitchFamily="18" charset="0"/>
              </a:rPr>
              <a:t> [%]</a:t>
            </a:r>
          </a:p>
          <a:p>
            <a:pPr marL="173038" lvl="0" indent="-173038" algn="l">
              <a:buFont typeface="Arial" pitchFamily="34" charset="0"/>
              <a:buChar char="•"/>
            </a:pPr>
            <a:r>
              <a:rPr lang="en-US" sz="1600" b="0" dirty="0" smtClean="0">
                <a:solidFill>
                  <a:schemeClr val="bg1"/>
                </a:solidFill>
                <a:latin typeface="+mj-lt"/>
                <a:cs typeface="Times New Roman" pitchFamily="18" charset="0"/>
              </a:rPr>
              <a:t>Motor torque: </a:t>
            </a:r>
            <a:r>
              <a:rPr lang="en-US" sz="1600" b="0" i="1" dirty="0" smtClean="0">
                <a:solidFill>
                  <a:schemeClr val="bg1"/>
                </a:solidFill>
                <a:latin typeface="+mj-lt"/>
                <a:cs typeface="Times New Roman" pitchFamily="18" charset="0"/>
              </a:rPr>
              <a:t>ActualDriveMotorTorque</a:t>
            </a:r>
            <a:r>
              <a:rPr lang="en-US" sz="1600" b="0" dirty="0" smtClean="0">
                <a:solidFill>
                  <a:schemeClr val="bg1"/>
                </a:solidFill>
                <a:latin typeface="+mj-lt"/>
                <a:cs typeface="Times New Roman" pitchFamily="18" charset="0"/>
              </a:rPr>
              <a:t> [%]              </a:t>
            </a:r>
          </a:p>
          <a:p>
            <a:pPr marL="173038" lvl="0" indent="-173038" algn="l">
              <a:buFont typeface="Arial" pitchFamily="34" charset="0"/>
              <a:buChar char="•"/>
            </a:pPr>
            <a:r>
              <a:rPr lang="en-US" sz="1600" b="0" dirty="0" smtClean="0">
                <a:solidFill>
                  <a:schemeClr val="bg1"/>
                </a:solidFill>
                <a:latin typeface="+mj-lt"/>
                <a:cs typeface="Times New Roman" pitchFamily="18" charset="0"/>
              </a:rPr>
              <a:t>accelerator pedal position: </a:t>
            </a:r>
            <a:r>
              <a:rPr lang="en-US" sz="1600" b="0" i="1" dirty="0" smtClean="0">
                <a:solidFill>
                  <a:schemeClr val="bg1"/>
                </a:solidFill>
                <a:latin typeface="+mj-lt"/>
                <a:cs typeface="Times New Roman" pitchFamily="18" charset="0"/>
              </a:rPr>
              <a:t>APPosition</a:t>
            </a:r>
            <a:r>
              <a:rPr lang="en-US" sz="1600" b="0" dirty="0" smtClean="0">
                <a:solidFill>
                  <a:schemeClr val="bg1"/>
                </a:solidFill>
                <a:latin typeface="+mj-lt"/>
                <a:cs typeface="Times New Roman" pitchFamily="18" charset="0"/>
              </a:rPr>
              <a:t> [%]</a:t>
            </a:r>
          </a:p>
          <a:p>
            <a:pPr marL="173038" lvl="0" indent="-173038" algn="l">
              <a:buFont typeface="Arial" pitchFamily="34" charset="0"/>
              <a:buChar char="•"/>
            </a:pPr>
            <a:r>
              <a:rPr lang="en-US" sz="1600" b="0" dirty="0" smtClean="0">
                <a:solidFill>
                  <a:schemeClr val="bg1"/>
                </a:solidFill>
                <a:latin typeface="+mj-lt"/>
                <a:cs typeface="Times New Roman" pitchFamily="18" charset="0"/>
              </a:rPr>
              <a:t>Brake pedal position: </a:t>
            </a:r>
            <a:r>
              <a:rPr lang="en-US" sz="1600" b="0" i="1" dirty="0" smtClean="0">
                <a:solidFill>
                  <a:schemeClr val="bg1"/>
                </a:solidFill>
                <a:latin typeface="+mj-lt"/>
                <a:cs typeface="Times New Roman" pitchFamily="18" charset="0"/>
              </a:rPr>
              <a:t>BrakePedalPosition</a:t>
            </a:r>
            <a:r>
              <a:rPr lang="en-US" sz="1600" b="0" dirty="0" smtClean="0">
                <a:solidFill>
                  <a:schemeClr val="bg1"/>
                </a:solidFill>
                <a:latin typeface="+mj-lt"/>
                <a:cs typeface="Times New Roman" pitchFamily="18" charset="0"/>
              </a:rPr>
              <a:t> [%]</a:t>
            </a:r>
          </a:p>
          <a:p>
            <a:pPr marL="173038" lvl="0" indent="-173038" algn="l">
              <a:buFont typeface="Arial" pitchFamily="34" charset="0"/>
              <a:buChar char="•"/>
            </a:pPr>
            <a:r>
              <a:rPr lang="en-US" sz="1600" b="0" dirty="0" smtClean="0">
                <a:solidFill>
                  <a:schemeClr val="bg1"/>
                </a:solidFill>
                <a:latin typeface="+mj-lt"/>
                <a:cs typeface="Times New Roman" pitchFamily="18" charset="0"/>
              </a:rPr>
              <a:t>Motor speed: </a:t>
            </a:r>
            <a:r>
              <a:rPr lang="en-US" sz="1600" b="0" i="1" dirty="0" smtClean="0">
                <a:solidFill>
                  <a:schemeClr val="bg1"/>
                </a:solidFill>
                <a:latin typeface="+mj-lt"/>
                <a:cs typeface="Times New Roman" pitchFamily="18" charset="0"/>
              </a:rPr>
              <a:t>DriveMotorSpeed</a:t>
            </a:r>
            <a:r>
              <a:rPr lang="en-US" sz="1600" b="0" dirty="0" smtClean="0">
                <a:solidFill>
                  <a:schemeClr val="bg1"/>
                </a:solidFill>
                <a:latin typeface="+mj-lt"/>
                <a:cs typeface="Times New Roman" pitchFamily="18" charset="0"/>
              </a:rPr>
              <a:t> [rpm]</a:t>
            </a:r>
            <a:endParaRPr lang="sr-Cyrl-RS" sz="1600" b="0" dirty="0" smtClean="0">
              <a:solidFill>
                <a:schemeClr val="bg1"/>
              </a:solidFill>
              <a:latin typeface="+mj-lt"/>
              <a:cs typeface="Times New Roman" pitchFamily="18" charset="0"/>
            </a:endParaRPr>
          </a:p>
          <a:p>
            <a:pPr marL="173038" lvl="0" indent="-173038" algn="l">
              <a:buFont typeface="Arial" pitchFamily="34" charset="0"/>
              <a:buChar char="•"/>
            </a:pPr>
            <a:endParaRPr lang="sr-Cyrl-RS" sz="1600" b="0" dirty="0" smtClean="0">
              <a:solidFill>
                <a:schemeClr val="bg1"/>
              </a:solidFill>
              <a:latin typeface="+mj-lt"/>
              <a:cs typeface="Times New Roman" pitchFamily="18" charset="0"/>
            </a:endParaRPr>
          </a:p>
          <a:p>
            <a:pPr marL="180975" indent="-180975" algn="l">
              <a:buFont typeface="Arial" pitchFamily="34" charset="0"/>
              <a:buChar char="•"/>
            </a:pPr>
            <a:r>
              <a:rPr lang="en-US" sz="1600" b="0" dirty="0" smtClean="0">
                <a:solidFill>
                  <a:schemeClr val="bg1"/>
                </a:solidFill>
                <a:cs typeface="Times New Roman" pitchFamily="18" charset="0"/>
              </a:rPr>
              <a:t>Several parameters are monitored over analogue signals in such manner that the cables are connected on data acquisition unit from adequate supercapacitor connection points:</a:t>
            </a:r>
          </a:p>
          <a:p>
            <a:pPr marL="361950" lvl="0" indent="-180975" algn="l">
              <a:buFont typeface="Arial" pitchFamily="34" charset="0"/>
              <a:buChar char="•"/>
            </a:pPr>
            <a:r>
              <a:rPr lang="en-US" sz="1600" b="0" dirty="0" smtClean="0">
                <a:solidFill>
                  <a:schemeClr val="bg1"/>
                </a:solidFill>
                <a:cs typeface="Times New Roman" pitchFamily="18" charset="0"/>
              </a:rPr>
              <a:t>Supercapacitor current: </a:t>
            </a:r>
            <a:r>
              <a:rPr lang="en-US" sz="1600" b="0" i="1" dirty="0" smtClean="0">
                <a:solidFill>
                  <a:schemeClr val="bg1"/>
                </a:solidFill>
                <a:cs typeface="Times New Roman" pitchFamily="18" charset="0"/>
              </a:rPr>
              <a:t>I_uc</a:t>
            </a:r>
            <a:r>
              <a:rPr lang="en-US" sz="1600" b="0" dirty="0" smtClean="0">
                <a:solidFill>
                  <a:schemeClr val="bg1"/>
                </a:solidFill>
                <a:cs typeface="Times New Roman" pitchFamily="18" charset="0"/>
              </a:rPr>
              <a:t> [A]</a:t>
            </a:r>
          </a:p>
          <a:p>
            <a:pPr marL="361950" lvl="0" indent="-180975" algn="l">
              <a:buFont typeface="Arial" pitchFamily="34" charset="0"/>
              <a:buChar char="•"/>
            </a:pPr>
            <a:r>
              <a:rPr lang="en-US" sz="1600" b="0" dirty="0" smtClean="0">
                <a:solidFill>
                  <a:schemeClr val="bg1"/>
                </a:solidFill>
                <a:cs typeface="Times New Roman" pitchFamily="18" charset="0"/>
              </a:rPr>
              <a:t>Supercapacitor voltage: </a:t>
            </a:r>
            <a:r>
              <a:rPr lang="en-US" sz="1600" b="0" i="1" dirty="0" smtClean="0">
                <a:solidFill>
                  <a:schemeClr val="bg1"/>
                </a:solidFill>
                <a:cs typeface="Times New Roman" pitchFamily="18" charset="0"/>
              </a:rPr>
              <a:t>U_uc</a:t>
            </a:r>
            <a:r>
              <a:rPr lang="en-US" sz="1600" b="0" dirty="0" smtClean="0">
                <a:solidFill>
                  <a:schemeClr val="bg1"/>
                </a:solidFill>
                <a:cs typeface="Times New Roman" pitchFamily="18" charset="0"/>
              </a:rPr>
              <a:t> [V]</a:t>
            </a:r>
          </a:p>
          <a:p>
            <a:pPr marL="361950" lvl="0" indent="-180975" algn="l">
              <a:buFont typeface="Arial" pitchFamily="34" charset="0"/>
              <a:buChar char="•"/>
            </a:pPr>
            <a:r>
              <a:rPr lang="en-US" sz="1600" b="0" dirty="0" smtClean="0">
                <a:solidFill>
                  <a:schemeClr val="bg1"/>
                </a:solidFill>
                <a:cs typeface="Times New Roman" pitchFamily="18" charset="0"/>
              </a:rPr>
              <a:t>Invertor current: </a:t>
            </a:r>
            <a:r>
              <a:rPr lang="en-US" sz="1600" b="0" i="1" dirty="0" smtClean="0">
                <a:solidFill>
                  <a:schemeClr val="bg1"/>
                </a:solidFill>
                <a:cs typeface="Times New Roman" pitchFamily="18" charset="0"/>
              </a:rPr>
              <a:t>I_inv</a:t>
            </a:r>
            <a:r>
              <a:rPr lang="en-US" sz="1600" b="0" dirty="0" smtClean="0">
                <a:solidFill>
                  <a:schemeClr val="bg1"/>
                </a:solidFill>
                <a:cs typeface="Times New Roman" pitchFamily="18" charset="0"/>
              </a:rPr>
              <a:t> [A]</a:t>
            </a:r>
          </a:p>
          <a:p>
            <a:pPr marL="361950" lvl="0" indent="-180975" algn="l">
              <a:buFont typeface="Arial" pitchFamily="34" charset="0"/>
              <a:buChar char="•"/>
            </a:pPr>
            <a:r>
              <a:rPr lang="en-US" sz="1600" b="0" dirty="0" smtClean="0">
                <a:solidFill>
                  <a:schemeClr val="bg1"/>
                </a:solidFill>
                <a:cs typeface="Times New Roman" pitchFamily="18" charset="0"/>
              </a:rPr>
              <a:t>Longitudinal acceleration over separate sensor: </a:t>
            </a:r>
            <a:r>
              <a:rPr lang="en-US" sz="1600" b="0" i="1" dirty="0" smtClean="0">
                <a:solidFill>
                  <a:schemeClr val="bg1"/>
                </a:solidFill>
                <a:cs typeface="Times New Roman" pitchFamily="18" charset="0"/>
              </a:rPr>
              <a:t>Ubrzanje Monitran</a:t>
            </a:r>
            <a:r>
              <a:rPr lang="en-US" sz="1600" b="0" dirty="0" smtClean="0">
                <a:solidFill>
                  <a:schemeClr val="bg1"/>
                </a:solidFill>
                <a:cs typeface="Times New Roman" pitchFamily="18" charset="0"/>
              </a:rPr>
              <a:t> [g]</a:t>
            </a:r>
          </a:p>
          <a:p>
            <a:pPr marL="180975" indent="-180975" algn="l">
              <a:buFont typeface="Arial" pitchFamily="34" charset="0"/>
              <a:buChar char="•"/>
            </a:pPr>
            <a:endParaRPr lang="sr-Cyrl-RS" sz="1600" b="0" dirty="0" smtClean="0">
              <a:solidFill>
                <a:schemeClr val="bg1"/>
              </a:solidFill>
              <a:cs typeface="Times New Roman" pitchFamily="18" charset="0"/>
            </a:endParaRPr>
          </a:p>
          <a:p>
            <a:pPr marL="180975" indent="-180975" algn="l">
              <a:buFont typeface="Arial" pitchFamily="34" charset="0"/>
              <a:buChar char="•"/>
            </a:pPr>
            <a:r>
              <a:rPr lang="en-US" sz="1600" b="0" dirty="0" smtClean="0">
                <a:solidFill>
                  <a:schemeClr val="bg1"/>
                </a:solidFill>
                <a:cs typeface="Times New Roman" pitchFamily="18" charset="0"/>
              </a:rPr>
              <a:t>In order to check vehicle speed accuracy acquired over CAN, the speed sensor that bases its function on </a:t>
            </a:r>
            <a:r>
              <a:rPr lang="en-US" sz="1600" b="0" i="1" dirty="0">
                <a:solidFill>
                  <a:schemeClr val="bg1"/>
                </a:solidFill>
                <a:cs typeface="Times New Roman" pitchFamily="18" charset="0"/>
              </a:rPr>
              <a:t>GPS </a:t>
            </a:r>
            <a:r>
              <a:rPr lang="en-US" sz="1600" b="0" dirty="0">
                <a:solidFill>
                  <a:schemeClr val="bg1"/>
                </a:solidFill>
                <a:cs typeface="Times New Roman" pitchFamily="18" charset="0"/>
              </a:rPr>
              <a:t>and</a:t>
            </a:r>
            <a:r>
              <a:rPr lang="en-US" sz="1600" b="0" i="1" dirty="0">
                <a:solidFill>
                  <a:schemeClr val="bg1"/>
                </a:solidFill>
                <a:cs typeface="Times New Roman" pitchFamily="18" charset="0"/>
              </a:rPr>
              <a:t> GLONAS</a:t>
            </a:r>
            <a:r>
              <a:rPr lang="en-US" sz="1600" b="0" dirty="0">
                <a:solidFill>
                  <a:schemeClr val="bg1"/>
                </a:solidFill>
                <a:cs typeface="Times New Roman" pitchFamily="18" charset="0"/>
              </a:rPr>
              <a:t> </a:t>
            </a:r>
            <a:r>
              <a:rPr lang="en-US" sz="1600" b="0" dirty="0" smtClean="0">
                <a:solidFill>
                  <a:schemeClr val="bg1"/>
                </a:solidFill>
                <a:cs typeface="Times New Roman" pitchFamily="18" charset="0"/>
              </a:rPr>
              <a:t>signals is used.</a:t>
            </a:r>
            <a:r>
              <a:rPr lang="sr-Cyrl-RS" sz="1600" b="0" dirty="0" smtClean="0">
                <a:solidFill>
                  <a:schemeClr val="bg1"/>
                </a:solidFill>
                <a:cs typeface="Times New Roman" pitchFamily="18" charset="0"/>
              </a:rPr>
              <a:t> </a:t>
            </a:r>
          </a:p>
          <a:p>
            <a:pPr marL="180975" indent="-180975" algn="l">
              <a:buFont typeface="Arial" pitchFamily="34" charset="0"/>
              <a:buChar char="•"/>
            </a:pPr>
            <a:endParaRPr lang="sr-Cyrl-RS" sz="1600" b="0" dirty="0" smtClean="0">
              <a:solidFill>
                <a:schemeClr val="bg1"/>
              </a:solidFill>
              <a:cs typeface="Times New Roman" pitchFamily="18" charset="0"/>
            </a:endParaRPr>
          </a:p>
          <a:p>
            <a:pPr marL="180975" indent="-180975" algn="l">
              <a:buFont typeface="Arial" pitchFamily="34" charset="0"/>
              <a:buChar char="•"/>
            </a:pPr>
            <a:r>
              <a:rPr lang="en-US" sz="1600" b="0" dirty="0" smtClean="0">
                <a:solidFill>
                  <a:schemeClr val="bg1"/>
                </a:solidFill>
                <a:cs typeface="Times New Roman" pitchFamily="18" charset="0"/>
              </a:rPr>
              <a:t>Data acquisition frequency is 50 Hz, except for vehicle speed measured via sensor, where the sampling frequency is 5 Hz.</a:t>
            </a:r>
            <a:r>
              <a:rPr lang="sr-Cyrl-RS" sz="1600" b="0" dirty="0" smtClean="0">
                <a:solidFill>
                  <a:schemeClr val="bg1"/>
                </a:solidFill>
                <a:cs typeface="Times New Roman" pitchFamily="18" charset="0"/>
              </a:rPr>
              <a:t> </a:t>
            </a:r>
          </a:p>
          <a:p>
            <a:pPr marL="180975" indent="-180975" algn="l">
              <a:buFont typeface="Arial" pitchFamily="34" charset="0"/>
              <a:buChar char="•"/>
            </a:pPr>
            <a:endParaRPr lang="sr-Cyrl-RS" sz="1600" b="0" dirty="0" smtClean="0">
              <a:solidFill>
                <a:schemeClr val="bg1"/>
              </a:solidFill>
              <a:cs typeface="Times New Roman" pitchFamily="18" charset="0"/>
            </a:endParaRPr>
          </a:p>
          <a:p>
            <a:pPr marL="180975" indent="-180975" algn="l">
              <a:buFont typeface="Arial" pitchFamily="34" charset="0"/>
              <a:buChar char="•"/>
            </a:pPr>
            <a:r>
              <a:rPr lang="en-US" sz="1600" b="0" dirty="0" smtClean="0">
                <a:solidFill>
                  <a:schemeClr val="bg1"/>
                </a:solidFill>
                <a:cs typeface="Times New Roman" pitchFamily="18" charset="0"/>
              </a:rPr>
              <a:t>The most accurate signals for supercapacitor current and voltage are acquired from analogue signals. </a:t>
            </a:r>
            <a:endParaRPr lang="en-US" sz="1600" b="0" dirty="0" smtClean="0">
              <a:solidFill>
                <a:schemeClr val="bg1"/>
              </a:solidFill>
              <a:latin typeface="+mj-lt"/>
              <a:cs typeface="Times New Roman" pitchFamily="18" charset="0"/>
            </a:endParaRPr>
          </a:p>
          <a:p>
            <a:pPr lvl="0" algn="l"/>
            <a:endParaRPr lang="sr-Cyrl-RS" sz="1600" b="0" dirty="0" smtClean="0">
              <a:solidFill>
                <a:schemeClr val="bg1"/>
              </a:solidFill>
              <a:latin typeface="+mj-lt"/>
              <a:cs typeface="Times New Roman" pitchFamily="18" charset="0"/>
            </a:endParaRPr>
          </a:p>
          <a:p>
            <a:endParaRPr lang="en-US" b="0" dirty="0">
              <a:solidFill>
                <a:schemeClr val="bg1"/>
              </a:solidFill>
              <a:latin typeface="+mj-lt"/>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12</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Monitored parameters</a:t>
            </a:r>
            <a:endParaRPr lang="en-US" sz="2000" dirty="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19" name="Rectangle 1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TextBox 6"/>
          <p:cNvSpPr txBox="1"/>
          <p:nvPr/>
        </p:nvSpPr>
        <p:spPr>
          <a:xfrm>
            <a:off x="228600" y="779383"/>
            <a:ext cx="8686800" cy="1354217"/>
          </a:xfrm>
          <a:prstGeom prst="rect">
            <a:avLst/>
          </a:prstGeom>
          <a:noFill/>
        </p:spPr>
        <p:txBody>
          <a:bodyPr wrap="square" rtlCol="0">
            <a:spAutoFit/>
          </a:bodyPr>
          <a:lstStyle/>
          <a:p>
            <a:pPr marL="180975" indent="-180975" algn="just">
              <a:buFont typeface="Arial" pitchFamily="34" charset="0"/>
              <a:buChar char="•"/>
            </a:pPr>
            <a:r>
              <a:rPr lang="en-US" sz="1600" b="0" dirty="0" smtClean="0">
                <a:solidFill>
                  <a:schemeClr val="bg1"/>
                </a:solidFill>
                <a:latin typeface="+mj-lt"/>
                <a:cs typeface="Times New Roman" pitchFamily="18" charset="0"/>
              </a:rPr>
              <a:t>Values acquired during testing are saved in .BIN format in computer memory. Analysis the measured values is done with </a:t>
            </a:r>
            <a:r>
              <a:rPr lang="en-US" sz="1600" b="0" i="1" dirty="0" smtClean="0">
                <a:solidFill>
                  <a:schemeClr val="bg1"/>
                </a:solidFill>
                <a:latin typeface="+mj-lt"/>
                <a:cs typeface="Times New Roman" pitchFamily="18" charset="0"/>
              </a:rPr>
              <a:t>CatmanAP V3.5.1</a:t>
            </a:r>
            <a:r>
              <a:rPr lang="en-US" sz="1600" b="0" dirty="0" smtClean="0">
                <a:solidFill>
                  <a:schemeClr val="bg1"/>
                </a:solidFill>
                <a:latin typeface="+mj-lt"/>
                <a:cs typeface="Times New Roman" pitchFamily="18" charset="0"/>
              </a:rPr>
              <a:t>.</a:t>
            </a:r>
            <a:r>
              <a:rPr lang="sr-Cyrl-RS" sz="1600" b="0" dirty="0" smtClean="0">
                <a:solidFill>
                  <a:schemeClr val="bg1"/>
                </a:solidFill>
                <a:latin typeface="+mj-lt"/>
                <a:cs typeface="Times New Roman" pitchFamily="18" charset="0"/>
              </a:rPr>
              <a:t> </a:t>
            </a:r>
            <a:r>
              <a:rPr lang="en-US" sz="1600" b="0" dirty="0" smtClean="0">
                <a:solidFill>
                  <a:schemeClr val="bg1"/>
                </a:solidFill>
                <a:latin typeface="+mj-lt"/>
                <a:cs typeface="Times New Roman" pitchFamily="18" charset="0"/>
              </a:rPr>
              <a:t>Acquired data can be shown and analyzed with aforementioned software, whilst for project needs, the analysis was done in </a:t>
            </a:r>
            <a:r>
              <a:rPr lang="en-US" sz="1600" b="0" i="1" dirty="0" smtClean="0">
                <a:solidFill>
                  <a:schemeClr val="bg1"/>
                </a:solidFill>
                <a:latin typeface="+mj-lt"/>
                <a:cs typeface="Times New Roman" pitchFamily="18" charset="0"/>
              </a:rPr>
              <a:t>Microsoft Excel</a:t>
            </a:r>
            <a:r>
              <a:rPr lang="en-US" sz="1600" b="0" dirty="0" smtClean="0">
                <a:solidFill>
                  <a:schemeClr val="bg1"/>
                </a:solidFill>
                <a:latin typeface="+mj-lt"/>
                <a:cs typeface="Times New Roman" pitchFamily="18" charset="0"/>
              </a:rPr>
              <a:t>.</a:t>
            </a:r>
            <a:r>
              <a:rPr lang="en-US" sz="1600" b="0" dirty="0" smtClean="0">
                <a:solidFill>
                  <a:schemeClr val="bg1"/>
                </a:solidFill>
                <a:latin typeface="+mj-lt"/>
              </a:rPr>
              <a:t> </a:t>
            </a:r>
            <a:endParaRPr lang="en-US" sz="1600" b="0" dirty="0" smtClean="0">
              <a:solidFill>
                <a:schemeClr val="bg1"/>
              </a:solidFill>
              <a:latin typeface="+mj-lt"/>
              <a:cs typeface="Times New Roman" pitchFamily="18" charset="0"/>
            </a:endParaRPr>
          </a:p>
          <a:p>
            <a:pPr marL="180975" indent="-180975" algn="just">
              <a:buFont typeface="Arial" pitchFamily="34" charset="0"/>
              <a:buChar char="•"/>
            </a:pPr>
            <a:endParaRPr lang="en-US" b="0" dirty="0">
              <a:solidFill>
                <a:schemeClr val="bg1"/>
              </a:solidFill>
              <a:latin typeface="+mj-lt"/>
            </a:endParaRPr>
          </a:p>
        </p:txBody>
      </p:sp>
      <p:pic>
        <p:nvPicPr>
          <p:cNvPr id="11" name="Picture 10"/>
          <p:cNvPicPr/>
          <p:nvPr/>
        </p:nvPicPr>
        <p:blipFill>
          <a:blip r:embed="rId3" cstate="print"/>
          <a:srcRect l="9836" t="6897" r="-3279" b="56896"/>
          <a:stretch>
            <a:fillRect/>
          </a:stretch>
        </p:blipFill>
        <p:spPr>
          <a:xfrm>
            <a:off x="152400" y="2133600"/>
            <a:ext cx="4343400" cy="1600200"/>
          </a:xfrm>
          <a:prstGeom prst="rect">
            <a:avLst/>
          </a:prstGeom>
          <a:ln>
            <a:noFill/>
          </a:ln>
          <a:effectLst>
            <a:softEdge rad="112500"/>
          </a:effectLst>
        </p:spPr>
      </p:pic>
      <p:pic>
        <p:nvPicPr>
          <p:cNvPr id="12" name="Picture 11"/>
          <p:cNvPicPr/>
          <p:nvPr/>
        </p:nvPicPr>
        <p:blipFill>
          <a:blip r:embed="rId4" cstate="print"/>
          <a:srcRect/>
          <a:stretch>
            <a:fillRect/>
          </a:stretch>
        </p:blipFill>
        <p:spPr bwMode="auto">
          <a:xfrm>
            <a:off x="4572000" y="2133600"/>
            <a:ext cx="4343400" cy="2057400"/>
          </a:xfrm>
          <a:prstGeom prst="rect">
            <a:avLst/>
          </a:prstGeom>
          <a:noFill/>
          <a:ln w="9525">
            <a:noFill/>
            <a:miter lim="800000"/>
            <a:headEnd/>
            <a:tailEnd/>
          </a:ln>
        </p:spPr>
      </p:pic>
      <p:pic>
        <p:nvPicPr>
          <p:cNvPr id="13" name="Picture 12"/>
          <p:cNvPicPr/>
          <p:nvPr/>
        </p:nvPicPr>
        <p:blipFill rotWithShape="1">
          <a:blip r:embed="rId5" cstate="print">
            <a:extLst>
              <a:ext uri="{28A0092B-C50C-407E-A947-70E740481C1C}">
                <a14:useLocalDpi xmlns:a14="http://schemas.microsoft.com/office/drawing/2010/main" val="0"/>
              </a:ext>
            </a:extLst>
          </a:blip>
          <a:srcRect t="5996" r="2439" b="-1020"/>
          <a:stretch/>
        </p:blipFill>
        <p:spPr bwMode="auto">
          <a:xfrm>
            <a:off x="152400" y="3962400"/>
            <a:ext cx="3657600" cy="2514600"/>
          </a:xfrm>
          <a:prstGeom prst="rect">
            <a:avLst/>
          </a:prstGeom>
          <a:ln>
            <a:noFill/>
          </a:ln>
          <a:extLst>
            <a:ext uri="{53640926-AAD7-44D8-BBD7-CCE9431645EC}">
              <a14:shadowObscured xmlns:a14="http://schemas.microsoft.com/office/drawing/2010/main"/>
            </a:ext>
          </a:extLst>
        </p:spPr>
      </p:pic>
      <p:pic>
        <p:nvPicPr>
          <p:cNvPr id="16" name="Picture 15"/>
          <p:cNvPicPr>
            <a:picLocks noChangeAspect="1"/>
          </p:cNvPicPr>
          <p:nvPr/>
        </p:nvPicPr>
        <p:blipFill>
          <a:blip r:embed="rId6" cstate="print"/>
          <a:stretch>
            <a:fillRect/>
          </a:stretch>
        </p:blipFill>
        <p:spPr>
          <a:xfrm>
            <a:off x="4876800" y="3429000"/>
            <a:ext cx="604837" cy="727336"/>
          </a:xfrm>
          <a:prstGeom prst="rect">
            <a:avLst/>
          </a:prstGeom>
        </p:spPr>
      </p:pic>
      <p:pic>
        <p:nvPicPr>
          <p:cNvPr id="17" name="Picture 16"/>
          <p:cNvPicPr>
            <a:picLocks noChangeAspect="1"/>
          </p:cNvPicPr>
          <p:nvPr/>
        </p:nvPicPr>
        <p:blipFill>
          <a:blip r:embed="rId7" cstate="print"/>
          <a:stretch>
            <a:fillRect/>
          </a:stretch>
        </p:blipFill>
        <p:spPr>
          <a:xfrm>
            <a:off x="8077200" y="2209800"/>
            <a:ext cx="479821" cy="186199"/>
          </a:xfrm>
          <a:prstGeom prst="rect">
            <a:avLst/>
          </a:prstGeom>
        </p:spPr>
      </p:pic>
      <p:pic>
        <p:nvPicPr>
          <p:cNvPr id="18" name="Picture 17"/>
          <p:cNvPicPr>
            <a:picLocks noChangeAspect="1"/>
          </p:cNvPicPr>
          <p:nvPr/>
        </p:nvPicPr>
        <p:blipFill>
          <a:blip r:embed="rId8" cstate="print"/>
          <a:stretch>
            <a:fillRect/>
          </a:stretch>
        </p:blipFill>
        <p:spPr>
          <a:xfrm>
            <a:off x="8382000" y="3276600"/>
            <a:ext cx="298949" cy="188811"/>
          </a:xfrm>
          <a:prstGeom prst="rect">
            <a:avLst/>
          </a:prstGeom>
        </p:spPr>
      </p:pic>
      <p:sp>
        <p:nvSpPr>
          <p:cNvPr id="20" name="Rectangle 1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1" name="Rectangle 2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2" name="Rectangle 2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13</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2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Result analysis methods</a:t>
            </a:r>
            <a:endParaRPr lang="en-US" sz="2000" dirty="0">
              <a:solidFill>
                <a:schemeClr val="tx1">
                  <a:lumMod val="50000"/>
                </a:schemeClr>
              </a:solidFill>
              <a:cs typeface="Arial" pitchFamily="34" charset="0"/>
            </a:endParaRPr>
          </a:p>
        </p:txBody>
      </p:sp>
      <p:sp>
        <p:nvSpPr>
          <p:cNvPr id="25" name="TextBox 24"/>
          <p:cNvSpPr txBox="1"/>
          <p:nvPr/>
        </p:nvSpPr>
        <p:spPr>
          <a:xfrm>
            <a:off x="3810000" y="4267200"/>
            <a:ext cx="5181600" cy="1815882"/>
          </a:xfrm>
          <a:prstGeom prst="rect">
            <a:avLst/>
          </a:prstGeom>
          <a:noFill/>
        </p:spPr>
        <p:txBody>
          <a:bodyPr wrap="square" rtlCol="0">
            <a:spAutoFit/>
          </a:bodyPr>
          <a:lstStyle/>
          <a:p>
            <a:pPr algn="just"/>
            <a:r>
              <a:rPr lang="en-US" sz="1600" b="0" dirty="0" smtClean="0">
                <a:solidFill>
                  <a:schemeClr val="bg1"/>
                </a:solidFill>
                <a:cs typeface="Times New Roman" pitchFamily="18" charset="0"/>
              </a:rPr>
              <a:t>In order to </a:t>
            </a:r>
            <a:r>
              <a:rPr lang="en-US" sz="1600" b="0" dirty="0">
                <a:solidFill>
                  <a:schemeClr val="bg1"/>
                </a:solidFill>
                <a:cs typeface="Times New Roman" pitchFamily="18" charset="0"/>
              </a:rPr>
              <a:t>determine </a:t>
            </a:r>
            <a:r>
              <a:rPr lang="en-US" sz="1600" b="0" dirty="0" smtClean="0">
                <a:solidFill>
                  <a:schemeClr val="bg1"/>
                </a:solidFill>
                <a:cs typeface="Times New Roman" pitchFamily="18" charset="0"/>
              </a:rPr>
              <a:t>the electric </a:t>
            </a:r>
            <a:r>
              <a:rPr lang="en-US" sz="1600" b="0" dirty="0">
                <a:solidFill>
                  <a:schemeClr val="bg1"/>
                </a:solidFill>
                <a:cs typeface="Times New Roman" pitchFamily="18" charset="0"/>
              </a:rPr>
              <a:t>energy </a:t>
            </a:r>
            <a:r>
              <a:rPr lang="en-US" sz="1600" b="0" dirty="0" smtClean="0">
                <a:solidFill>
                  <a:schemeClr val="bg1"/>
                </a:solidFill>
                <a:cs typeface="Times New Roman" pitchFamily="18" charset="0"/>
              </a:rPr>
              <a:t>consumed and gained by recovery [kWh], it is a must, based on analogue signals for current and voltage, to calculate the electric motor power at any moment [kW], hence for each measured speed. Afterwards, to determine consumed/gained energy, the area below power curve is calculated. </a:t>
            </a:r>
            <a:endParaRPr lang="en-US" sz="1600" b="0" dirty="0">
              <a:solidFill>
                <a:schemeClr val="bg1"/>
              </a:solidFill>
              <a:cs typeface="Times New Roman" pitchFamily="18" charset="0"/>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TextBox 6"/>
          <p:cNvSpPr txBox="1"/>
          <p:nvPr/>
        </p:nvSpPr>
        <p:spPr>
          <a:xfrm>
            <a:off x="228600" y="762536"/>
            <a:ext cx="8686800" cy="4278094"/>
          </a:xfrm>
          <a:prstGeom prst="rect">
            <a:avLst/>
          </a:prstGeom>
          <a:noFill/>
        </p:spPr>
        <p:txBody>
          <a:bodyPr wrap="square" rtlCol="0">
            <a:spAutoFit/>
          </a:bodyPr>
          <a:lstStyle/>
          <a:p>
            <a:pPr marL="173038" indent="-173038" algn="just">
              <a:buFont typeface="Arial" pitchFamily="34" charset="0"/>
              <a:buChar char="•"/>
            </a:pPr>
            <a:r>
              <a:rPr lang="en-US" sz="1600" b="0" dirty="0" smtClean="0">
                <a:solidFill>
                  <a:schemeClr val="bg1"/>
                </a:solidFill>
                <a:latin typeface="+mj-lt"/>
                <a:cs typeface="Times New Roman" pitchFamily="18" charset="0"/>
              </a:rPr>
              <a:t>During the Phase 1 of the Project, there were three test days: November 15</a:t>
            </a:r>
            <a:r>
              <a:rPr lang="en-US" sz="1600" b="0" baseline="30000" dirty="0" smtClean="0">
                <a:solidFill>
                  <a:schemeClr val="bg1"/>
                </a:solidFill>
                <a:latin typeface="+mj-lt"/>
                <a:cs typeface="Times New Roman" pitchFamily="18" charset="0"/>
              </a:rPr>
              <a:t>th</a:t>
            </a:r>
            <a:r>
              <a:rPr lang="en-US" sz="1600" b="0" dirty="0" smtClean="0">
                <a:solidFill>
                  <a:schemeClr val="bg1"/>
                </a:solidFill>
                <a:latin typeface="+mj-lt"/>
                <a:cs typeface="Times New Roman" pitchFamily="18" charset="0"/>
              </a:rPr>
              <a:t>, December 4</a:t>
            </a:r>
            <a:r>
              <a:rPr lang="en-US" sz="1600" b="0" baseline="30000" dirty="0" smtClean="0">
                <a:solidFill>
                  <a:schemeClr val="bg1"/>
                </a:solidFill>
                <a:latin typeface="+mj-lt"/>
                <a:cs typeface="Times New Roman" pitchFamily="18" charset="0"/>
              </a:rPr>
              <a:t>th</a:t>
            </a:r>
            <a:r>
              <a:rPr lang="en-US" sz="1600" b="0" dirty="0" smtClean="0">
                <a:solidFill>
                  <a:schemeClr val="bg1"/>
                </a:solidFill>
                <a:latin typeface="+mj-lt"/>
                <a:cs typeface="Times New Roman" pitchFamily="18" charset="0"/>
              </a:rPr>
              <a:t>, and December 17</a:t>
            </a:r>
            <a:r>
              <a:rPr lang="en-US" sz="1600" b="0" baseline="30000" dirty="0" smtClean="0">
                <a:solidFill>
                  <a:schemeClr val="bg1"/>
                </a:solidFill>
                <a:latin typeface="+mj-lt"/>
                <a:cs typeface="Times New Roman" pitchFamily="18" charset="0"/>
              </a:rPr>
              <a:t>th</a:t>
            </a:r>
            <a:r>
              <a:rPr lang="en-US" sz="1600" b="0" dirty="0" smtClean="0">
                <a:solidFill>
                  <a:schemeClr val="bg1"/>
                </a:solidFill>
                <a:latin typeface="+mj-lt"/>
                <a:cs typeface="Times New Roman" pitchFamily="18" charset="0"/>
              </a:rPr>
              <a:t> 2019. </a:t>
            </a:r>
          </a:p>
          <a:p>
            <a:pPr marL="173038" indent="-173038" algn="just">
              <a:buFont typeface="Arial" pitchFamily="34" charset="0"/>
              <a:buChar char="•"/>
            </a:pPr>
            <a:r>
              <a:rPr lang="en-US" sz="1600" b="0" dirty="0" smtClean="0">
                <a:solidFill>
                  <a:schemeClr val="bg1"/>
                </a:solidFill>
                <a:latin typeface="+mj-lt"/>
                <a:cs typeface="Times New Roman" pitchFamily="18" charset="0"/>
              </a:rPr>
              <a:t>Beforehand, trial test was enforced to determine the possibility of connecting the acquisition equipment with CAN and monitoring the adequate vehicle parameters, where the data acquisition in real conditions of exploitation on route EKO 1 takes place as well. </a:t>
            </a:r>
          </a:p>
          <a:p>
            <a:pPr marL="173038" indent="-173038" algn="just">
              <a:buFont typeface="Arial" pitchFamily="34" charset="0"/>
              <a:buChar char="•"/>
            </a:pPr>
            <a:r>
              <a:rPr lang="en-US" sz="1600" b="0" dirty="0" smtClean="0">
                <a:solidFill>
                  <a:schemeClr val="bg1"/>
                </a:solidFill>
                <a:latin typeface="+mj-lt"/>
                <a:cs typeface="Times New Roman" pitchFamily="18" charset="0"/>
              </a:rPr>
              <a:t>All three tests covered testing in real traffic conditions and training ground tests according to planned cycles. </a:t>
            </a:r>
          </a:p>
          <a:p>
            <a:pPr marL="173038" indent="-173038" algn="just">
              <a:buFont typeface="Arial" pitchFamily="34" charset="0"/>
              <a:buChar char="•"/>
            </a:pPr>
            <a:r>
              <a:rPr lang="en-US" sz="1600" b="0" dirty="0" smtClean="0">
                <a:solidFill>
                  <a:schemeClr val="bg1"/>
                </a:solidFill>
                <a:latin typeface="+mj-lt"/>
                <a:cs typeface="Times New Roman" pitchFamily="18" charset="0"/>
              </a:rPr>
              <a:t>The first test was done with unloaded bus (there were 6 test engineers and driver on board) , whilst the other two were done with payload defined in Section 6.2 (via sand bags placed uniformly. </a:t>
            </a:r>
          </a:p>
          <a:p>
            <a:pPr marL="173038" indent="-173038" algn="just">
              <a:buFont typeface="Arial" pitchFamily="34" charset="0"/>
              <a:buChar char="•"/>
            </a:pPr>
            <a:r>
              <a:rPr lang="en-US" sz="1600" b="0" dirty="0" smtClean="0">
                <a:solidFill>
                  <a:schemeClr val="bg1"/>
                </a:solidFill>
                <a:latin typeface="+mj-lt"/>
                <a:cs typeface="Times New Roman" pitchFamily="18" charset="0"/>
              </a:rPr>
              <a:t>Tests on training ground were done on sections “P”, “M”, “B” around </a:t>
            </a:r>
            <a:r>
              <a:rPr lang="en-US" sz="1600" b="0" i="1" dirty="0" smtClean="0">
                <a:solidFill>
                  <a:schemeClr val="bg1"/>
                </a:solidFill>
                <a:latin typeface="+mj-lt"/>
                <a:cs typeface="Times New Roman" pitchFamily="18" charset="0"/>
              </a:rPr>
              <a:t>GSP Novi Beograd </a:t>
            </a:r>
            <a:r>
              <a:rPr lang="en-US" sz="1600" b="0" dirty="0" smtClean="0">
                <a:solidFill>
                  <a:schemeClr val="bg1"/>
                </a:solidFill>
                <a:latin typeface="+mj-lt"/>
                <a:cs typeface="Times New Roman" pitchFamily="18" charset="0"/>
              </a:rPr>
              <a:t>Depot near </a:t>
            </a:r>
            <a:r>
              <a:rPr lang="en-US" sz="1600" b="0" i="1" dirty="0" smtClean="0">
                <a:solidFill>
                  <a:schemeClr val="bg1"/>
                </a:solidFill>
                <a:latin typeface="+mj-lt"/>
                <a:cs typeface="Times New Roman" pitchFamily="18" charset="0"/>
              </a:rPr>
              <a:t>Belville</a:t>
            </a:r>
            <a:r>
              <a:rPr lang="en-US" sz="1600" b="0" dirty="0" smtClean="0">
                <a:solidFill>
                  <a:schemeClr val="bg1"/>
                </a:solidFill>
                <a:latin typeface="+mj-lt"/>
                <a:cs typeface="Times New Roman" pitchFamily="18" charset="0"/>
              </a:rPr>
              <a:t>, because the traffic conditions were appropriate. </a:t>
            </a:r>
          </a:p>
          <a:p>
            <a:pPr marL="173038" indent="-173038" algn="just">
              <a:buFont typeface="Arial" pitchFamily="34" charset="0"/>
              <a:buChar char="•"/>
            </a:pPr>
            <a:r>
              <a:rPr lang="en-US" sz="1600" b="0" dirty="0" smtClean="0">
                <a:solidFill>
                  <a:schemeClr val="bg1"/>
                </a:solidFill>
                <a:latin typeface="+mj-lt"/>
                <a:cs typeface="Times New Roman" pitchFamily="18" charset="0"/>
              </a:rPr>
              <a:t>Also, the fast-charge charger availability was crucial in order to repeat the modes with the same state of charge of supercapacitor. </a:t>
            </a:r>
          </a:p>
          <a:p>
            <a:pPr marL="173038" indent="-173038" algn="just">
              <a:buFont typeface="Arial" pitchFamily="34" charset="0"/>
              <a:buChar char="•"/>
            </a:pPr>
            <a:r>
              <a:rPr lang="en-US" sz="1600" b="0" dirty="0" smtClean="0">
                <a:solidFill>
                  <a:schemeClr val="bg1"/>
                </a:solidFill>
                <a:latin typeface="+mj-lt"/>
                <a:cs typeface="Times New Roman" pitchFamily="18" charset="0"/>
              </a:rPr>
              <a:t>The Second Phase tests implied the monitoring of characteristic parameters in real conditions of exploitation on route EKO 1, in the mode recommended by the project and the mode that can be considered non-economical, but considered realistic by the </a:t>
            </a:r>
            <a:r>
              <a:rPr lang="en-US" sz="1600" b="0" i="1" dirty="0" smtClean="0">
                <a:solidFill>
                  <a:schemeClr val="bg1"/>
                </a:solidFill>
                <a:latin typeface="+mj-lt"/>
                <a:cs typeface="Times New Roman" pitchFamily="18" charset="0"/>
              </a:rPr>
              <a:t>GSP</a:t>
            </a:r>
            <a:r>
              <a:rPr lang="en-US" sz="1600" b="0" dirty="0" smtClean="0">
                <a:solidFill>
                  <a:schemeClr val="bg1"/>
                </a:solidFill>
                <a:latin typeface="+mj-lt"/>
                <a:cs typeface="Times New Roman" pitchFamily="18" charset="0"/>
              </a:rPr>
              <a:t> drivers. </a:t>
            </a:r>
            <a:endParaRPr lang="sr-Cyrl-RS" sz="1600" dirty="0" smtClean="0">
              <a:solidFill>
                <a:schemeClr val="bg1"/>
              </a:solidFill>
              <a:latin typeface="+mj-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14</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Results analysis</a:t>
            </a:r>
            <a:endParaRPr lang="en-US" sz="2000" dirty="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1" name="Rectangle 3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1" name="Rectangle 20"/>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36867" name="Rectangle 8"/>
          <p:cNvSpPr>
            <a:spLocks noChangeArrowheads="1"/>
          </p:cNvSpPr>
          <p:nvPr/>
        </p:nvSpPr>
        <p:spPr bwMode="black">
          <a:xfrm>
            <a:off x="457200" y="533400"/>
            <a:ext cx="7848600" cy="693738"/>
          </a:xfrm>
          <a:prstGeom prst="rect">
            <a:avLst/>
          </a:prstGeom>
          <a:noFill/>
          <a:ln w="9525">
            <a:noFill/>
            <a:miter lim="800000"/>
            <a:headEnd/>
            <a:tailEnd/>
          </a:ln>
        </p:spPr>
        <p:txBody>
          <a:bodyPr anchor="ctr"/>
          <a:lstStyle/>
          <a:p>
            <a:pPr algn="ctr"/>
            <a:endParaRPr lang="en-US" sz="2000" i="1" dirty="0">
              <a:solidFill>
                <a:schemeClr val="bg1"/>
              </a:solidFill>
              <a:latin typeface="+mn-lt"/>
            </a:endParaRPr>
          </a:p>
        </p:txBody>
      </p:sp>
      <p:pic>
        <p:nvPicPr>
          <p:cNvPr id="8" name="Picture 7"/>
          <p:cNvPicPr/>
          <p:nvPr/>
        </p:nvPicPr>
        <p:blipFill>
          <a:blip r:embed="rId3" cstate="print">
            <a:extLst>
              <a:ext uri="{28A0092B-C50C-407E-A947-70E740481C1C}">
                <a14:useLocalDpi xmlns:a14="http://schemas.microsoft.com/office/drawing/2010/main" val="0"/>
              </a:ext>
            </a:extLst>
          </a:blip>
          <a:srcRect t="6707" r="6499" b="2317"/>
          <a:stretch>
            <a:fillRect/>
          </a:stretch>
        </p:blipFill>
        <p:spPr>
          <a:xfrm>
            <a:off x="285750" y="832800"/>
            <a:ext cx="3428999" cy="2438400"/>
          </a:xfrm>
          <a:prstGeom prst="rect">
            <a:avLst/>
          </a:prstGeom>
        </p:spPr>
      </p:pic>
      <p:pic>
        <p:nvPicPr>
          <p:cNvPr id="9" name="Picture 8"/>
          <p:cNvPicPr/>
          <p:nvPr/>
        </p:nvPicPr>
        <p:blipFill>
          <a:blip r:embed="rId4" cstate="print">
            <a:extLst>
              <a:ext uri="{28A0092B-C50C-407E-A947-70E740481C1C}">
                <a14:useLocalDpi xmlns:a14="http://schemas.microsoft.com/office/drawing/2010/main" val="0"/>
              </a:ext>
            </a:extLst>
          </a:blip>
          <a:srcRect t="5557" r="6772"/>
          <a:stretch>
            <a:fillRect/>
          </a:stretch>
        </p:blipFill>
        <p:spPr>
          <a:xfrm>
            <a:off x="4629150" y="756600"/>
            <a:ext cx="3441073" cy="2594811"/>
          </a:xfrm>
          <a:prstGeom prst="rect">
            <a:avLst/>
          </a:prstGeom>
        </p:spPr>
      </p:pic>
      <p:pic>
        <p:nvPicPr>
          <p:cNvPr id="10" name="Picture 9"/>
          <p:cNvPicPr/>
          <p:nvPr/>
        </p:nvPicPr>
        <p:blipFill>
          <a:blip r:embed="rId5" cstate="print">
            <a:extLst>
              <a:ext uri="{28A0092B-C50C-407E-A947-70E740481C1C}">
                <a14:useLocalDpi xmlns:a14="http://schemas.microsoft.com/office/drawing/2010/main" val="0"/>
              </a:ext>
            </a:extLst>
          </a:blip>
          <a:srcRect t="6048" r="5634"/>
          <a:stretch>
            <a:fillRect/>
          </a:stretch>
        </p:blipFill>
        <p:spPr>
          <a:xfrm>
            <a:off x="209549" y="3671250"/>
            <a:ext cx="3505200" cy="2520000"/>
          </a:xfrm>
          <a:prstGeom prst="rect">
            <a:avLst/>
          </a:prstGeom>
        </p:spPr>
      </p:pic>
      <p:pic>
        <p:nvPicPr>
          <p:cNvPr id="11" name="Picture 10"/>
          <p:cNvPicPr/>
          <p:nvPr/>
        </p:nvPicPr>
        <p:blipFill>
          <a:blip r:embed="rId6" cstate="print">
            <a:extLst>
              <a:ext uri="{28A0092B-C50C-407E-A947-70E740481C1C}">
                <a14:useLocalDpi xmlns:a14="http://schemas.microsoft.com/office/drawing/2010/main" val="0"/>
              </a:ext>
            </a:extLst>
          </a:blip>
          <a:srcRect t="4143" r="6620"/>
          <a:stretch>
            <a:fillRect/>
          </a:stretch>
        </p:blipFill>
        <p:spPr>
          <a:xfrm>
            <a:off x="4552950" y="3576000"/>
            <a:ext cx="3505200" cy="2590800"/>
          </a:xfrm>
          <a:prstGeom prst="rect">
            <a:avLst/>
          </a:prstGeom>
        </p:spPr>
      </p:pic>
      <p:sp>
        <p:nvSpPr>
          <p:cNvPr id="22" name="Rectangle 21"/>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4" name="Rectangle 23"/>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5"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15</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26"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Results analysis</a:t>
            </a:r>
            <a:endParaRPr lang="en-US" sz="2000" dirty="0">
              <a:solidFill>
                <a:schemeClr val="tx1">
                  <a:lumMod val="50000"/>
                </a:schemeClr>
              </a:solidFill>
              <a:cs typeface="Arial" pitchFamily="34" charset="0"/>
            </a:endParaRPr>
          </a:p>
        </p:txBody>
      </p:sp>
      <p:sp>
        <p:nvSpPr>
          <p:cNvPr id="27" name="Rectangle 26"/>
          <p:cNvSpPr/>
          <p:nvPr/>
        </p:nvSpPr>
        <p:spPr>
          <a:xfrm>
            <a:off x="3597354" y="832800"/>
            <a:ext cx="1107996" cy="584775"/>
          </a:xfrm>
          <a:prstGeom prst="rect">
            <a:avLst/>
          </a:prstGeom>
        </p:spPr>
        <p:txBody>
          <a:bodyPr wrap="none">
            <a:spAutoFit/>
          </a:bodyPr>
          <a:lstStyle/>
          <a:p>
            <a:pPr algn="l"/>
            <a:r>
              <a:rPr lang="en-US" sz="1600" i="1" dirty="0" smtClean="0">
                <a:solidFill>
                  <a:schemeClr val="bg1"/>
                </a:solidFill>
                <a:cs typeface="Times New Roman" pitchFamily="18" charset="0"/>
              </a:rPr>
              <a:t>V</a:t>
            </a:r>
            <a:r>
              <a:rPr lang="en-US" sz="1600" baseline="-25000" dirty="0" smtClean="0">
                <a:solidFill>
                  <a:schemeClr val="bg1"/>
                </a:solidFill>
                <a:cs typeface="Times New Roman" pitchFamily="18" charset="0"/>
              </a:rPr>
              <a:t>const </a:t>
            </a:r>
            <a:r>
              <a:rPr lang="en-US" sz="1600" dirty="0" smtClean="0">
                <a:solidFill>
                  <a:schemeClr val="bg1"/>
                </a:solidFill>
                <a:cs typeface="Times New Roman" pitchFamily="18" charset="0"/>
              </a:rPr>
              <a:t>= </a:t>
            </a:r>
            <a:endParaRPr lang="sr-Cyrl-RS" sz="1600" dirty="0" smtClean="0">
              <a:solidFill>
                <a:schemeClr val="bg1"/>
              </a:solidFill>
              <a:cs typeface="Times New Roman" pitchFamily="18" charset="0"/>
            </a:endParaRPr>
          </a:p>
          <a:p>
            <a:pPr algn="l"/>
            <a:r>
              <a:rPr lang="en-US" sz="1600" dirty="0" smtClean="0">
                <a:solidFill>
                  <a:schemeClr val="bg1"/>
                </a:solidFill>
                <a:cs typeface="Times New Roman" pitchFamily="18" charset="0"/>
              </a:rPr>
              <a:t>30 km/h</a:t>
            </a:r>
            <a:r>
              <a:rPr lang="sr-Cyrl-RS" sz="1600" dirty="0" smtClean="0">
                <a:solidFill>
                  <a:schemeClr val="bg1"/>
                </a:solidFill>
                <a:cs typeface="Times New Roman" pitchFamily="18" charset="0"/>
              </a:rPr>
              <a:t>	</a:t>
            </a:r>
            <a:endParaRPr lang="en-US" sz="1600" dirty="0"/>
          </a:p>
        </p:txBody>
      </p:sp>
      <p:sp>
        <p:nvSpPr>
          <p:cNvPr id="32" name="Rectangle 31"/>
          <p:cNvSpPr/>
          <p:nvPr/>
        </p:nvSpPr>
        <p:spPr>
          <a:xfrm>
            <a:off x="7940754" y="832800"/>
            <a:ext cx="1107996" cy="584775"/>
          </a:xfrm>
          <a:prstGeom prst="rect">
            <a:avLst/>
          </a:prstGeom>
        </p:spPr>
        <p:txBody>
          <a:bodyPr wrap="none">
            <a:spAutoFit/>
          </a:bodyPr>
          <a:lstStyle/>
          <a:p>
            <a:pPr algn="l"/>
            <a:r>
              <a:rPr lang="en-US" sz="1600" i="1" dirty="0" smtClean="0">
                <a:solidFill>
                  <a:schemeClr val="bg1"/>
                </a:solidFill>
                <a:cs typeface="Times New Roman" pitchFamily="18" charset="0"/>
              </a:rPr>
              <a:t>V</a:t>
            </a:r>
            <a:r>
              <a:rPr lang="en-US" sz="1600" baseline="-25000" dirty="0" smtClean="0">
                <a:solidFill>
                  <a:schemeClr val="bg1"/>
                </a:solidFill>
                <a:cs typeface="Times New Roman" pitchFamily="18" charset="0"/>
              </a:rPr>
              <a:t>const </a:t>
            </a:r>
            <a:r>
              <a:rPr lang="en-US" sz="1600" dirty="0" smtClean="0">
                <a:solidFill>
                  <a:schemeClr val="bg1"/>
                </a:solidFill>
                <a:cs typeface="Times New Roman" pitchFamily="18" charset="0"/>
              </a:rPr>
              <a:t>= </a:t>
            </a:r>
            <a:endParaRPr lang="sr-Cyrl-RS" sz="1600" dirty="0" smtClean="0">
              <a:solidFill>
                <a:schemeClr val="bg1"/>
              </a:solidFill>
              <a:cs typeface="Times New Roman" pitchFamily="18" charset="0"/>
            </a:endParaRPr>
          </a:p>
          <a:p>
            <a:pPr algn="l"/>
            <a:r>
              <a:rPr lang="en-US" sz="1600" dirty="0" smtClean="0">
                <a:solidFill>
                  <a:schemeClr val="bg1"/>
                </a:solidFill>
                <a:cs typeface="Times New Roman" pitchFamily="18" charset="0"/>
              </a:rPr>
              <a:t>3</a:t>
            </a:r>
            <a:r>
              <a:rPr lang="sr-Cyrl-RS" sz="1600" dirty="0" smtClean="0">
                <a:solidFill>
                  <a:schemeClr val="bg1"/>
                </a:solidFill>
                <a:cs typeface="Times New Roman" pitchFamily="18" charset="0"/>
              </a:rPr>
              <a:t>5</a:t>
            </a:r>
            <a:r>
              <a:rPr lang="en-US" sz="1600" dirty="0" smtClean="0">
                <a:solidFill>
                  <a:schemeClr val="bg1"/>
                </a:solidFill>
                <a:cs typeface="Times New Roman" pitchFamily="18" charset="0"/>
              </a:rPr>
              <a:t> km/h</a:t>
            </a:r>
            <a:r>
              <a:rPr lang="sr-Cyrl-RS" sz="1600" dirty="0" smtClean="0">
                <a:solidFill>
                  <a:schemeClr val="bg1"/>
                </a:solidFill>
                <a:cs typeface="Times New Roman" pitchFamily="18" charset="0"/>
              </a:rPr>
              <a:t>	</a:t>
            </a:r>
            <a:endParaRPr lang="en-US" sz="1600" dirty="0"/>
          </a:p>
        </p:txBody>
      </p:sp>
      <p:sp>
        <p:nvSpPr>
          <p:cNvPr id="33" name="Rectangle 32"/>
          <p:cNvSpPr/>
          <p:nvPr/>
        </p:nvSpPr>
        <p:spPr>
          <a:xfrm>
            <a:off x="3562350" y="3652200"/>
            <a:ext cx="1107996" cy="584775"/>
          </a:xfrm>
          <a:prstGeom prst="rect">
            <a:avLst/>
          </a:prstGeom>
        </p:spPr>
        <p:txBody>
          <a:bodyPr wrap="none">
            <a:spAutoFit/>
          </a:bodyPr>
          <a:lstStyle/>
          <a:p>
            <a:pPr algn="l"/>
            <a:r>
              <a:rPr lang="en-US" sz="1600" i="1" dirty="0" smtClean="0">
                <a:solidFill>
                  <a:schemeClr val="bg1"/>
                </a:solidFill>
                <a:cs typeface="Times New Roman" pitchFamily="18" charset="0"/>
              </a:rPr>
              <a:t>V</a:t>
            </a:r>
            <a:r>
              <a:rPr lang="en-US" sz="1600" baseline="-25000" dirty="0" smtClean="0">
                <a:solidFill>
                  <a:schemeClr val="bg1"/>
                </a:solidFill>
                <a:cs typeface="Times New Roman" pitchFamily="18" charset="0"/>
              </a:rPr>
              <a:t>const </a:t>
            </a:r>
            <a:r>
              <a:rPr lang="en-US" sz="1600" dirty="0" smtClean="0">
                <a:solidFill>
                  <a:schemeClr val="bg1"/>
                </a:solidFill>
                <a:cs typeface="Times New Roman" pitchFamily="18" charset="0"/>
              </a:rPr>
              <a:t>= </a:t>
            </a:r>
            <a:endParaRPr lang="sr-Cyrl-RS" sz="1600" dirty="0" smtClean="0">
              <a:solidFill>
                <a:schemeClr val="bg1"/>
              </a:solidFill>
              <a:cs typeface="Times New Roman" pitchFamily="18" charset="0"/>
            </a:endParaRPr>
          </a:p>
          <a:p>
            <a:pPr algn="l"/>
            <a:r>
              <a:rPr lang="sr-Cyrl-RS" sz="1600" dirty="0" smtClean="0">
                <a:solidFill>
                  <a:schemeClr val="bg1"/>
                </a:solidFill>
                <a:cs typeface="Times New Roman" pitchFamily="18" charset="0"/>
              </a:rPr>
              <a:t>4</a:t>
            </a:r>
            <a:r>
              <a:rPr lang="en-US" sz="1600" dirty="0" smtClean="0">
                <a:solidFill>
                  <a:schemeClr val="bg1"/>
                </a:solidFill>
                <a:cs typeface="Times New Roman" pitchFamily="18" charset="0"/>
              </a:rPr>
              <a:t>0 km/h</a:t>
            </a:r>
            <a:r>
              <a:rPr lang="sr-Cyrl-RS" sz="1600" dirty="0" smtClean="0">
                <a:solidFill>
                  <a:schemeClr val="bg1"/>
                </a:solidFill>
                <a:cs typeface="Times New Roman" pitchFamily="18" charset="0"/>
              </a:rPr>
              <a:t>	</a:t>
            </a:r>
            <a:endParaRPr lang="en-US" sz="1600" dirty="0"/>
          </a:p>
        </p:txBody>
      </p:sp>
      <p:sp>
        <p:nvSpPr>
          <p:cNvPr id="34" name="Rectangle 33"/>
          <p:cNvSpPr/>
          <p:nvPr/>
        </p:nvSpPr>
        <p:spPr>
          <a:xfrm>
            <a:off x="7905750" y="3652200"/>
            <a:ext cx="949299" cy="584775"/>
          </a:xfrm>
          <a:prstGeom prst="rect">
            <a:avLst/>
          </a:prstGeom>
        </p:spPr>
        <p:txBody>
          <a:bodyPr wrap="none">
            <a:spAutoFit/>
          </a:bodyPr>
          <a:lstStyle/>
          <a:p>
            <a:pPr algn="l"/>
            <a:r>
              <a:rPr lang="en-US" sz="1600" i="1" dirty="0" smtClean="0">
                <a:solidFill>
                  <a:schemeClr val="bg1"/>
                </a:solidFill>
                <a:cs typeface="Times New Roman" pitchFamily="18" charset="0"/>
              </a:rPr>
              <a:t>V</a:t>
            </a:r>
            <a:r>
              <a:rPr lang="en-US" sz="1600" baseline="-25000" dirty="0" smtClean="0">
                <a:solidFill>
                  <a:schemeClr val="bg1"/>
                </a:solidFill>
                <a:cs typeface="Times New Roman" pitchFamily="18" charset="0"/>
              </a:rPr>
              <a:t>const </a:t>
            </a:r>
            <a:r>
              <a:rPr lang="en-US" sz="1600" dirty="0" smtClean="0">
                <a:solidFill>
                  <a:schemeClr val="bg1"/>
                </a:solidFill>
                <a:cs typeface="Times New Roman" pitchFamily="18" charset="0"/>
              </a:rPr>
              <a:t>= </a:t>
            </a:r>
            <a:endParaRPr lang="sr-Cyrl-RS" sz="1600" dirty="0" smtClean="0">
              <a:solidFill>
                <a:schemeClr val="bg1"/>
              </a:solidFill>
              <a:cs typeface="Times New Roman" pitchFamily="18" charset="0"/>
            </a:endParaRPr>
          </a:p>
          <a:p>
            <a:pPr algn="l"/>
            <a:r>
              <a:rPr lang="sr-Cyrl-RS" sz="1600" dirty="0" smtClean="0">
                <a:solidFill>
                  <a:schemeClr val="bg1"/>
                </a:solidFill>
                <a:cs typeface="Times New Roman" pitchFamily="18" charset="0"/>
              </a:rPr>
              <a:t>5</a:t>
            </a:r>
            <a:r>
              <a:rPr lang="en-US" sz="1600" dirty="0" smtClean="0">
                <a:solidFill>
                  <a:schemeClr val="bg1"/>
                </a:solidFill>
                <a:cs typeface="Times New Roman" pitchFamily="18" charset="0"/>
              </a:rPr>
              <a:t>0 km/h</a:t>
            </a:r>
            <a:endParaRPr lang="en-US" sz="1600" dirty="0"/>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9" name="Rectangle 8"/>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graphicFrame>
        <p:nvGraphicFramePr>
          <p:cNvPr id="11" name="Table 10"/>
          <p:cNvGraphicFramePr>
            <a:graphicFrameLocks noGrp="1"/>
          </p:cNvGraphicFramePr>
          <p:nvPr>
            <p:extLst>
              <p:ext uri="{D42A27DB-BD31-4B8C-83A1-F6EECF244321}">
                <p14:modId xmlns:p14="http://schemas.microsoft.com/office/powerpoint/2010/main" val="99908007"/>
              </p:ext>
            </p:extLst>
          </p:nvPr>
        </p:nvGraphicFramePr>
        <p:xfrm>
          <a:off x="6171985" y="1524000"/>
          <a:ext cx="2808242" cy="4240394"/>
        </p:xfrm>
        <a:graphic>
          <a:graphicData uri="http://schemas.openxmlformats.org/drawingml/2006/table">
            <a:tbl>
              <a:tblPr/>
              <a:tblGrid>
                <a:gridCol w="1404121"/>
                <a:gridCol w="1404121"/>
              </a:tblGrid>
              <a:tr h="158249">
                <a:tc>
                  <a:txBody>
                    <a:bodyPr/>
                    <a:lstStyle/>
                    <a:p>
                      <a:pPr algn="ctr">
                        <a:spcAft>
                          <a:spcPts val="0"/>
                        </a:spcAft>
                      </a:pPr>
                      <a:r>
                        <a:rPr lang="en-US" sz="1100" b="1" dirty="0" smtClean="0">
                          <a:ln>
                            <a:noFill/>
                          </a:ln>
                          <a:solidFill>
                            <a:schemeClr val="bg1"/>
                          </a:solidFill>
                          <a:effectLst/>
                          <a:latin typeface="Arial" pitchFamily="34" charset="0"/>
                          <a:ea typeface="Times New Roman"/>
                          <a:cs typeface="Arial" pitchFamily="34" charset="0"/>
                        </a:rPr>
                        <a:t>Acceleration mode</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b="1" dirty="0" smtClean="0">
                          <a:ln>
                            <a:noFill/>
                          </a:ln>
                          <a:solidFill>
                            <a:schemeClr val="bg1"/>
                          </a:solidFill>
                          <a:effectLst/>
                          <a:latin typeface="Arial" pitchFamily="34" charset="0"/>
                          <a:ea typeface="Times New Roman"/>
                          <a:cs typeface="Arial" pitchFamily="34" charset="0"/>
                        </a:rPr>
                        <a:t>Section</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rowSpan="6">
                  <a:txBody>
                    <a:bodyPr/>
                    <a:lstStyle/>
                    <a:p>
                      <a:pPr algn="ctr">
                        <a:spcAft>
                          <a:spcPts val="0"/>
                        </a:spcAft>
                      </a:pPr>
                      <a:r>
                        <a:rPr lang="en-US" sz="1100" b="1" dirty="0" smtClean="0">
                          <a:ln>
                            <a:noFill/>
                          </a:ln>
                          <a:solidFill>
                            <a:schemeClr val="bg1"/>
                          </a:solidFill>
                          <a:effectLst/>
                          <a:latin typeface="Arial" pitchFamily="34" charset="0"/>
                          <a:ea typeface="Times New Roman"/>
                          <a:cs typeface="Arial" pitchFamily="34" charset="0"/>
                        </a:rPr>
                        <a:t>Maximum acceleration</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B</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P</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a:ln>
                            <a:noFill/>
                          </a:ln>
                          <a:solidFill>
                            <a:schemeClr val="bg1"/>
                          </a:solidFill>
                          <a:effectLst/>
                          <a:latin typeface="Arial" pitchFamily="34" charset="0"/>
                          <a:ea typeface="Times New Roman"/>
                          <a:cs typeface="Arial" pitchFamily="34" charset="0"/>
                        </a:rPr>
                        <a:t>М</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B</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P</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a:ln>
                            <a:noFill/>
                          </a:ln>
                          <a:solidFill>
                            <a:schemeClr val="bg1"/>
                          </a:solidFill>
                          <a:effectLst/>
                          <a:latin typeface="Arial" pitchFamily="34" charset="0"/>
                          <a:ea typeface="Times New Roman"/>
                          <a:cs typeface="Arial" pitchFamily="34" charset="0"/>
                        </a:rPr>
                        <a:t>М</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06140">
                <a:tc rowSpan="3">
                  <a:txBody>
                    <a:bodyPr/>
                    <a:lstStyle/>
                    <a:p>
                      <a:pPr algn="ctr">
                        <a:spcAft>
                          <a:spcPts val="0"/>
                        </a:spcAft>
                      </a:pPr>
                      <a:r>
                        <a:rPr lang="en-US" sz="1100" b="1" dirty="0" smtClean="0">
                          <a:ln>
                            <a:noFill/>
                          </a:ln>
                          <a:solidFill>
                            <a:schemeClr val="bg1"/>
                          </a:solidFill>
                          <a:effectLst/>
                          <a:latin typeface="Arial" pitchFamily="34" charset="0"/>
                          <a:ea typeface="Times New Roman"/>
                          <a:cs typeface="Arial" pitchFamily="34" charset="0"/>
                        </a:rPr>
                        <a:t>Gradual increase in accelerator until maximum</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B</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67195">
                <a:tc vMerge="1">
                  <a:txBody>
                    <a:bodyPr/>
                    <a:lstStyle/>
                    <a:p>
                      <a:endParaRPr lang="en-US"/>
                    </a:p>
                  </a:txBody>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P</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80325">
                <a:tc vMerge="1">
                  <a:txBody>
                    <a:bodyPr/>
                    <a:lstStyle/>
                    <a:p>
                      <a:endParaRPr lang="en-US"/>
                    </a:p>
                  </a:txBody>
                  <a:tcPr/>
                </a:tc>
                <a:tc>
                  <a:txBody>
                    <a:bodyPr/>
                    <a:lstStyle/>
                    <a:p>
                      <a:pPr algn="ctr">
                        <a:spcAft>
                          <a:spcPts val="0"/>
                        </a:spcAft>
                      </a:pPr>
                      <a:r>
                        <a:rPr lang="en-US" sz="1000" b="1" dirty="0">
                          <a:ln>
                            <a:noFill/>
                          </a:ln>
                          <a:solidFill>
                            <a:schemeClr val="bg1"/>
                          </a:solidFill>
                          <a:effectLst/>
                          <a:latin typeface="Arial" pitchFamily="34" charset="0"/>
                          <a:ea typeface="Times New Roman"/>
                          <a:cs typeface="Arial" pitchFamily="34" charset="0"/>
                        </a:rPr>
                        <a:t>М</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63913">
                <a:tc rowSpan="3">
                  <a:txBody>
                    <a:bodyPr/>
                    <a:lstStyle/>
                    <a:p>
                      <a:pPr algn="ctr">
                        <a:spcAft>
                          <a:spcPts val="0"/>
                        </a:spcAft>
                      </a:pPr>
                      <a:r>
                        <a:rPr lang="en-US" sz="1100" b="1" dirty="0" smtClean="0">
                          <a:ln>
                            <a:noFill/>
                          </a:ln>
                          <a:solidFill>
                            <a:schemeClr val="bg1"/>
                          </a:solidFill>
                          <a:effectLst/>
                          <a:latin typeface="Arial" pitchFamily="34" charset="0"/>
                          <a:ea typeface="Times New Roman"/>
                          <a:cs typeface="Arial" pitchFamily="34" charset="0"/>
                        </a:rPr>
                        <a:t>Gradual decrease in accelerator pedal position until determined percentage</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B</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360418">
                <a:tc vMerge="1">
                  <a:txBody>
                    <a:bodyPr/>
                    <a:lstStyle/>
                    <a:p>
                      <a:endParaRPr lang="en-US"/>
                    </a:p>
                  </a:txBody>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P</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321028">
                <a:tc vMerge="1">
                  <a:txBody>
                    <a:bodyPr/>
                    <a:lstStyle/>
                    <a:p>
                      <a:endParaRPr lang="en-US"/>
                    </a:p>
                  </a:txBody>
                  <a:tcPr/>
                </a:tc>
                <a:tc>
                  <a:txBody>
                    <a:bodyPr/>
                    <a:lstStyle/>
                    <a:p>
                      <a:pPr algn="ctr">
                        <a:spcAft>
                          <a:spcPts val="0"/>
                        </a:spcAft>
                      </a:pPr>
                      <a:r>
                        <a:rPr lang="en-US" sz="1000" b="1" dirty="0">
                          <a:ln>
                            <a:noFill/>
                          </a:ln>
                          <a:solidFill>
                            <a:schemeClr val="bg1"/>
                          </a:solidFill>
                          <a:effectLst/>
                          <a:latin typeface="Arial" pitchFamily="34" charset="0"/>
                          <a:ea typeface="Times New Roman"/>
                          <a:cs typeface="Arial" pitchFamily="34" charset="0"/>
                        </a:rPr>
                        <a:t>М</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rowSpan="3">
                  <a:txBody>
                    <a:bodyPr/>
                    <a:lstStyle/>
                    <a:p>
                      <a:pPr algn="ctr">
                        <a:spcAft>
                          <a:spcPts val="0"/>
                        </a:spcAft>
                      </a:pPr>
                      <a:r>
                        <a:rPr lang="en-US" sz="1600" b="1" dirty="0">
                          <a:ln>
                            <a:noFill/>
                          </a:ln>
                          <a:solidFill>
                            <a:schemeClr val="bg1"/>
                          </a:solidFill>
                          <a:effectLst/>
                          <a:latin typeface="Arial" pitchFamily="34" charset="0"/>
                          <a:ea typeface="Times New Roman"/>
                          <a:cs typeface="Arial" pitchFamily="34" charset="0"/>
                        </a:rPr>
                        <a:t>β </a:t>
                      </a:r>
                      <a:r>
                        <a:rPr lang="en-US" sz="1600" b="1" dirty="0" smtClean="0">
                          <a:ln>
                            <a:noFill/>
                          </a:ln>
                          <a:solidFill>
                            <a:schemeClr val="bg1"/>
                          </a:solidFill>
                          <a:effectLst/>
                          <a:latin typeface="Arial" pitchFamily="34" charset="0"/>
                          <a:ea typeface="Times New Roman"/>
                          <a:cs typeface="Arial" pitchFamily="34" charset="0"/>
                        </a:rPr>
                        <a:t>=</a:t>
                      </a:r>
                      <a:r>
                        <a:rPr lang="sr-Latn-RS" sz="1600" b="1" dirty="0" smtClean="0">
                          <a:ln>
                            <a:noFill/>
                          </a:ln>
                          <a:solidFill>
                            <a:schemeClr val="bg1"/>
                          </a:solidFill>
                          <a:effectLst/>
                          <a:latin typeface="Arial" pitchFamily="34" charset="0"/>
                          <a:ea typeface="Times New Roman"/>
                          <a:cs typeface="Arial" pitchFamily="34" charset="0"/>
                        </a:rPr>
                        <a:t> 0,7</a:t>
                      </a:r>
                      <a:endParaRPr lang="en-US" sz="16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B</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P</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a:ln>
                            <a:noFill/>
                          </a:ln>
                          <a:solidFill>
                            <a:schemeClr val="bg1"/>
                          </a:solidFill>
                          <a:effectLst/>
                          <a:latin typeface="Arial" pitchFamily="34" charset="0"/>
                          <a:ea typeface="Times New Roman"/>
                          <a:cs typeface="Arial" pitchFamily="34" charset="0"/>
                        </a:rPr>
                        <a:t>М</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rowSpan="3">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600" b="1" dirty="0">
                          <a:ln>
                            <a:noFill/>
                          </a:ln>
                          <a:solidFill>
                            <a:schemeClr val="bg1"/>
                          </a:solidFill>
                          <a:effectLst/>
                          <a:latin typeface="Arial" pitchFamily="34" charset="0"/>
                          <a:ea typeface="Times New Roman"/>
                          <a:cs typeface="Arial" pitchFamily="34" charset="0"/>
                        </a:rPr>
                        <a:t>β = </a:t>
                      </a:r>
                      <a:r>
                        <a:rPr lang="en-US" sz="1600" b="1" dirty="0" smtClean="0">
                          <a:ln>
                            <a:noFill/>
                          </a:ln>
                          <a:solidFill>
                            <a:schemeClr val="bg1"/>
                          </a:solidFill>
                          <a:effectLst/>
                          <a:latin typeface="Arial" pitchFamily="34" charset="0"/>
                          <a:ea typeface="Times New Roman"/>
                          <a:cs typeface="Arial" pitchFamily="34" charset="0"/>
                        </a:rPr>
                        <a:t>0,85</a:t>
                      </a:r>
                      <a:endParaRPr lang="en-US" sz="1600" dirty="0" smtClean="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B</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P</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a:ln>
                            <a:noFill/>
                          </a:ln>
                          <a:solidFill>
                            <a:schemeClr val="bg1"/>
                          </a:solidFill>
                          <a:effectLst/>
                          <a:latin typeface="Arial" pitchFamily="34" charset="0"/>
                          <a:ea typeface="Times New Roman"/>
                          <a:cs typeface="Arial" pitchFamily="34" charset="0"/>
                        </a:rPr>
                        <a:t>М</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rowSpan="3">
                  <a:txBody>
                    <a:bodyPr/>
                    <a:lstStyle/>
                    <a:p>
                      <a:pPr algn="ctr">
                        <a:spcAft>
                          <a:spcPts val="0"/>
                        </a:spcAft>
                      </a:pPr>
                      <a:r>
                        <a:rPr lang="en-US" sz="1600" b="1" dirty="0">
                          <a:ln>
                            <a:noFill/>
                          </a:ln>
                          <a:solidFill>
                            <a:schemeClr val="bg1"/>
                          </a:solidFill>
                          <a:effectLst/>
                          <a:latin typeface="Arial" pitchFamily="34" charset="0"/>
                          <a:ea typeface="Times New Roman"/>
                          <a:cs typeface="Arial" pitchFamily="34" charset="0"/>
                        </a:rPr>
                        <a:t>β = </a:t>
                      </a:r>
                      <a:r>
                        <a:rPr lang="en-US" sz="1600" b="1" dirty="0" smtClean="0">
                          <a:ln>
                            <a:noFill/>
                          </a:ln>
                          <a:solidFill>
                            <a:schemeClr val="bg1"/>
                          </a:solidFill>
                          <a:effectLst/>
                          <a:latin typeface="Arial" pitchFamily="34" charset="0"/>
                          <a:ea typeface="Times New Roman"/>
                          <a:cs typeface="Arial" pitchFamily="34" charset="0"/>
                        </a:rPr>
                        <a:t>1,</a:t>
                      </a:r>
                      <a:r>
                        <a:rPr lang="sr-Latn-RS" sz="1600" b="1" dirty="0" smtClean="0">
                          <a:ln>
                            <a:noFill/>
                          </a:ln>
                          <a:solidFill>
                            <a:schemeClr val="bg1"/>
                          </a:solidFill>
                          <a:effectLst/>
                          <a:latin typeface="Arial" pitchFamily="34" charset="0"/>
                          <a:ea typeface="Times New Roman"/>
                          <a:cs typeface="Arial" pitchFamily="34" charset="0"/>
                        </a:rPr>
                        <a:t>4</a:t>
                      </a:r>
                      <a:endParaRPr lang="en-US" sz="16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B</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smtClean="0">
                          <a:ln>
                            <a:noFill/>
                          </a:ln>
                          <a:solidFill>
                            <a:schemeClr val="bg1"/>
                          </a:solidFill>
                          <a:effectLst/>
                          <a:latin typeface="Arial" pitchFamily="34" charset="0"/>
                          <a:ea typeface="Times New Roman"/>
                          <a:cs typeface="Arial" pitchFamily="34" charset="0"/>
                        </a:rPr>
                        <a:t>P</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158249">
                <a:tc vMerge="1">
                  <a:txBody>
                    <a:bodyPr/>
                    <a:lstStyle/>
                    <a:p>
                      <a:endParaRPr lang="en-US"/>
                    </a:p>
                  </a:txBody>
                  <a:tcPr/>
                </a:tc>
                <a:tc>
                  <a:txBody>
                    <a:bodyPr/>
                    <a:lstStyle/>
                    <a:p>
                      <a:pPr algn="ctr">
                        <a:spcAft>
                          <a:spcPts val="0"/>
                        </a:spcAft>
                      </a:pPr>
                      <a:r>
                        <a:rPr lang="en-US" sz="1000" b="1" dirty="0">
                          <a:ln>
                            <a:noFill/>
                          </a:ln>
                          <a:solidFill>
                            <a:schemeClr val="bg1"/>
                          </a:solidFill>
                          <a:effectLst/>
                          <a:latin typeface="Arial" pitchFamily="34" charset="0"/>
                          <a:ea typeface="Times New Roman"/>
                          <a:cs typeface="Arial" pitchFamily="34" charset="0"/>
                        </a:rPr>
                        <a:t>М</a:t>
                      </a:r>
                      <a:endParaRPr lang="en-US" sz="1100" dirty="0">
                        <a:ln>
                          <a:noFill/>
                        </a:ln>
                        <a:solidFill>
                          <a:schemeClr val="bg1"/>
                        </a:solidFill>
                        <a:effectLst/>
                        <a:latin typeface="Arial" pitchFamily="34" charset="0"/>
                        <a:ea typeface="Calibri"/>
                        <a:cs typeface="Arial" pitchFamily="34" charset="0"/>
                      </a:endParaRPr>
                    </a:p>
                  </a:txBody>
                  <a:tcPr marL="68281" marR="68281"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bl>
          </a:graphicData>
        </a:graphic>
      </p:graphicFrame>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11"/>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3" name="Rectangle 12"/>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4"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16</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5"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Training ground tests</a:t>
            </a:r>
            <a:endParaRPr lang="en-US" sz="2000" dirty="0">
              <a:solidFill>
                <a:schemeClr val="tx1">
                  <a:lumMod val="50000"/>
                </a:schemeClr>
              </a:solidFill>
              <a:cs typeface="Arial" pitchFamily="34" charset="0"/>
            </a:endParaRPr>
          </a:p>
        </p:txBody>
      </p:sp>
      <p:pic>
        <p:nvPicPr>
          <p:cNvPr id="2" name="Picture 1"/>
          <p:cNvPicPr>
            <a:picLocks noChangeAspect="1"/>
          </p:cNvPicPr>
          <p:nvPr/>
        </p:nvPicPr>
        <p:blipFill>
          <a:blip r:embed="rId3"/>
          <a:stretch>
            <a:fillRect/>
          </a:stretch>
        </p:blipFill>
        <p:spPr>
          <a:xfrm>
            <a:off x="0" y="1524000"/>
            <a:ext cx="6019800" cy="4267200"/>
          </a:xfrm>
          <a:prstGeom prst="rect">
            <a:avLst/>
          </a:prstGeom>
        </p:spPr>
      </p:pic>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graphicFrame>
        <p:nvGraphicFramePr>
          <p:cNvPr id="9" name="Table 8"/>
          <p:cNvGraphicFramePr>
            <a:graphicFrameLocks noGrp="1"/>
          </p:cNvGraphicFramePr>
          <p:nvPr>
            <p:extLst>
              <p:ext uri="{D42A27DB-BD31-4B8C-83A1-F6EECF244321}">
                <p14:modId xmlns:p14="http://schemas.microsoft.com/office/powerpoint/2010/main" val="480908493"/>
              </p:ext>
            </p:extLst>
          </p:nvPr>
        </p:nvGraphicFramePr>
        <p:xfrm>
          <a:off x="228600" y="762000"/>
          <a:ext cx="8686798" cy="5486400"/>
        </p:xfrm>
        <a:graphic>
          <a:graphicData uri="http://schemas.openxmlformats.org/drawingml/2006/table">
            <a:tbl>
              <a:tblPr/>
              <a:tblGrid>
                <a:gridCol w="1108083"/>
                <a:gridCol w="1516326"/>
                <a:gridCol w="1377330"/>
                <a:gridCol w="1378301"/>
                <a:gridCol w="2066480"/>
                <a:gridCol w="1240278"/>
              </a:tblGrid>
              <a:tr h="1097280">
                <a:tc>
                  <a:txBody>
                    <a:bodyPr/>
                    <a:lstStyle/>
                    <a:p>
                      <a:pPr algn="ctr">
                        <a:spcAft>
                          <a:spcPts val="0"/>
                        </a:spcAft>
                      </a:pPr>
                      <a:r>
                        <a:rPr lang="en-US" sz="1200" dirty="0" smtClean="0">
                          <a:solidFill>
                            <a:schemeClr val="bg1"/>
                          </a:solidFill>
                          <a:latin typeface="Arial" pitchFamily="34" charset="0"/>
                          <a:ea typeface="Times New Roman"/>
                          <a:cs typeface="Arial" pitchFamily="34" charset="0"/>
                        </a:rPr>
                        <a:t>Cycle number/ section</a:t>
                      </a:r>
                      <a:endParaRPr lang="en-US" sz="12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dirty="0" smtClean="0">
                          <a:solidFill>
                            <a:schemeClr val="bg1"/>
                          </a:solidFill>
                          <a:latin typeface="Arial" pitchFamily="34" charset="0"/>
                          <a:ea typeface="Times New Roman"/>
                          <a:cs typeface="Arial" pitchFamily="34" charset="0"/>
                        </a:rPr>
                        <a:t>Energy consumed until</a:t>
                      </a:r>
                      <a:r>
                        <a:rPr lang="en-US" sz="1200" baseline="0" dirty="0" smtClean="0">
                          <a:solidFill>
                            <a:schemeClr val="bg1"/>
                          </a:solidFill>
                          <a:latin typeface="Arial" pitchFamily="34" charset="0"/>
                          <a:ea typeface="Times New Roman"/>
                          <a:cs typeface="Arial" pitchFamily="34" charset="0"/>
                        </a:rPr>
                        <a:t> speed of </a:t>
                      </a:r>
                      <a:r>
                        <a:rPr lang="en-US" sz="1200" dirty="0" smtClean="0">
                          <a:solidFill>
                            <a:schemeClr val="bg1"/>
                          </a:solidFill>
                          <a:latin typeface="Arial" pitchFamily="34" charset="0"/>
                          <a:ea typeface="Times New Roman"/>
                          <a:cs typeface="Arial" pitchFamily="34" charset="0"/>
                        </a:rPr>
                        <a:t>35 </a:t>
                      </a:r>
                      <a:r>
                        <a:rPr lang="en-US" sz="1200" dirty="0">
                          <a:solidFill>
                            <a:schemeClr val="bg1"/>
                          </a:solidFill>
                          <a:latin typeface="Arial" pitchFamily="34" charset="0"/>
                          <a:ea typeface="Times New Roman"/>
                          <a:cs typeface="Arial" pitchFamily="34" charset="0"/>
                        </a:rPr>
                        <a:t>km/h [kWh]</a:t>
                      </a:r>
                      <a:endParaRPr lang="en-US" sz="12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dirty="0" smtClean="0">
                          <a:solidFill>
                            <a:schemeClr val="bg1"/>
                          </a:solidFill>
                          <a:latin typeface="Arial" pitchFamily="34" charset="0"/>
                          <a:ea typeface="Times New Roman"/>
                          <a:cs typeface="Arial" pitchFamily="34" charset="0"/>
                        </a:rPr>
                        <a:t>Energy consumed until</a:t>
                      </a:r>
                      <a:r>
                        <a:rPr lang="en-US" sz="1200" baseline="0" dirty="0" smtClean="0">
                          <a:solidFill>
                            <a:schemeClr val="bg1"/>
                          </a:solidFill>
                          <a:latin typeface="Arial" pitchFamily="34" charset="0"/>
                          <a:ea typeface="Times New Roman"/>
                          <a:cs typeface="Arial" pitchFamily="34" charset="0"/>
                        </a:rPr>
                        <a:t> speed of </a:t>
                      </a:r>
                      <a:r>
                        <a:rPr lang="en-US" sz="1200" dirty="0" smtClean="0">
                          <a:solidFill>
                            <a:schemeClr val="bg1"/>
                          </a:solidFill>
                          <a:latin typeface="Arial" pitchFamily="34" charset="0"/>
                          <a:ea typeface="Times New Roman"/>
                          <a:cs typeface="Arial" pitchFamily="34" charset="0"/>
                        </a:rPr>
                        <a:t>40 </a:t>
                      </a:r>
                      <a:r>
                        <a:rPr lang="en-US" sz="1200" dirty="0">
                          <a:solidFill>
                            <a:schemeClr val="bg1"/>
                          </a:solidFill>
                          <a:latin typeface="Arial" pitchFamily="34" charset="0"/>
                          <a:ea typeface="Times New Roman"/>
                          <a:cs typeface="Arial" pitchFamily="34" charset="0"/>
                        </a:rPr>
                        <a:t>km/h [kWh]</a:t>
                      </a:r>
                      <a:endParaRPr lang="en-US" sz="12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dirty="0" smtClean="0">
                          <a:solidFill>
                            <a:schemeClr val="bg1"/>
                          </a:solidFill>
                          <a:latin typeface="Arial" pitchFamily="34" charset="0"/>
                          <a:ea typeface="Times New Roman"/>
                          <a:cs typeface="Arial" pitchFamily="34" charset="0"/>
                        </a:rPr>
                        <a:t>Energy gained during braking [kWh</a:t>
                      </a:r>
                      <a:r>
                        <a:rPr lang="en-US" sz="1200" dirty="0">
                          <a:solidFill>
                            <a:schemeClr val="bg1"/>
                          </a:solidFill>
                          <a:latin typeface="Arial" pitchFamily="34" charset="0"/>
                          <a:ea typeface="Times New Roman"/>
                          <a:cs typeface="Arial" pitchFamily="34" charset="0"/>
                        </a:rPr>
                        <a:t>]</a:t>
                      </a:r>
                      <a:endParaRPr lang="en-US" sz="12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dirty="0" smtClean="0">
                          <a:solidFill>
                            <a:schemeClr val="bg1"/>
                          </a:solidFill>
                          <a:latin typeface="Arial" pitchFamily="34" charset="0"/>
                          <a:ea typeface="Times New Roman"/>
                          <a:cs typeface="Arial" pitchFamily="34" charset="0"/>
                        </a:rPr>
                        <a:t>Supercapacitor voltage in the beginning </a:t>
                      </a:r>
                      <a:r>
                        <a:rPr lang="en-US" sz="1200" dirty="0">
                          <a:solidFill>
                            <a:schemeClr val="bg1"/>
                          </a:solidFill>
                          <a:latin typeface="Arial" pitchFamily="34" charset="0"/>
                          <a:ea typeface="Times New Roman"/>
                          <a:cs typeface="Arial" pitchFamily="34" charset="0"/>
                        </a:rPr>
                        <a:t>(U</a:t>
                      </a:r>
                      <a:r>
                        <a:rPr lang="en-US" sz="1200" baseline="-25000" dirty="0">
                          <a:solidFill>
                            <a:schemeClr val="bg1"/>
                          </a:solidFill>
                          <a:latin typeface="Arial" pitchFamily="34" charset="0"/>
                          <a:ea typeface="Times New Roman"/>
                          <a:cs typeface="Arial" pitchFamily="34" charset="0"/>
                        </a:rPr>
                        <a:t>UCp</a:t>
                      </a:r>
                      <a:r>
                        <a:rPr lang="en-US" sz="1200" dirty="0">
                          <a:solidFill>
                            <a:schemeClr val="bg1"/>
                          </a:solidFill>
                          <a:latin typeface="Arial" pitchFamily="34" charset="0"/>
                          <a:ea typeface="Times New Roman"/>
                          <a:cs typeface="Arial" pitchFamily="34" charset="0"/>
                        </a:rPr>
                        <a:t>) </a:t>
                      </a:r>
                      <a:r>
                        <a:rPr lang="en-US" sz="1200" dirty="0" smtClean="0">
                          <a:solidFill>
                            <a:schemeClr val="bg1"/>
                          </a:solidFill>
                          <a:latin typeface="Arial" pitchFamily="34" charset="0"/>
                          <a:ea typeface="Times New Roman"/>
                          <a:cs typeface="Arial" pitchFamily="34" charset="0"/>
                        </a:rPr>
                        <a:t>and in the end </a:t>
                      </a:r>
                      <a:r>
                        <a:rPr lang="en-US" sz="1200" dirty="0">
                          <a:solidFill>
                            <a:schemeClr val="bg1"/>
                          </a:solidFill>
                          <a:latin typeface="Arial" pitchFamily="34" charset="0"/>
                          <a:ea typeface="Times New Roman"/>
                          <a:cs typeface="Arial" pitchFamily="34" charset="0"/>
                        </a:rPr>
                        <a:t>(U</a:t>
                      </a:r>
                      <a:r>
                        <a:rPr lang="en-US" sz="1200" baseline="-25000" dirty="0">
                          <a:solidFill>
                            <a:schemeClr val="bg1"/>
                          </a:solidFill>
                          <a:latin typeface="Arial" pitchFamily="34" charset="0"/>
                          <a:ea typeface="Times New Roman"/>
                          <a:cs typeface="Arial" pitchFamily="34" charset="0"/>
                        </a:rPr>
                        <a:t>UCk</a:t>
                      </a:r>
                      <a:r>
                        <a:rPr lang="en-US" sz="1200" dirty="0">
                          <a:solidFill>
                            <a:schemeClr val="bg1"/>
                          </a:solidFill>
                          <a:latin typeface="Arial" pitchFamily="34" charset="0"/>
                          <a:ea typeface="Times New Roman"/>
                          <a:cs typeface="Arial" pitchFamily="34" charset="0"/>
                        </a:rPr>
                        <a:t>) </a:t>
                      </a:r>
                      <a:r>
                        <a:rPr lang="en-US" sz="1200" dirty="0" smtClean="0">
                          <a:solidFill>
                            <a:schemeClr val="bg1"/>
                          </a:solidFill>
                          <a:latin typeface="Arial" pitchFamily="34" charset="0"/>
                          <a:ea typeface="Times New Roman"/>
                          <a:cs typeface="Arial" pitchFamily="34" charset="0"/>
                        </a:rPr>
                        <a:t>of cycle [V</a:t>
                      </a:r>
                      <a:r>
                        <a:rPr lang="en-US" sz="1200" dirty="0">
                          <a:solidFill>
                            <a:schemeClr val="bg1"/>
                          </a:solidFill>
                          <a:latin typeface="Arial" pitchFamily="34" charset="0"/>
                          <a:ea typeface="Times New Roman"/>
                          <a:cs typeface="Arial" pitchFamily="34" charset="0"/>
                        </a:rPr>
                        <a:t>]</a:t>
                      </a:r>
                      <a:endParaRPr lang="en-US" sz="12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200" dirty="0" smtClean="0">
                          <a:solidFill>
                            <a:schemeClr val="bg1"/>
                          </a:solidFill>
                          <a:latin typeface="Arial" pitchFamily="34" charset="0"/>
                          <a:ea typeface="Times New Roman"/>
                          <a:cs typeface="Arial" pitchFamily="34" charset="0"/>
                        </a:rPr>
                        <a:t>Parameter of characteristics of acceleration [-]</a:t>
                      </a:r>
                      <a:endParaRPr lang="en-US" sz="1200" dirty="0">
                        <a:solidFill>
                          <a:schemeClr val="bg1"/>
                        </a:solidFill>
                        <a:latin typeface="Arial" pitchFamily="34" charset="0"/>
                        <a:ea typeface="Calibri"/>
                        <a:cs typeface="Arial" pitchFamily="34" charset="0"/>
                      </a:endParaRPr>
                    </a:p>
                  </a:txBody>
                  <a:tcPr marL="68580" marR="68580" marT="0" marB="0" anchor="ctr">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2/M</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0.298</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0.379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0.113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err="1" smtClean="0">
                          <a:solidFill>
                            <a:schemeClr val="bg1"/>
                          </a:solidFill>
                          <a:latin typeface="Arial" pitchFamily="34" charset="0"/>
                          <a:ea typeface="Times New Roman"/>
                          <a:cs typeface="Arial" pitchFamily="34" charset="0"/>
                        </a:rPr>
                        <a:t>U</a:t>
                      </a:r>
                      <a:r>
                        <a:rPr lang="en-US" sz="1100" baseline="-25000" dirty="0" err="1" smtClean="0">
                          <a:solidFill>
                            <a:schemeClr val="bg1"/>
                          </a:solidFill>
                          <a:latin typeface="Arial" pitchFamily="34" charset="0"/>
                          <a:ea typeface="Times New Roman"/>
                          <a:cs typeface="Arial" pitchFamily="34" charset="0"/>
                        </a:rPr>
                        <a:t>UCp</a:t>
                      </a:r>
                      <a:r>
                        <a:rPr lang="en-US" sz="1100" dirty="0" smtClean="0">
                          <a:solidFill>
                            <a:schemeClr val="bg1"/>
                          </a:solidFill>
                          <a:latin typeface="Arial" pitchFamily="34" charset="0"/>
                          <a:ea typeface="Times New Roman"/>
                          <a:cs typeface="Arial" pitchFamily="34" charset="0"/>
                        </a:rPr>
                        <a:t>, </a:t>
                      </a: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569, </a:t>
                      </a:r>
                      <a:r>
                        <a:rPr lang="en-US" sz="1100" dirty="0">
                          <a:solidFill>
                            <a:schemeClr val="bg1"/>
                          </a:solidFill>
                          <a:latin typeface="Arial" pitchFamily="34" charset="0"/>
                          <a:ea typeface="Times New Roman"/>
                          <a:cs typeface="Arial" pitchFamily="34" charset="0"/>
                        </a:rPr>
                        <a:t>548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0.7</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3/B</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0.283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0.382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0.101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561, </a:t>
                      </a:r>
                      <a:r>
                        <a:rPr lang="en-US" sz="1100" dirty="0">
                          <a:solidFill>
                            <a:schemeClr val="bg1"/>
                          </a:solidFill>
                          <a:latin typeface="Arial" pitchFamily="34" charset="0"/>
                          <a:ea typeface="Times New Roman"/>
                          <a:cs typeface="Arial" pitchFamily="34" charset="0"/>
                        </a:rPr>
                        <a:t>540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0.7</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5/M</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0.311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0.391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0.109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570, 551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0.85</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6/B</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0.293</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0.395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0.125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563, 547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0.85</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8/M</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0.313</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0.399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0.095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554, 533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0.85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9/B</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0.309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0.389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0.094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546, 526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0.85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10/P</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0.306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0.395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1270"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0.114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575, 560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0.85</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11/M</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0.306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0.402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0.116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571, 554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0.85</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12/B</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0.299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0.387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0.105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565, 544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0.85</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13/P</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0.310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0.410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0.074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576, 560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14/M</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0.299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0.386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0.121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573, 553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1.4</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15/B</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0.280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5080"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0.374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0.113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567, 546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1.4</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16/P</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0.297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0.384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0.125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560, 540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1.4</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19/P</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0.302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0.388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0.113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576, 557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5080"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1.4</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21/B</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0.282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5080"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0.363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0.084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567, 547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1.4</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23/M</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0.301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pot39</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0.414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0.046</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558, 551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24/B</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0.294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marL="5080"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0.399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0.117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551, 532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25/P</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0.291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0.376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0.094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545, 527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0.7</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26/M</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0.290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0.381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0.045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542, 523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0.7</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r h="219456">
                <a:tc>
                  <a:txBody>
                    <a:bodyPr/>
                    <a:lstStyle/>
                    <a:p>
                      <a:pPr algn="ctr">
                        <a:spcAft>
                          <a:spcPts val="0"/>
                        </a:spcAft>
                      </a:pPr>
                      <a:r>
                        <a:rPr lang="en-US" sz="1100" dirty="0" smtClean="0">
                          <a:solidFill>
                            <a:schemeClr val="bg1"/>
                          </a:solidFill>
                          <a:latin typeface="Arial" pitchFamily="34" charset="0"/>
                          <a:ea typeface="Times New Roman"/>
                          <a:cs typeface="Arial" pitchFamily="34" charset="0"/>
                        </a:rPr>
                        <a:t>27/B</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pot35</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0.270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pot40</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0.367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E</a:t>
                      </a:r>
                      <a:r>
                        <a:rPr lang="en-US" sz="1100" baseline="-25000" dirty="0">
                          <a:solidFill>
                            <a:schemeClr val="bg1"/>
                          </a:solidFill>
                          <a:latin typeface="Arial" pitchFamily="34" charset="0"/>
                          <a:ea typeface="Times New Roman"/>
                          <a:cs typeface="Arial" pitchFamily="34" charset="0"/>
                        </a:rPr>
                        <a:t>reg</a:t>
                      </a:r>
                      <a:r>
                        <a:rPr lang="en-US" sz="1100" dirty="0">
                          <a:solidFill>
                            <a:schemeClr val="bg1"/>
                          </a:solidFill>
                          <a:latin typeface="Arial" pitchFamily="34" charset="0"/>
                          <a:ea typeface="Times New Roman"/>
                          <a:cs typeface="Arial" pitchFamily="34" charset="0"/>
                        </a:rPr>
                        <a:t> = </a:t>
                      </a:r>
                      <a:r>
                        <a:rPr lang="en-US" sz="1100" dirty="0" smtClean="0">
                          <a:solidFill>
                            <a:schemeClr val="bg1"/>
                          </a:solidFill>
                          <a:latin typeface="Arial" pitchFamily="34" charset="0"/>
                          <a:ea typeface="Times New Roman"/>
                          <a:cs typeface="Arial" pitchFamily="34" charset="0"/>
                        </a:rPr>
                        <a:t>0.139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U</a:t>
                      </a:r>
                      <a:r>
                        <a:rPr lang="en-US" sz="1100" baseline="-25000" dirty="0">
                          <a:solidFill>
                            <a:schemeClr val="bg1"/>
                          </a:solidFill>
                          <a:latin typeface="Arial" pitchFamily="34" charset="0"/>
                          <a:ea typeface="Times New Roman"/>
                          <a:cs typeface="Arial" pitchFamily="34" charset="0"/>
                        </a:rPr>
                        <a:t>UCp</a:t>
                      </a:r>
                      <a:r>
                        <a:rPr lang="en-US" sz="1100" dirty="0">
                          <a:solidFill>
                            <a:schemeClr val="bg1"/>
                          </a:solidFill>
                          <a:latin typeface="Arial" pitchFamily="34" charset="0"/>
                          <a:ea typeface="Times New Roman"/>
                          <a:cs typeface="Arial" pitchFamily="34" charset="0"/>
                        </a:rPr>
                        <a:t>, U</a:t>
                      </a:r>
                      <a:r>
                        <a:rPr lang="en-US" sz="1100" baseline="-25000" dirty="0">
                          <a:solidFill>
                            <a:schemeClr val="bg1"/>
                          </a:solidFill>
                          <a:latin typeface="Arial" pitchFamily="34" charset="0"/>
                          <a:ea typeface="Times New Roman"/>
                          <a:cs typeface="Arial" pitchFamily="34" charset="0"/>
                        </a:rPr>
                        <a:t>UCk</a:t>
                      </a:r>
                      <a:r>
                        <a:rPr lang="en-US" sz="1100" dirty="0">
                          <a:solidFill>
                            <a:schemeClr val="bg1"/>
                          </a:solidFill>
                          <a:latin typeface="Arial" pitchFamily="34" charset="0"/>
                          <a:ea typeface="Times New Roman"/>
                          <a:cs typeface="Arial" pitchFamily="34" charset="0"/>
                        </a:rPr>
                        <a:t> = 535, 516 </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c>
                  <a:txBody>
                    <a:bodyPr/>
                    <a:lstStyle/>
                    <a:p>
                      <a:pPr algn="ctr">
                        <a:spcAft>
                          <a:spcPts val="0"/>
                        </a:spcAft>
                      </a:pPr>
                      <a:r>
                        <a:rPr lang="en-US" sz="1100" dirty="0">
                          <a:solidFill>
                            <a:schemeClr val="bg1"/>
                          </a:solidFill>
                          <a:latin typeface="Arial" pitchFamily="34" charset="0"/>
                          <a:ea typeface="Times New Roman"/>
                          <a:cs typeface="Arial" pitchFamily="34" charset="0"/>
                        </a:rPr>
                        <a:t>β ≈ </a:t>
                      </a:r>
                      <a:r>
                        <a:rPr lang="en-US" sz="1100" dirty="0" smtClean="0">
                          <a:solidFill>
                            <a:schemeClr val="bg1"/>
                          </a:solidFill>
                          <a:latin typeface="Arial" pitchFamily="34" charset="0"/>
                          <a:ea typeface="Times New Roman"/>
                          <a:cs typeface="Arial" pitchFamily="34" charset="0"/>
                        </a:rPr>
                        <a:t>0.7</a:t>
                      </a:r>
                      <a:endParaRPr lang="en-US" sz="1100" dirty="0">
                        <a:solidFill>
                          <a:schemeClr val="bg1"/>
                        </a:solidFill>
                        <a:latin typeface="Arial" pitchFamily="34" charset="0"/>
                        <a:ea typeface="Calibri"/>
                        <a:cs typeface="Arial" pitchFamily="34" charset="0"/>
                      </a:endParaRPr>
                    </a:p>
                  </a:txBody>
                  <a:tcPr marL="68580" marR="68580" marT="0" marB="0">
                    <a:lnL w="12700" cap="flat" cmpd="sng" algn="ctr">
                      <a:solidFill>
                        <a:schemeClr val="bg1"/>
                      </a:solidFill>
                      <a:prstDash val="solid"/>
                      <a:round/>
                      <a:headEnd type="none" w="med" len="med"/>
                      <a:tailEnd type="none" w="med" len="med"/>
                    </a:lnL>
                    <a:lnR w="12700" cap="flat" cmpd="sng" algn="ctr">
                      <a:solidFill>
                        <a:schemeClr val="bg1"/>
                      </a:solidFill>
                      <a:prstDash val="solid"/>
                      <a:round/>
                      <a:headEnd type="none" w="med" len="med"/>
                      <a:tailEnd type="none" w="med" len="med"/>
                    </a:lnR>
                    <a:lnT w="12700" cap="flat" cmpd="sng" algn="ctr">
                      <a:solidFill>
                        <a:schemeClr val="bg1"/>
                      </a:solidFill>
                      <a:prstDash val="solid"/>
                      <a:round/>
                      <a:headEnd type="none" w="med" len="med"/>
                      <a:tailEnd type="none" w="med" len="med"/>
                    </a:lnT>
                    <a:lnB w="12700" cap="flat" cmpd="sng" algn="ctr">
                      <a:solidFill>
                        <a:schemeClr val="bg1"/>
                      </a:solidFill>
                      <a:prstDash val="solid"/>
                      <a:round/>
                      <a:headEnd type="none" w="med" len="med"/>
                      <a:tailEnd type="none" w="med" len="med"/>
                    </a:lnB>
                  </a:tcPr>
                </a:tc>
              </a:tr>
            </a:tbl>
          </a:graphicData>
        </a:graphic>
      </p:graphicFrame>
      <p:sp>
        <p:nvSpPr>
          <p:cNvPr id="10" name="Rectangle 9"/>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11"/>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3"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17</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Training ground tests</a:t>
            </a:r>
            <a:endParaRPr lang="en-US" sz="2000" dirty="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33" name="Rectangle 32"/>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7" name="Rectangle 26"/>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pic>
        <p:nvPicPr>
          <p:cNvPr id="11" name="Picture 10"/>
          <p:cNvPicPr/>
          <p:nvPr/>
        </p:nvPicPr>
        <p:blipFill>
          <a:blip r:embed="rId3" cstate="print"/>
          <a:srcRect/>
          <a:stretch>
            <a:fillRect/>
          </a:stretch>
        </p:blipFill>
        <p:spPr bwMode="auto">
          <a:xfrm>
            <a:off x="76200" y="609600"/>
            <a:ext cx="4320000" cy="2880000"/>
          </a:xfrm>
          <a:prstGeom prst="rect">
            <a:avLst/>
          </a:prstGeom>
          <a:noFill/>
          <a:ln w="9525">
            <a:noFill/>
            <a:miter lim="800000"/>
            <a:headEnd/>
            <a:tailEnd/>
          </a:ln>
        </p:spPr>
      </p:pic>
      <p:pic>
        <p:nvPicPr>
          <p:cNvPr id="12" name="Picture 11"/>
          <p:cNvPicPr/>
          <p:nvPr/>
        </p:nvPicPr>
        <p:blipFill>
          <a:blip r:embed="rId4" cstate="print">
            <a:extLst>
              <a:ext uri="{28A0092B-C50C-407E-A947-70E740481C1C}">
                <a14:useLocalDpi xmlns:a14="http://schemas.microsoft.com/office/drawing/2010/main" val="0"/>
              </a:ext>
            </a:extLst>
          </a:blip>
          <a:srcRect l="4762" t="4750" r="4750"/>
          <a:stretch>
            <a:fillRect/>
          </a:stretch>
        </p:blipFill>
        <p:spPr>
          <a:xfrm>
            <a:off x="152400" y="3724275"/>
            <a:ext cx="4347600" cy="2743200"/>
          </a:xfrm>
          <a:prstGeom prst="rect">
            <a:avLst/>
          </a:prstGeom>
        </p:spPr>
      </p:pic>
      <p:pic>
        <p:nvPicPr>
          <p:cNvPr id="13" name="Picture 12"/>
          <p:cNvPicPr/>
          <p:nvPr/>
        </p:nvPicPr>
        <p:blipFill>
          <a:blip r:embed="rId5" cstate="print"/>
          <a:srcRect/>
          <a:stretch>
            <a:fillRect/>
          </a:stretch>
        </p:blipFill>
        <p:spPr bwMode="auto">
          <a:xfrm>
            <a:off x="4648200" y="609600"/>
            <a:ext cx="4320000" cy="2880000"/>
          </a:xfrm>
          <a:prstGeom prst="rect">
            <a:avLst/>
          </a:prstGeom>
          <a:noFill/>
          <a:ln w="9525">
            <a:noFill/>
            <a:miter lim="800000"/>
            <a:headEnd/>
            <a:tailEnd/>
          </a:ln>
        </p:spPr>
      </p:pic>
      <p:pic>
        <p:nvPicPr>
          <p:cNvPr id="14" name="Picture 13"/>
          <p:cNvPicPr/>
          <p:nvPr/>
        </p:nvPicPr>
        <p:blipFill>
          <a:blip r:embed="rId6" cstate="print">
            <a:extLst>
              <a:ext uri="{28A0092B-C50C-407E-A947-70E740481C1C}">
                <a14:useLocalDpi xmlns:a14="http://schemas.microsoft.com/office/drawing/2010/main" val="0"/>
              </a:ext>
            </a:extLst>
          </a:blip>
          <a:srcRect r="6867"/>
          <a:stretch>
            <a:fillRect/>
          </a:stretch>
        </p:blipFill>
        <p:spPr>
          <a:xfrm>
            <a:off x="4419600" y="3581400"/>
            <a:ext cx="4464000" cy="2880000"/>
          </a:xfrm>
          <a:prstGeom prst="rect">
            <a:avLst/>
          </a:prstGeom>
        </p:spPr>
      </p:pic>
      <p:pic>
        <p:nvPicPr>
          <p:cNvPr id="21" name="Picture 20"/>
          <p:cNvPicPr>
            <a:picLocks noChangeAspect="1"/>
          </p:cNvPicPr>
          <p:nvPr/>
        </p:nvPicPr>
        <p:blipFill>
          <a:blip r:embed="rId7" cstate="print"/>
          <a:stretch>
            <a:fillRect/>
          </a:stretch>
        </p:blipFill>
        <p:spPr>
          <a:xfrm>
            <a:off x="304800" y="2401989"/>
            <a:ext cx="604837" cy="727336"/>
          </a:xfrm>
          <a:prstGeom prst="rect">
            <a:avLst/>
          </a:prstGeom>
        </p:spPr>
      </p:pic>
      <p:pic>
        <p:nvPicPr>
          <p:cNvPr id="22" name="Picture 21"/>
          <p:cNvPicPr>
            <a:picLocks noChangeAspect="1"/>
          </p:cNvPicPr>
          <p:nvPr/>
        </p:nvPicPr>
        <p:blipFill>
          <a:blip r:embed="rId8" cstate="print"/>
          <a:stretch>
            <a:fillRect/>
          </a:stretch>
        </p:blipFill>
        <p:spPr>
          <a:xfrm>
            <a:off x="3733800" y="778208"/>
            <a:ext cx="479821" cy="186199"/>
          </a:xfrm>
          <a:prstGeom prst="rect">
            <a:avLst/>
          </a:prstGeom>
        </p:spPr>
      </p:pic>
      <p:pic>
        <p:nvPicPr>
          <p:cNvPr id="23" name="Picture 22"/>
          <p:cNvPicPr>
            <a:picLocks noChangeAspect="1"/>
          </p:cNvPicPr>
          <p:nvPr/>
        </p:nvPicPr>
        <p:blipFill>
          <a:blip r:embed="rId9" cstate="print"/>
          <a:stretch>
            <a:fillRect/>
          </a:stretch>
        </p:blipFill>
        <p:spPr>
          <a:xfrm>
            <a:off x="3886200" y="2177251"/>
            <a:ext cx="298949" cy="188811"/>
          </a:xfrm>
          <a:prstGeom prst="rect">
            <a:avLst/>
          </a:prstGeom>
        </p:spPr>
      </p:pic>
      <p:pic>
        <p:nvPicPr>
          <p:cNvPr id="24" name="Picture 23"/>
          <p:cNvPicPr>
            <a:picLocks noChangeAspect="1"/>
          </p:cNvPicPr>
          <p:nvPr/>
        </p:nvPicPr>
        <p:blipFill>
          <a:blip r:embed="rId7" cstate="print"/>
          <a:stretch>
            <a:fillRect/>
          </a:stretch>
        </p:blipFill>
        <p:spPr>
          <a:xfrm>
            <a:off x="4876800" y="2428630"/>
            <a:ext cx="604837" cy="727336"/>
          </a:xfrm>
          <a:prstGeom prst="rect">
            <a:avLst/>
          </a:prstGeom>
        </p:spPr>
      </p:pic>
      <p:pic>
        <p:nvPicPr>
          <p:cNvPr id="25" name="Picture 24"/>
          <p:cNvPicPr>
            <a:picLocks noChangeAspect="1"/>
          </p:cNvPicPr>
          <p:nvPr/>
        </p:nvPicPr>
        <p:blipFill>
          <a:blip r:embed="rId8" cstate="print"/>
          <a:stretch>
            <a:fillRect/>
          </a:stretch>
        </p:blipFill>
        <p:spPr>
          <a:xfrm>
            <a:off x="8305800" y="762000"/>
            <a:ext cx="479821" cy="186199"/>
          </a:xfrm>
          <a:prstGeom prst="rect">
            <a:avLst/>
          </a:prstGeom>
        </p:spPr>
      </p:pic>
      <p:pic>
        <p:nvPicPr>
          <p:cNvPr id="26" name="Picture 25"/>
          <p:cNvPicPr>
            <a:picLocks noChangeAspect="1"/>
          </p:cNvPicPr>
          <p:nvPr/>
        </p:nvPicPr>
        <p:blipFill>
          <a:blip r:embed="rId9" cstate="print"/>
          <a:stretch>
            <a:fillRect/>
          </a:stretch>
        </p:blipFill>
        <p:spPr>
          <a:xfrm>
            <a:off x="8464051" y="2203892"/>
            <a:ext cx="298949" cy="188811"/>
          </a:xfrm>
          <a:prstGeom prst="rect">
            <a:avLst/>
          </a:prstGeom>
        </p:spPr>
      </p:pic>
      <p:sp>
        <p:nvSpPr>
          <p:cNvPr id="28" name="Rectangle 27"/>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30" name="Rectangle 29"/>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31"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18</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32"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Results analysis</a:t>
            </a:r>
            <a:endParaRPr lang="en-US" sz="2000" dirty="0">
              <a:solidFill>
                <a:schemeClr val="tx1">
                  <a:lumMod val="50000"/>
                </a:schemeClr>
              </a:solidFill>
              <a:cs typeface="Arial" pitchFamily="34" charset="0"/>
            </a:endParaRPr>
          </a:p>
        </p:txBody>
      </p:sp>
      <p:sp>
        <p:nvSpPr>
          <p:cNvPr id="7" name="TextBox 6"/>
          <p:cNvSpPr txBox="1"/>
          <p:nvPr/>
        </p:nvSpPr>
        <p:spPr>
          <a:xfrm>
            <a:off x="0" y="3505200"/>
            <a:ext cx="9144000" cy="246221"/>
          </a:xfrm>
          <a:prstGeom prst="rect">
            <a:avLst/>
          </a:prstGeom>
          <a:noFill/>
        </p:spPr>
        <p:txBody>
          <a:bodyPr wrap="square" rtlCol="0">
            <a:spAutoFit/>
          </a:bodyPr>
          <a:lstStyle/>
          <a:p>
            <a:pPr algn="l"/>
            <a:r>
              <a:rPr lang="en-US" sz="1000" dirty="0" smtClean="0">
                <a:solidFill>
                  <a:schemeClr val="bg1"/>
                </a:solidFill>
                <a:cs typeface="Arial" pitchFamily="34" charset="0"/>
              </a:rPr>
              <a:t>13/P: E</a:t>
            </a:r>
            <a:r>
              <a:rPr lang="en-US" sz="1000" baseline="-25000" dirty="0" smtClean="0">
                <a:solidFill>
                  <a:schemeClr val="bg1"/>
                </a:solidFill>
                <a:cs typeface="Arial" pitchFamily="34" charset="0"/>
              </a:rPr>
              <a:t>pot35</a:t>
            </a:r>
            <a:r>
              <a:rPr lang="en-US" sz="1000" dirty="0" smtClean="0">
                <a:solidFill>
                  <a:schemeClr val="bg1"/>
                </a:solidFill>
                <a:cs typeface="Arial" pitchFamily="34" charset="0"/>
              </a:rPr>
              <a:t> = 0.310 kWh; E</a:t>
            </a:r>
            <a:r>
              <a:rPr lang="en-US" sz="1000" baseline="-25000" dirty="0" smtClean="0">
                <a:solidFill>
                  <a:schemeClr val="bg1"/>
                </a:solidFill>
                <a:cs typeface="Arial" pitchFamily="34" charset="0"/>
              </a:rPr>
              <a:t>pot40</a:t>
            </a:r>
            <a:r>
              <a:rPr lang="en-US" sz="1000" dirty="0" smtClean="0">
                <a:solidFill>
                  <a:schemeClr val="bg1"/>
                </a:solidFill>
                <a:cs typeface="Arial" pitchFamily="34" charset="0"/>
              </a:rPr>
              <a:t> = 0.410 kWh; E</a:t>
            </a:r>
            <a:r>
              <a:rPr lang="en-US" sz="1000" baseline="-25000" dirty="0" smtClean="0">
                <a:solidFill>
                  <a:schemeClr val="bg1"/>
                </a:solidFill>
                <a:cs typeface="Arial" pitchFamily="34" charset="0"/>
              </a:rPr>
              <a:t>reg</a:t>
            </a:r>
            <a:r>
              <a:rPr lang="en-US" sz="1000" dirty="0" smtClean="0">
                <a:solidFill>
                  <a:schemeClr val="bg1"/>
                </a:solidFill>
                <a:cs typeface="Arial" pitchFamily="34" charset="0"/>
              </a:rPr>
              <a:t> = 0.074 kWh;</a:t>
            </a:r>
            <a:r>
              <a:rPr lang="sr-Cyrl-RS" sz="1000" dirty="0" smtClean="0">
                <a:solidFill>
                  <a:schemeClr val="bg1"/>
                </a:solidFill>
                <a:cs typeface="Arial" pitchFamily="34" charset="0"/>
              </a:rPr>
              <a:t>	</a:t>
            </a:r>
            <a:r>
              <a:rPr lang="sr-Cyrl-CS" sz="1000" dirty="0" smtClean="0">
                <a:solidFill>
                  <a:schemeClr val="bg1"/>
                </a:solidFill>
                <a:cs typeface="Arial" pitchFamily="34" charset="0"/>
              </a:rPr>
              <a:t>25/</a:t>
            </a:r>
            <a:r>
              <a:rPr lang="en-US" sz="1000" dirty="0" smtClean="0">
                <a:solidFill>
                  <a:schemeClr val="bg1"/>
                </a:solidFill>
                <a:cs typeface="Arial" pitchFamily="34" charset="0"/>
              </a:rPr>
              <a:t>P</a:t>
            </a:r>
            <a:r>
              <a:rPr lang="sr-Cyrl-CS" sz="1000" dirty="0" smtClean="0">
                <a:solidFill>
                  <a:schemeClr val="bg1"/>
                </a:solidFill>
                <a:cs typeface="Arial" pitchFamily="34" charset="0"/>
              </a:rPr>
              <a:t>: </a:t>
            </a:r>
            <a:r>
              <a:rPr lang="en-US" sz="1000" dirty="0" smtClean="0">
                <a:solidFill>
                  <a:schemeClr val="bg1"/>
                </a:solidFill>
                <a:cs typeface="Arial" pitchFamily="34" charset="0"/>
              </a:rPr>
              <a:t>Epot35 = 0.291 kWh; Epot40 = 0.376 kWh; Ereg = 0.094 kWh; </a:t>
            </a:r>
            <a:r>
              <a:rPr lang="el-GR" sz="1000" dirty="0" smtClean="0">
                <a:solidFill>
                  <a:schemeClr val="bg1"/>
                </a:solidFill>
                <a:cs typeface="Arial" pitchFamily="34" charset="0"/>
              </a:rPr>
              <a:t>β ≈ 0.7</a:t>
            </a:r>
            <a:endParaRPr lang="en-US" sz="1600" dirty="0">
              <a:solidFill>
                <a:schemeClr val="bg1"/>
              </a:solidFill>
              <a:cs typeface="Arial" pitchFamily="34" charset="0"/>
            </a:endParaRPr>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5" name="Rectangle 44"/>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5" name="Rectangle 24"/>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pic>
        <p:nvPicPr>
          <p:cNvPr id="15" name="Picture 14"/>
          <p:cNvPicPr/>
          <p:nvPr/>
        </p:nvPicPr>
        <p:blipFill>
          <a:blip r:embed="rId3" cstate="print"/>
          <a:srcRect/>
          <a:stretch>
            <a:fillRect/>
          </a:stretch>
        </p:blipFill>
        <p:spPr bwMode="auto">
          <a:xfrm>
            <a:off x="76200" y="609600"/>
            <a:ext cx="4320000" cy="2880000"/>
          </a:xfrm>
          <a:prstGeom prst="rect">
            <a:avLst/>
          </a:prstGeom>
          <a:noFill/>
          <a:ln w="9525">
            <a:noFill/>
            <a:miter lim="800000"/>
            <a:headEnd/>
            <a:tailEnd/>
          </a:ln>
        </p:spPr>
      </p:pic>
      <p:pic>
        <p:nvPicPr>
          <p:cNvPr id="16" name="Picture 15"/>
          <p:cNvPicPr/>
          <p:nvPr/>
        </p:nvPicPr>
        <p:blipFill>
          <a:blip r:embed="rId4" cstate="print">
            <a:extLst>
              <a:ext uri="{28A0092B-C50C-407E-A947-70E740481C1C}">
                <a14:useLocalDpi xmlns:a14="http://schemas.microsoft.com/office/drawing/2010/main" val="0"/>
              </a:ext>
            </a:extLst>
          </a:blip>
          <a:srcRect l="3180" r="7781"/>
          <a:stretch>
            <a:fillRect/>
          </a:stretch>
        </p:blipFill>
        <p:spPr>
          <a:xfrm>
            <a:off x="85725" y="3581400"/>
            <a:ext cx="4267200" cy="2880000"/>
          </a:xfrm>
          <a:prstGeom prst="rect">
            <a:avLst/>
          </a:prstGeom>
        </p:spPr>
      </p:pic>
      <p:pic>
        <p:nvPicPr>
          <p:cNvPr id="17" name="Picture 16"/>
          <p:cNvPicPr/>
          <p:nvPr/>
        </p:nvPicPr>
        <p:blipFill>
          <a:blip r:embed="rId5" cstate="print"/>
          <a:srcRect/>
          <a:stretch>
            <a:fillRect/>
          </a:stretch>
        </p:blipFill>
        <p:spPr bwMode="auto">
          <a:xfrm>
            <a:off x="4648200" y="609600"/>
            <a:ext cx="4320000" cy="2880000"/>
          </a:xfrm>
          <a:prstGeom prst="rect">
            <a:avLst/>
          </a:prstGeom>
          <a:noFill/>
          <a:ln w="9525">
            <a:noFill/>
            <a:miter lim="800000"/>
            <a:headEnd/>
            <a:tailEnd/>
          </a:ln>
        </p:spPr>
      </p:pic>
      <p:pic>
        <p:nvPicPr>
          <p:cNvPr id="18" name="Picture 17"/>
          <p:cNvPicPr/>
          <p:nvPr/>
        </p:nvPicPr>
        <p:blipFill>
          <a:blip r:embed="rId6" cstate="print">
            <a:extLst>
              <a:ext uri="{28A0092B-C50C-407E-A947-70E740481C1C}">
                <a14:useLocalDpi xmlns:a14="http://schemas.microsoft.com/office/drawing/2010/main" val="0"/>
              </a:ext>
            </a:extLst>
          </a:blip>
          <a:srcRect l="3045" r="6358"/>
          <a:stretch>
            <a:fillRect/>
          </a:stretch>
        </p:blipFill>
        <p:spPr>
          <a:xfrm>
            <a:off x="4572000" y="3581400"/>
            <a:ext cx="4347600" cy="2880000"/>
          </a:xfrm>
          <a:prstGeom prst="rect">
            <a:avLst/>
          </a:prstGeom>
        </p:spPr>
      </p:pic>
      <p:sp>
        <p:nvSpPr>
          <p:cNvPr id="26" name="Rectangle 25"/>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29" name="Rectangle 28"/>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30"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19</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3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a:solidFill>
                  <a:schemeClr val="tx1">
                    <a:lumMod val="50000"/>
                  </a:schemeClr>
                </a:solidFill>
                <a:cs typeface="Arial" pitchFamily="34" charset="0"/>
              </a:rPr>
              <a:t>Results analysis</a:t>
            </a:r>
          </a:p>
        </p:txBody>
      </p:sp>
      <p:pic>
        <p:nvPicPr>
          <p:cNvPr id="35" name="Picture 34"/>
          <p:cNvPicPr>
            <a:picLocks noChangeAspect="1"/>
          </p:cNvPicPr>
          <p:nvPr/>
        </p:nvPicPr>
        <p:blipFill>
          <a:blip r:embed="rId7" cstate="print"/>
          <a:stretch>
            <a:fillRect/>
          </a:stretch>
        </p:blipFill>
        <p:spPr>
          <a:xfrm>
            <a:off x="304800" y="2401989"/>
            <a:ext cx="604837" cy="727336"/>
          </a:xfrm>
          <a:prstGeom prst="rect">
            <a:avLst/>
          </a:prstGeom>
        </p:spPr>
      </p:pic>
      <p:pic>
        <p:nvPicPr>
          <p:cNvPr id="36" name="Picture 35"/>
          <p:cNvPicPr>
            <a:picLocks noChangeAspect="1"/>
          </p:cNvPicPr>
          <p:nvPr/>
        </p:nvPicPr>
        <p:blipFill>
          <a:blip r:embed="rId8" cstate="print"/>
          <a:stretch>
            <a:fillRect/>
          </a:stretch>
        </p:blipFill>
        <p:spPr>
          <a:xfrm>
            <a:off x="3733800" y="778208"/>
            <a:ext cx="479821" cy="186199"/>
          </a:xfrm>
          <a:prstGeom prst="rect">
            <a:avLst/>
          </a:prstGeom>
        </p:spPr>
      </p:pic>
      <p:pic>
        <p:nvPicPr>
          <p:cNvPr id="37" name="Picture 36"/>
          <p:cNvPicPr>
            <a:picLocks noChangeAspect="1"/>
          </p:cNvPicPr>
          <p:nvPr/>
        </p:nvPicPr>
        <p:blipFill>
          <a:blip r:embed="rId9" cstate="print"/>
          <a:stretch>
            <a:fillRect/>
          </a:stretch>
        </p:blipFill>
        <p:spPr>
          <a:xfrm>
            <a:off x="3886200" y="2177251"/>
            <a:ext cx="298949" cy="188811"/>
          </a:xfrm>
          <a:prstGeom prst="rect">
            <a:avLst/>
          </a:prstGeom>
        </p:spPr>
      </p:pic>
      <p:pic>
        <p:nvPicPr>
          <p:cNvPr id="38" name="Picture 37"/>
          <p:cNvPicPr>
            <a:picLocks noChangeAspect="1"/>
          </p:cNvPicPr>
          <p:nvPr/>
        </p:nvPicPr>
        <p:blipFill>
          <a:blip r:embed="rId7" cstate="print"/>
          <a:stretch>
            <a:fillRect/>
          </a:stretch>
        </p:blipFill>
        <p:spPr>
          <a:xfrm>
            <a:off x="4876800" y="2428630"/>
            <a:ext cx="604837" cy="727336"/>
          </a:xfrm>
          <a:prstGeom prst="rect">
            <a:avLst/>
          </a:prstGeom>
        </p:spPr>
      </p:pic>
      <p:pic>
        <p:nvPicPr>
          <p:cNvPr id="39" name="Picture 38"/>
          <p:cNvPicPr>
            <a:picLocks noChangeAspect="1"/>
          </p:cNvPicPr>
          <p:nvPr/>
        </p:nvPicPr>
        <p:blipFill>
          <a:blip r:embed="rId8" cstate="print"/>
          <a:stretch>
            <a:fillRect/>
          </a:stretch>
        </p:blipFill>
        <p:spPr>
          <a:xfrm>
            <a:off x="8305800" y="762000"/>
            <a:ext cx="479821" cy="186199"/>
          </a:xfrm>
          <a:prstGeom prst="rect">
            <a:avLst/>
          </a:prstGeom>
        </p:spPr>
      </p:pic>
      <p:pic>
        <p:nvPicPr>
          <p:cNvPr id="40" name="Picture 39"/>
          <p:cNvPicPr>
            <a:picLocks noChangeAspect="1"/>
          </p:cNvPicPr>
          <p:nvPr/>
        </p:nvPicPr>
        <p:blipFill>
          <a:blip r:embed="rId9" cstate="print"/>
          <a:stretch>
            <a:fillRect/>
          </a:stretch>
        </p:blipFill>
        <p:spPr>
          <a:xfrm>
            <a:off x="8464051" y="2203892"/>
            <a:ext cx="298949" cy="188811"/>
          </a:xfrm>
          <a:prstGeom prst="rect">
            <a:avLst/>
          </a:prstGeom>
        </p:spPr>
      </p:pic>
      <p:sp>
        <p:nvSpPr>
          <p:cNvPr id="7" name="TextBox 6"/>
          <p:cNvSpPr txBox="1"/>
          <p:nvPr/>
        </p:nvSpPr>
        <p:spPr>
          <a:xfrm>
            <a:off x="0" y="3505200"/>
            <a:ext cx="9144000" cy="246221"/>
          </a:xfrm>
          <a:prstGeom prst="rect">
            <a:avLst/>
          </a:prstGeom>
          <a:noFill/>
        </p:spPr>
        <p:txBody>
          <a:bodyPr wrap="square" rtlCol="0">
            <a:spAutoFit/>
          </a:bodyPr>
          <a:lstStyle/>
          <a:p>
            <a:pPr algn="l"/>
            <a:r>
              <a:rPr lang="en-US" sz="1000" dirty="0" smtClean="0">
                <a:solidFill>
                  <a:schemeClr val="bg1"/>
                </a:solidFill>
                <a:latin typeface="+mn-lt"/>
              </a:rPr>
              <a:t>8/M: Epot35 = 0.313 kWh; Epot40 = 0.399 kWh; Ereg = 0.095 kWh; </a:t>
            </a:r>
            <a:r>
              <a:rPr lang="el-GR" sz="1000" dirty="0" smtClean="0">
                <a:solidFill>
                  <a:schemeClr val="bg1"/>
                </a:solidFill>
                <a:latin typeface="+mn-lt"/>
              </a:rPr>
              <a:t>β ≈ 0.85</a:t>
            </a:r>
            <a:r>
              <a:rPr lang="sr-Cyrl-RS" sz="1000" dirty="0" smtClean="0">
                <a:solidFill>
                  <a:schemeClr val="bg1"/>
                </a:solidFill>
                <a:latin typeface="+mn-lt"/>
              </a:rPr>
              <a:t>    </a:t>
            </a:r>
            <a:r>
              <a:rPr lang="en-US" sz="1000" dirty="0" smtClean="0">
                <a:solidFill>
                  <a:schemeClr val="bg1"/>
                </a:solidFill>
                <a:latin typeface="+mn-lt"/>
              </a:rPr>
              <a:t>26/M: Epot35 = 0.290 kWh; Epot40 = 0.381 kWh; Ereg = 0.045 kWh; </a:t>
            </a:r>
            <a:r>
              <a:rPr lang="el-GR" sz="1000" dirty="0" smtClean="0">
                <a:solidFill>
                  <a:schemeClr val="bg1"/>
                </a:solidFill>
                <a:latin typeface="+mn-lt"/>
              </a:rPr>
              <a:t>β ≈ 0.7</a:t>
            </a:r>
            <a:endParaRPr lang="en-US" sz="1600" dirty="0">
              <a:solidFill>
                <a:schemeClr val="bg1"/>
              </a:solidFill>
              <a:latin typeface="+mn-lt"/>
              <a:cs typeface="Times New Roman" pitchFamily="18" charset="0"/>
            </a:endParaRP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47" name="Rectangle 46"/>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31" name="Rectangle 30"/>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pic>
        <p:nvPicPr>
          <p:cNvPr id="11" name="Picture 10"/>
          <p:cNvPicPr/>
          <p:nvPr/>
        </p:nvPicPr>
        <p:blipFill>
          <a:blip r:embed="rId3" cstate="print"/>
          <a:srcRect/>
          <a:stretch>
            <a:fillRect/>
          </a:stretch>
        </p:blipFill>
        <p:spPr bwMode="auto">
          <a:xfrm>
            <a:off x="99600" y="609600"/>
            <a:ext cx="4320000" cy="2880000"/>
          </a:xfrm>
          <a:prstGeom prst="rect">
            <a:avLst/>
          </a:prstGeom>
          <a:noFill/>
          <a:ln w="9525">
            <a:noFill/>
            <a:miter lim="800000"/>
            <a:headEnd/>
            <a:tailEnd/>
          </a:ln>
        </p:spPr>
      </p:pic>
      <p:pic>
        <p:nvPicPr>
          <p:cNvPr id="13" name="Picture 12"/>
          <p:cNvPicPr/>
          <p:nvPr/>
        </p:nvPicPr>
        <p:blipFill>
          <a:blip r:embed="rId4" cstate="print">
            <a:extLst>
              <a:ext uri="{28A0092B-C50C-407E-A947-70E740481C1C}">
                <a14:useLocalDpi xmlns:a14="http://schemas.microsoft.com/office/drawing/2010/main" val="0"/>
              </a:ext>
            </a:extLst>
          </a:blip>
          <a:srcRect l="1587" r="6337"/>
          <a:stretch>
            <a:fillRect/>
          </a:stretch>
        </p:blipFill>
        <p:spPr>
          <a:xfrm>
            <a:off x="0" y="3581400"/>
            <a:ext cx="4419600" cy="2880000"/>
          </a:xfrm>
          <a:prstGeom prst="rect">
            <a:avLst/>
          </a:prstGeom>
        </p:spPr>
      </p:pic>
      <p:pic>
        <p:nvPicPr>
          <p:cNvPr id="14" name="Picture 13"/>
          <p:cNvPicPr/>
          <p:nvPr/>
        </p:nvPicPr>
        <p:blipFill>
          <a:blip r:embed="rId5" cstate="print"/>
          <a:srcRect/>
          <a:stretch>
            <a:fillRect/>
          </a:stretch>
        </p:blipFill>
        <p:spPr bwMode="auto">
          <a:xfrm>
            <a:off x="4648200" y="609600"/>
            <a:ext cx="4320000" cy="2880000"/>
          </a:xfrm>
          <a:prstGeom prst="rect">
            <a:avLst/>
          </a:prstGeom>
          <a:noFill/>
          <a:ln w="9525">
            <a:noFill/>
            <a:miter lim="800000"/>
            <a:headEnd/>
            <a:tailEnd/>
          </a:ln>
        </p:spPr>
      </p:pic>
      <p:pic>
        <p:nvPicPr>
          <p:cNvPr id="20" name="Picture 19" descr="27.png"/>
          <p:cNvPicPr/>
          <p:nvPr/>
        </p:nvPicPr>
        <p:blipFill>
          <a:blip r:embed="rId6" cstate="print"/>
          <a:srcRect r="6354"/>
          <a:stretch>
            <a:fillRect/>
          </a:stretch>
        </p:blipFill>
        <p:spPr>
          <a:xfrm>
            <a:off x="4419600" y="3581400"/>
            <a:ext cx="4492425" cy="2880000"/>
          </a:xfrm>
          <a:prstGeom prst="rect">
            <a:avLst/>
          </a:prstGeom>
        </p:spPr>
      </p:pic>
      <p:sp>
        <p:nvSpPr>
          <p:cNvPr id="32" name="Rectangle 31"/>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34" name="Rectangle 33"/>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35"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20</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36"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a:solidFill>
                  <a:schemeClr val="tx1">
                    <a:lumMod val="50000"/>
                  </a:schemeClr>
                </a:solidFill>
                <a:cs typeface="Arial" pitchFamily="34" charset="0"/>
              </a:rPr>
              <a:t>Results analysis</a:t>
            </a:r>
          </a:p>
        </p:txBody>
      </p:sp>
      <p:pic>
        <p:nvPicPr>
          <p:cNvPr id="37" name="Picture 36"/>
          <p:cNvPicPr>
            <a:picLocks noChangeAspect="1"/>
          </p:cNvPicPr>
          <p:nvPr/>
        </p:nvPicPr>
        <p:blipFill>
          <a:blip r:embed="rId7" cstate="print"/>
          <a:stretch>
            <a:fillRect/>
          </a:stretch>
        </p:blipFill>
        <p:spPr>
          <a:xfrm>
            <a:off x="304800" y="2401989"/>
            <a:ext cx="604837" cy="727336"/>
          </a:xfrm>
          <a:prstGeom prst="rect">
            <a:avLst/>
          </a:prstGeom>
        </p:spPr>
      </p:pic>
      <p:pic>
        <p:nvPicPr>
          <p:cNvPr id="38" name="Picture 37"/>
          <p:cNvPicPr>
            <a:picLocks noChangeAspect="1"/>
          </p:cNvPicPr>
          <p:nvPr/>
        </p:nvPicPr>
        <p:blipFill>
          <a:blip r:embed="rId8" cstate="print"/>
          <a:stretch>
            <a:fillRect/>
          </a:stretch>
        </p:blipFill>
        <p:spPr>
          <a:xfrm>
            <a:off x="3733800" y="778208"/>
            <a:ext cx="479821" cy="186199"/>
          </a:xfrm>
          <a:prstGeom prst="rect">
            <a:avLst/>
          </a:prstGeom>
        </p:spPr>
      </p:pic>
      <p:pic>
        <p:nvPicPr>
          <p:cNvPr id="39" name="Picture 38"/>
          <p:cNvPicPr>
            <a:picLocks noChangeAspect="1"/>
          </p:cNvPicPr>
          <p:nvPr/>
        </p:nvPicPr>
        <p:blipFill>
          <a:blip r:embed="rId9" cstate="print"/>
          <a:stretch>
            <a:fillRect/>
          </a:stretch>
        </p:blipFill>
        <p:spPr>
          <a:xfrm>
            <a:off x="3886200" y="2177251"/>
            <a:ext cx="298949" cy="188811"/>
          </a:xfrm>
          <a:prstGeom prst="rect">
            <a:avLst/>
          </a:prstGeom>
        </p:spPr>
      </p:pic>
      <p:pic>
        <p:nvPicPr>
          <p:cNvPr id="40" name="Picture 39"/>
          <p:cNvPicPr>
            <a:picLocks noChangeAspect="1"/>
          </p:cNvPicPr>
          <p:nvPr/>
        </p:nvPicPr>
        <p:blipFill>
          <a:blip r:embed="rId7" cstate="print"/>
          <a:stretch>
            <a:fillRect/>
          </a:stretch>
        </p:blipFill>
        <p:spPr>
          <a:xfrm>
            <a:off x="4876800" y="2428630"/>
            <a:ext cx="604837" cy="727336"/>
          </a:xfrm>
          <a:prstGeom prst="rect">
            <a:avLst/>
          </a:prstGeom>
        </p:spPr>
      </p:pic>
      <p:pic>
        <p:nvPicPr>
          <p:cNvPr id="41" name="Picture 40"/>
          <p:cNvPicPr>
            <a:picLocks noChangeAspect="1"/>
          </p:cNvPicPr>
          <p:nvPr/>
        </p:nvPicPr>
        <p:blipFill>
          <a:blip r:embed="rId8" cstate="print"/>
          <a:stretch>
            <a:fillRect/>
          </a:stretch>
        </p:blipFill>
        <p:spPr>
          <a:xfrm>
            <a:off x="8305800" y="762000"/>
            <a:ext cx="479821" cy="186199"/>
          </a:xfrm>
          <a:prstGeom prst="rect">
            <a:avLst/>
          </a:prstGeom>
        </p:spPr>
      </p:pic>
      <p:pic>
        <p:nvPicPr>
          <p:cNvPr id="42" name="Picture 41"/>
          <p:cNvPicPr>
            <a:picLocks noChangeAspect="1"/>
          </p:cNvPicPr>
          <p:nvPr/>
        </p:nvPicPr>
        <p:blipFill>
          <a:blip r:embed="rId9" cstate="print"/>
          <a:stretch>
            <a:fillRect/>
          </a:stretch>
        </p:blipFill>
        <p:spPr>
          <a:xfrm>
            <a:off x="8464051" y="2203892"/>
            <a:ext cx="298949" cy="188811"/>
          </a:xfrm>
          <a:prstGeom prst="rect">
            <a:avLst/>
          </a:prstGeom>
        </p:spPr>
      </p:pic>
      <p:sp>
        <p:nvSpPr>
          <p:cNvPr id="7" name="TextBox 6"/>
          <p:cNvSpPr txBox="1"/>
          <p:nvPr/>
        </p:nvSpPr>
        <p:spPr>
          <a:xfrm>
            <a:off x="0" y="3505200"/>
            <a:ext cx="9144000" cy="246221"/>
          </a:xfrm>
          <a:prstGeom prst="rect">
            <a:avLst/>
          </a:prstGeom>
          <a:noFill/>
        </p:spPr>
        <p:txBody>
          <a:bodyPr wrap="square" rtlCol="0">
            <a:spAutoFit/>
          </a:bodyPr>
          <a:lstStyle/>
          <a:p>
            <a:pPr algn="l"/>
            <a:r>
              <a:rPr lang="sr-Cyrl-CS" sz="1000" dirty="0" smtClean="0">
                <a:solidFill>
                  <a:schemeClr val="bg1"/>
                </a:solidFill>
                <a:latin typeface="+mn-lt"/>
              </a:rPr>
              <a:t>9/</a:t>
            </a:r>
            <a:r>
              <a:rPr lang="en-US" sz="1000" dirty="0" smtClean="0">
                <a:solidFill>
                  <a:schemeClr val="bg1"/>
                </a:solidFill>
                <a:latin typeface="+mn-lt"/>
              </a:rPr>
              <a:t>B</a:t>
            </a:r>
            <a:r>
              <a:rPr lang="sr-Cyrl-CS" sz="1000" dirty="0" smtClean="0">
                <a:solidFill>
                  <a:schemeClr val="bg1"/>
                </a:solidFill>
                <a:latin typeface="+mn-lt"/>
              </a:rPr>
              <a:t>: </a:t>
            </a:r>
            <a:r>
              <a:rPr lang="en-US" sz="1000" dirty="0" smtClean="0">
                <a:solidFill>
                  <a:schemeClr val="bg1"/>
                </a:solidFill>
                <a:latin typeface="+mn-lt"/>
              </a:rPr>
              <a:t>Epot35 = 0.309 kWh; Epot40 = 0.389 kWh; Ereg = 0.094 kWh; </a:t>
            </a:r>
            <a:r>
              <a:rPr lang="el-GR" sz="1000" dirty="0" smtClean="0">
                <a:solidFill>
                  <a:schemeClr val="bg1"/>
                </a:solidFill>
                <a:latin typeface="+mn-lt"/>
              </a:rPr>
              <a:t>β ≈ 0.85</a:t>
            </a:r>
            <a:r>
              <a:rPr lang="sr-Cyrl-RS" sz="1000" dirty="0" smtClean="0">
                <a:solidFill>
                  <a:schemeClr val="bg1"/>
                </a:solidFill>
                <a:latin typeface="+mn-lt"/>
              </a:rPr>
              <a:t>     </a:t>
            </a:r>
            <a:r>
              <a:rPr lang="sr-Cyrl-CS" sz="1000" dirty="0" smtClean="0">
                <a:solidFill>
                  <a:schemeClr val="bg1"/>
                </a:solidFill>
                <a:latin typeface="+mn-lt"/>
              </a:rPr>
              <a:t>27/</a:t>
            </a:r>
            <a:r>
              <a:rPr lang="en-US" sz="1000" dirty="0" smtClean="0">
                <a:solidFill>
                  <a:schemeClr val="bg1"/>
                </a:solidFill>
                <a:latin typeface="+mn-lt"/>
              </a:rPr>
              <a:t>B</a:t>
            </a:r>
            <a:r>
              <a:rPr lang="sr-Cyrl-CS" sz="1000" dirty="0" smtClean="0">
                <a:solidFill>
                  <a:schemeClr val="bg1"/>
                </a:solidFill>
                <a:latin typeface="+mn-lt"/>
              </a:rPr>
              <a:t>: </a:t>
            </a:r>
            <a:r>
              <a:rPr lang="en-US" sz="1000" dirty="0" smtClean="0">
                <a:solidFill>
                  <a:schemeClr val="bg1"/>
                </a:solidFill>
                <a:latin typeface="+mn-lt"/>
              </a:rPr>
              <a:t>Epot35 = 0.270 kWh; Epot40 = 0.367 kWh; Ereg = 0.139 kWh; </a:t>
            </a:r>
            <a:r>
              <a:rPr lang="el-GR" sz="1000" dirty="0" smtClean="0">
                <a:solidFill>
                  <a:schemeClr val="bg1"/>
                </a:solidFill>
                <a:latin typeface="+mn-lt"/>
              </a:rPr>
              <a:t>β ≈ 0.7</a:t>
            </a:r>
            <a:endParaRPr lang="en-US" sz="1600" dirty="0">
              <a:solidFill>
                <a:schemeClr val="bg1"/>
              </a:solidFill>
              <a:latin typeface="+mn-lt"/>
              <a:cs typeface="Times New Roman" pitchFamily="18" charset="0"/>
            </a:endParaRPr>
          </a:p>
        </p:txBody>
      </p:sp>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TextBox 6"/>
          <p:cNvSpPr txBox="1"/>
          <p:nvPr/>
        </p:nvSpPr>
        <p:spPr>
          <a:xfrm>
            <a:off x="228600" y="762000"/>
            <a:ext cx="8686800" cy="5016758"/>
          </a:xfrm>
          <a:prstGeom prst="rect">
            <a:avLst/>
          </a:prstGeom>
          <a:noFill/>
        </p:spPr>
        <p:txBody>
          <a:bodyPr wrap="square" rtlCol="0">
            <a:spAutoFit/>
          </a:bodyPr>
          <a:lstStyle/>
          <a:p>
            <a:pPr marL="173038" indent="-173038" algn="just">
              <a:buFont typeface="Arial" pitchFamily="34" charset="0"/>
              <a:buChar char="•"/>
            </a:pPr>
            <a:r>
              <a:rPr lang="en-US" sz="1600" b="0" dirty="0" smtClean="0">
                <a:solidFill>
                  <a:schemeClr val="bg1"/>
                </a:solidFill>
                <a:latin typeface="+mn-lt"/>
                <a:cs typeface="Times New Roman" pitchFamily="18" charset="0"/>
              </a:rPr>
              <a:t>In constant speed driving mode, the optimal value is around </a:t>
            </a:r>
            <a:r>
              <a:rPr lang="ru-RU" sz="1600" b="0" dirty="0" smtClean="0">
                <a:solidFill>
                  <a:schemeClr val="bg1"/>
                </a:solidFill>
                <a:latin typeface="+mn-lt"/>
                <a:cs typeface="Times New Roman" pitchFamily="18" charset="0"/>
              </a:rPr>
              <a:t>35 </a:t>
            </a:r>
            <a:r>
              <a:rPr lang="en-US" sz="1600" b="0" dirty="0" smtClean="0">
                <a:solidFill>
                  <a:schemeClr val="bg1"/>
                </a:solidFill>
                <a:latin typeface="+mn-lt"/>
                <a:cs typeface="Times New Roman" pitchFamily="18" charset="0"/>
              </a:rPr>
              <a:t>km/h.</a:t>
            </a: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In acceleration modes, in which the accelerator pedal position does not have a continual rate (positive or negative), also where accelerator pedal position does not gradually increase or decrease, but its position oscillates, the energy consumed is visibly higher. This can be explained with the effect of rotating masses of drivetrain and transmission, and also the inertia of the whole vehicle. </a:t>
            </a:r>
          </a:p>
          <a:p>
            <a:pPr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The differences in consumed energy for different cycles can be described with almost the same value of the parameter on the same section. In fact, in case the driver accomplishes requested acceleration by continual position change of accelerator pedal, the consumed energy would also decrease. Nevertheless, if the requested speed is reached by alternating increase and decrease of accelerator pedal position, energy consumed is higher. </a:t>
            </a:r>
          </a:p>
          <a:p>
            <a:pPr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In case the driver keeps accelerator pedal position at maximum, there are no oscillations, so that seemingly energetically inefficient mode of maximum acceleration gives the best outcome.</a:t>
            </a:r>
          </a:p>
          <a:p>
            <a:pPr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In any case, that effect would be even higher if the maximum position of accelerator pedal is reached by its continual, and not abrupt alteration. </a:t>
            </a:r>
            <a:endParaRPr lang="en-US" sz="1600" dirty="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21</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4"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Results and recommendations</a:t>
            </a:r>
            <a:endParaRPr lang="en-US" sz="2000" dirty="0">
              <a:solidFill>
                <a:schemeClr val="tx1">
                  <a:lumMod val="50000"/>
                </a:schemeClr>
              </a:solidFill>
              <a:cs typeface="Arial" pitchFamily="34" charset="0"/>
            </a:endParaRPr>
          </a:p>
        </p:txBody>
      </p:sp>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TextBox 6"/>
          <p:cNvSpPr txBox="1"/>
          <p:nvPr/>
        </p:nvSpPr>
        <p:spPr>
          <a:xfrm>
            <a:off x="228600" y="762000"/>
            <a:ext cx="8686800" cy="4031873"/>
          </a:xfrm>
          <a:prstGeom prst="rect">
            <a:avLst/>
          </a:prstGeom>
          <a:noFill/>
        </p:spPr>
        <p:txBody>
          <a:bodyPr wrap="square" rtlCol="0">
            <a:spAutoFit/>
          </a:bodyPr>
          <a:lstStyle/>
          <a:p>
            <a:pPr marL="173038" indent="-173038" algn="just">
              <a:buFont typeface="Arial" pitchFamily="34" charset="0"/>
              <a:buChar char="•"/>
            </a:pPr>
            <a:r>
              <a:rPr lang="en-US" sz="1600" b="0" dirty="0" smtClean="0">
                <a:solidFill>
                  <a:schemeClr val="bg1"/>
                </a:solidFill>
                <a:latin typeface="+mn-lt"/>
                <a:cs typeface="Times New Roman" pitchFamily="18" charset="0"/>
              </a:rPr>
              <a:t>Large differences in recovered energy are a result of a large specter of applied means of braking in cycles: from very intense braking</a:t>
            </a:r>
            <a:r>
              <a:rPr lang="ru-RU" sz="1600" b="0" dirty="0" smtClean="0">
                <a:solidFill>
                  <a:schemeClr val="bg1"/>
                </a:solidFill>
                <a:latin typeface="+mn-lt"/>
                <a:cs typeface="Times New Roman" pitchFamily="18" charset="0"/>
              </a:rPr>
              <a:t> (8/М), </a:t>
            </a:r>
            <a:r>
              <a:rPr lang="en-US" sz="1600" b="0" dirty="0" smtClean="0">
                <a:solidFill>
                  <a:schemeClr val="bg1"/>
                </a:solidFill>
                <a:latin typeface="+mn-lt"/>
                <a:cs typeface="Times New Roman" pitchFamily="18" charset="0"/>
              </a:rPr>
              <a:t>over controlled extended </a:t>
            </a:r>
            <a:r>
              <a:rPr lang="ru-RU" sz="1600" b="0" dirty="0" smtClean="0">
                <a:solidFill>
                  <a:schemeClr val="bg1"/>
                </a:solidFill>
                <a:latin typeface="+mn-lt"/>
                <a:cs typeface="Times New Roman" pitchFamily="18" charset="0"/>
              </a:rPr>
              <a:t>(27/</a:t>
            </a:r>
            <a:r>
              <a:rPr lang="en-US" sz="1600" b="0" dirty="0" smtClean="0">
                <a:solidFill>
                  <a:schemeClr val="bg1"/>
                </a:solidFill>
                <a:latin typeface="+mn-lt"/>
                <a:cs typeface="Times New Roman" pitchFamily="18" charset="0"/>
              </a:rPr>
              <a:t>B</a:t>
            </a:r>
            <a:r>
              <a:rPr lang="ru-RU" sz="1600" b="0" dirty="0" smtClean="0">
                <a:solidFill>
                  <a:schemeClr val="bg1"/>
                </a:solidFill>
                <a:latin typeface="+mn-lt"/>
                <a:cs typeface="Times New Roman" pitchFamily="18" charset="0"/>
              </a:rPr>
              <a:t>), </a:t>
            </a:r>
            <a:r>
              <a:rPr lang="en-US" sz="1600" b="0" dirty="0" smtClean="0">
                <a:solidFill>
                  <a:schemeClr val="bg1"/>
                </a:solidFill>
                <a:latin typeface="+mn-lt"/>
                <a:cs typeface="Times New Roman" pitchFamily="18" charset="0"/>
              </a:rPr>
              <a:t>to abrupt braking </a:t>
            </a:r>
            <a:r>
              <a:rPr lang="ru-RU" sz="1600" b="0" dirty="0" smtClean="0">
                <a:solidFill>
                  <a:schemeClr val="bg1"/>
                </a:solidFill>
                <a:latin typeface="+mn-lt"/>
                <a:cs typeface="Times New Roman" pitchFamily="18" charset="0"/>
              </a:rPr>
              <a:t>(26/М). </a:t>
            </a:r>
            <a:r>
              <a:rPr lang="en-US" sz="1600" b="0" dirty="0" smtClean="0">
                <a:solidFill>
                  <a:schemeClr val="bg1"/>
                </a:solidFill>
                <a:latin typeface="+mn-lt"/>
                <a:cs typeface="Times New Roman" pitchFamily="18" charset="0"/>
              </a:rPr>
              <a:t>Braking torque of electric motor or generator, that ensures energy recovery, increases with the change in position (%) of brake pedal until the maximum value is reached, so that the intense braking (greater deflection of brake pedal) ensures only the shorter stopping time, but not the greater energy recovery. In other words, extended braking with smaller deflection of brake pedal ensures greater energy recovery, and in turn more efficient use of regenerative braking. </a:t>
            </a: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Real evidence for that is already mentioned cycle 27/B. Brake pedal, if the traffic allows, should be kept in the interval from 0 to 9°, which means 0 to 28% of maximum position, which would permit only the regenerative braking in the range up to maximum brake torque of electric motor or generator. </a:t>
            </a:r>
          </a:p>
          <a:p>
            <a:pPr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Energy recovery by vehicle inertia without braking is nonetheless more efficient if the traffic conditions allow it. </a:t>
            </a:r>
            <a:endParaRPr lang="ru-RU" sz="1600" b="0" dirty="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22</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a:solidFill>
                  <a:schemeClr val="tx1">
                    <a:lumMod val="50000"/>
                  </a:schemeClr>
                </a:solidFill>
                <a:cs typeface="Arial" pitchFamily="34" charset="0"/>
              </a:rPr>
              <a:t>Results and recommendations</a:t>
            </a:r>
          </a:p>
        </p:txBody>
      </p:sp>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TextBox 6"/>
          <p:cNvSpPr txBox="1"/>
          <p:nvPr/>
        </p:nvSpPr>
        <p:spPr>
          <a:xfrm>
            <a:off x="228600" y="762000"/>
            <a:ext cx="8686800" cy="1815882"/>
          </a:xfrm>
          <a:prstGeom prst="rect">
            <a:avLst/>
          </a:prstGeom>
          <a:noFill/>
        </p:spPr>
        <p:txBody>
          <a:bodyPr wrap="square" rtlCol="0">
            <a:spAutoFit/>
          </a:bodyPr>
          <a:lstStyle/>
          <a:p>
            <a:pPr marL="173038" indent="-173038" algn="just">
              <a:buFont typeface="Arial" pitchFamily="34" charset="0"/>
              <a:buChar char="•"/>
            </a:pPr>
            <a:r>
              <a:rPr lang="en-US" sz="1600" b="0" dirty="0" smtClean="0">
                <a:solidFill>
                  <a:schemeClr val="bg1"/>
                </a:solidFill>
                <a:latin typeface="+mn-lt"/>
                <a:cs typeface="Times New Roman" pitchFamily="18" charset="0"/>
              </a:rPr>
              <a:t>Based on recommendations, the ideal cycle between two stops consists of continual acceleration mode and deceleration by inertia and/or braking in recommended limits. For small amount of acceleration </a:t>
            </a:r>
            <a:r>
              <a:rPr lang="en-US" sz="1600" b="0" dirty="0">
                <a:solidFill>
                  <a:schemeClr val="bg1"/>
                </a:solidFill>
                <a:latin typeface="+mn-lt"/>
                <a:cs typeface="Times New Roman" pitchFamily="18" charset="0"/>
              </a:rPr>
              <a:t>distance travelled is 500 </a:t>
            </a:r>
            <a:r>
              <a:rPr lang="en-US" sz="1600" b="0" dirty="0" smtClean="0">
                <a:solidFill>
                  <a:schemeClr val="bg1"/>
                </a:solidFill>
                <a:latin typeface="+mn-lt"/>
                <a:cs typeface="Times New Roman" pitchFamily="18" charset="0"/>
              </a:rPr>
              <a:t>m </a:t>
            </a:r>
            <a:r>
              <a:rPr lang="en-US" sz="1600" b="0" dirty="0">
                <a:solidFill>
                  <a:schemeClr val="bg1"/>
                </a:solidFill>
                <a:latin typeface="+mn-lt"/>
                <a:cs typeface="Times New Roman" pitchFamily="18" charset="0"/>
              </a:rPr>
              <a:t>and 350 m </a:t>
            </a:r>
            <a:r>
              <a:rPr lang="en-US" sz="1600" b="0" dirty="0" smtClean="0">
                <a:solidFill>
                  <a:schemeClr val="bg1"/>
                </a:solidFill>
                <a:latin typeface="+mn-lt"/>
                <a:cs typeface="Times New Roman" pitchFamily="18" charset="0"/>
              </a:rPr>
              <a:t>for maximum speed of 50 km/h and 40 km/h, respectively.</a:t>
            </a:r>
            <a:r>
              <a:rPr lang="ru-RU" sz="1600" b="0" dirty="0" smtClean="0">
                <a:solidFill>
                  <a:schemeClr val="bg1"/>
                </a:solidFill>
                <a:cs typeface="Times New Roman" pitchFamily="18" charset="0"/>
              </a:rPr>
              <a:t> </a:t>
            </a:r>
            <a:r>
              <a:rPr lang="en-US" sz="1600" b="0" dirty="0" smtClean="0">
                <a:solidFill>
                  <a:schemeClr val="bg1"/>
                </a:solidFill>
                <a:cs typeface="Times New Roman" pitchFamily="18" charset="0"/>
              </a:rPr>
              <a:t>This cycle is different from recommended cycle for the bus with an internal combustion engine, for the same distance travelled</a:t>
            </a:r>
            <a:r>
              <a:rPr lang="ru-RU" sz="1600" b="0" dirty="0" smtClean="0">
                <a:solidFill>
                  <a:schemeClr val="bg1"/>
                </a:solidFill>
                <a:latin typeface="+mn-lt"/>
                <a:cs typeface="Times New Roman" pitchFamily="18" charset="0"/>
              </a:rPr>
              <a:t>.</a:t>
            </a: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23</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Results and recommendations</a:t>
            </a:r>
            <a:endParaRPr lang="en-US" sz="2000" dirty="0">
              <a:solidFill>
                <a:schemeClr val="tx1">
                  <a:lumMod val="50000"/>
                </a:schemeClr>
              </a:solidFill>
              <a:cs typeface="Arial" pitchFamily="34" charset="0"/>
            </a:endParaRPr>
          </a:p>
        </p:txBody>
      </p:sp>
      <p:sp>
        <p:nvSpPr>
          <p:cNvPr id="16" name="TextBox 15"/>
          <p:cNvSpPr txBox="1"/>
          <p:nvPr/>
        </p:nvSpPr>
        <p:spPr>
          <a:xfrm>
            <a:off x="3962400" y="2971800"/>
            <a:ext cx="3672800" cy="369332"/>
          </a:xfrm>
          <a:prstGeom prst="rect">
            <a:avLst/>
          </a:prstGeom>
          <a:noFill/>
        </p:spPr>
        <p:txBody>
          <a:bodyPr wrap="none" rtlCol="0">
            <a:spAutoFit/>
          </a:bodyPr>
          <a:lstStyle/>
          <a:p>
            <a:pPr algn="l"/>
            <a:r>
              <a:rPr lang="en-US" dirty="0" smtClean="0">
                <a:solidFill>
                  <a:schemeClr val="bg1"/>
                </a:solidFill>
              </a:rPr>
              <a:t>Internal combustion engine bus</a:t>
            </a:r>
            <a:endParaRPr lang="en-US" dirty="0">
              <a:solidFill>
                <a:schemeClr val="bg1"/>
              </a:solidFill>
            </a:endParaRPr>
          </a:p>
        </p:txBody>
      </p:sp>
      <p:sp>
        <p:nvSpPr>
          <p:cNvPr id="17" name="TextBox 16"/>
          <p:cNvSpPr txBox="1"/>
          <p:nvPr/>
        </p:nvSpPr>
        <p:spPr>
          <a:xfrm>
            <a:off x="3962400" y="5181600"/>
            <a:ext cx="1492716" cy="369332"/>
          </a:xfrm>
          <a:prstGeom prst="rect">
            <a:avLst/>
          </a:prstGeom>
          <a:noFill/>
        </p:spPr>
        <p:txBody>
          <a:bodyPr wrap="none" rtlCol="0">
            <a:spAutoFit/>
          </a:bodyPr>
          <a:lstStyle/>
          <a:p>
            <a:pPr algn="l"/>
            <a:r>
              <a:rPr lang="en-US" dirty="0" smtClean="0">
                <a:solidFill>
                  <a:schemeClr val="bg1"/>
                </a:solidFill>
              </a:rPr>
              <a:t>Electric bus</a:t>
            </a:r>
            <a:endParaRPr lang="en-US" dirty="0">
              <a:solidFill>
                <a:schemeClr val="bg1"/>
              </a:solidFill>
            </a:endParaRPr>
          </a:p>
        </p:txBody>
      </p:sp>
      <p:pic>
        <p:nvPicPr>
          <p:cNvPr id="2" name="Picture 1"/>
          <p:cNvPicPr>
            <a:picLocks noChangeAspect="1"/>
          </p:cNvPicPr>
          <p:nvPr/>
        </p:nvPicPr>
        <p:blipFill>
          <a:blip r:embed="rId3"/>
          <a:stretch>
            <a:fillRect/>
          </a:stretch>
        </p:blipFill>
        <p:spPr>
          <a:xfrm>
            <a:off x="657225" y="1981200"/>
            <a:ext cx="3200400" cy="4269658"/>
          </a:xfrm>
          <a:prstGeom prst="rect">
            <a:avLst/>
          </a:prstGeom>
        </p:spPr>
      </p:pic>
      <p:sp>
        <p:nvSpPr>
          <p:cNvPr id="3" name="TextBox 2"/>
          <p:cNvSpPr txBox="1"/>
          <p:nvPr/>
        </p:nvSpPr>
        <p:spPr>
          <a:xfrm>
            <a:off x="3200400" y="6031469"/>
            <a:ext cx="152400" cy="369332"/>
          </a:xfrm>
          <a:prstGeom prst="rect">
            <a:avLst/>
          </a:prstGeom>
          <a:noFill/>
        </p:spPr>
        <p:txBody>
          <a:bodyPr wrap="square" rtlCol="0">
            <a:spAutoFit/>
          </a:bodyPr>
          <a:lstStyle/>
          <a:p>
            <a:r>
              <a:rPr lang="sr-Latn-RS" b="0" i="1" dirty="0">
                <a:solidFill>
                  <a:schemeClr val="bg1"/>
                </a:solidFill>
              </a:rPr>
              <a:t>t</a:t>
            </a:r>
            <a:endParaRPr lang="en-US" b="0" i="1" dirty="0">
              <a:solidFill>
                <a:schemeClr val="bg1"/>
              </a:solidFill>
            </a:endParaRPr>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3539430"/>
          </a:xfrm>
          <a:prstGeom prst="rect">
            <a:avLst/>
          </a:prstGeom>
          <a:noFill/>
        </p:spPr>
        <p:txBody>
          <a:bodyPr wrap="square" rtlCol="0">
            <a:spAutoFit/>
          </a:bodyPr>
          <a:lstStyle/>
          <a:p>
            <a:pPr algn="l"/>
            <a:r>
              <a:rPr lang="en-US" sz="1600" b="0" dirty="0" smtClean="0">
                <a:solidFill>
                  <a:schemeClr val="bg1"/>
                </a:solidFill>
              </a:rPr>
              <a:t>In order to perceive the effect of driving style, it is necessary to construct criteria needed to perceive the effect of driving style:</a:t>
            </a:r>
            <a:endParaRPr lang="en-US" sz="1600" b="0" dirty="0" smtClean="0">
              <a:solidFill>
                <a:schemeClr val="bg1"/>
              </a:solidFill>
            </a:endParaRPr>
          </a:p>
          <a:p>
            <a:pPr algn="l"/>
            <a:r>
              <a:rPr lang="en-US" sz="1600" b="0" dirty="0" smtClean="0">
                <a:solidFill>
                  <a:schemeClr val="bg1"/>
                </a:solidFill>
              </a:rPr>
              <a:t> </a:t>
            </a:r>
          </a:p>
          <a:p>
            <a:pPr marL="180975" lvl="0" indent="-180975" algn="l">
              <a:buFont typeface="Arial" pitchFamily="34" charset="0"/>
              <a:buChar char="•"/>
            </a:pPr>
            <a:r>
              <a:rPr lang="en-US" sz="1600" b="0" dirty="0" smtClean="0">
                <a:solidFill>
                  <a:schemeClr val="bg1"/>
                </a:solidFill>
              </a:rPr>
              <a:t>Total consumed energy per route, </a:t>
            </a:r>
            <a:r>
              <a:rPr lang="en-US" sz="1600" b="0" dirty="0" smtClean="0">
                <a:solidFill>
                  <a:schemeClr val="bg1"/>
                </a:solidFill>
              </a:rPr>
              <a:t>that has to be observed with respect to duration of travel. The outliers, both positive and negative, have to be observed with the respect to the number of passengers on board during travel, which can be done by observing the video made during the travel in focus.  </a:t>
            </a:r>
            <a:endParaRPr lang="en-US" sz="1600" b="0" dirty="0" smtClean="0">
              <a:solidFill>
                <a:schemeClr val="bg1"/>
              </a:solidFill>
            </a:endParaRPr>
          </a:p>
          <a:p>
            <a:pPr marL="180975" indent="-180975" algn="l">
              <a:buFont typeface="Arial" pitchFamily="34" charset="0"/>
              <a:buChar char="•"/>
            </a:pPr>
            <a:endParaRPr lang="en-US" sz="1600" b="0" dirty="0" smtClean="0">
              <a:solidFill>
                <a:schemeClr val="bg1"/>
              </a:solidFill>
            </a:endParaRPr>
          </a:p>
          <a:p>
            <a:pPr marL="180975" lvl="0" indent="-180975" algn="l">
              <a:buFont typeface="Arial" pitchFamily="34" charset="0"/>
              <a:buChar char="•"/>
            </a:pPr>
            <a:r>
              <a:rPr lang="en-US" sz="1600" b="0" dirty="0" smtClean="0">
                <a:solidFill>
                  <a:schemeClr val="bg1"/>
                </a:solidFill>
              </a:rPr>
              <a:t>Total recovered energy per route, that has to be observed with the respect to duration of travel</a:t>
            </a:r>
            <a:endParaRPr lang="en-US" sz="1600" b="0" dirty="0" smtClean="0">
              <a:solidFill>
                <a:schemeClr val="bg1"/>
              </a:solidFill>
            </a:endParaRPr>
          </a:p>
          <a:p>
            <a:pPr marL="180975" indent="-180975" algn="l">
              <a:buFont typeface="Arial" pitchFamily="34" charset="0"/>
              <a:buChar char="•"/>
            </a:pPr>
            <a:endParaRPr lang="en-US" sz="1600" b="0" dirty="0" smtClean="0">
              <a:solidFill>
                <a:schemeClr val="bg1"/>
              </a:solidFill>
            </a:endParaRPr>
          </a:p>
          <a:p>
            <a:pPr marL="180975" lvl="0" indent="-180975" algn="l">
              <a:buFont typeface="Arial" pitchFamily="34" charset="0"/>
              <a:buChar char="•"/>
            </a:pPr>
            <a:r>
              <a:rPr lang="en-US" sz="1600" b="0" dirty="0" smtClean="0">
                <a:solidFill>
                  <a:schemeClr val="bg1"/>
                </a:solidFill>
              </a:rPr>
              <a:t>The ratio of recovered and consumed energy as a relative indicator excluding the duration of travel</a:t>
            </a:r>
            <a:endParaRPr lang="en-US" sz="1600" b="0" dirty="0" smtClean="0">
              <a:solidFill>
                <a:schemeClr val="bg1"/>
              </a:solidFill>
            </a:endParaRPr>
          </a:p>
          <a:p>
            <a:pPr algn="l"/>
            <a:endParaRPr lang="en-US" sz="1600" b="0" dirty="0" smtClean="0">
              <a:solidFill>
                <a:schemeClr val="bg1"/>
              </a:solidFill>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24</a:t>
            </a:fld>
            <a:r>
              <a:rPr lang="sr-Latn-RS" sz="1600" b="0" dirty="0" smtClean="0">
                <a:cs typeface="Arial" pitchFamily="34" charset="0"/>
              </a:rPr>
              <a:t> / 30</a:t>
            </a:r>
            <a:endParaRPr lang="en-US" sz="1600" b="0" dirty="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a:solidFill>
                  <a:schemeClr val="tx1">
                    <a:lumMod val="50000"/>
                  </a:schemeClr>
                </a:solidFill>
                <a:cs typeface="Arial" pitchFamily="34" charset="0"/>
              </a:rPr>
              <a:t>Results and recommendations</a:t>
            </a:r>
            <a:endParaRPr lang="en-US" sz="2000" dirty="0">
              <a:solidFill>
                <a:schemeClr val="tx1">
                  <a:lumMod val="50000"/>
                </a:schemeClr>
              </a:solidFill>
              <a:cs typeface="Arial" pitchFamily="34" charset="0"/>
            </a:endParaRPr>
          </a:p>
        </p:txBody>
      </p:sp>
    </p:spTree>
    <p:extLst>
      <p:ext uri="{BB962C8B-B14F-4D97-AF65-F5344CB8AC3E}">
        <p14:creationId xmlns:p14="http://schemas.microsoft.com/office/powerpoint/2010/main" val="1336406615"/>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2554545"/>
          </a:xfrm>
          <a:prstGeom prst="rect">
            <a:avLst/>
          </a:prstGeom>
          <a:noFill/>
        </p:spPr>
        <p:txBody>
          <a:bodyPr wrap="square" rtlCol="0">
            <a:spAutoFit/>
          </a:bodyPr>
          <a:lstStyle/>
          <a:p>
            <a:pPr marL="180975" lvl="0" indent="-180975" algn="just">
              <a:buFont typeface="Arial" pitchFamily="34" charset="0"/>
              <a:buChar char="•"/>
            </a:pPr>
            <a:r>
              <a:rPr lang="en-US" sz="1600" b="0" dirty="0" smtClean="0">
                <a:solidFill>
                  <a:schemeClr val="bg1"/>
                </a:solidFill>
                <a:latin typeface="+mj-lt"/>
              </a:rPr>
              <a:t>The change of speed throughout the time, observed in a diagram of speed versus time for each of the acceleration modes  </a:t>
            </a:r>
          </a:p>
          <a:p>
            <a:pPr marL="180975" lvl="0" indent="-180975" algn="just">
              <a:buFont typeface="Arial" pitchFamily="34" charset="0"/>
              <a:buChar char="•"/>
            </a:pPr>
            <a:endParaRPr lang="en-US" sz="1600" b="0" dirty="0">
              <a:solidFill>
                <a:schemeClr val="bg1"/>
              </a:solidFill>
              <a:latin typeface="+mj-lt"/>
            </a:endParaRPr>
          </a:p>
          <a:p>
            <a:pPr marL="180975" lvl="0" indent="-180975" algn="just">
              <a:buFont typeface="Arial" pitchFamily="34" charset="0"/>
              <a:buChar char="•"/>
            </a:pPr>
            <a:r>
              <a:rPr lang="en-US" sz="1600" b="0" dirty="0" smtClean="0">
                <a:solidFill>
                  <a:schemeClr val="bg1"/>
                </a:solidFill>
                <a:latin typeface="+mj-lt"/>
              </a:rPr>
              <a:t>Brake pedal position, observed in a diagram of the brake pedal position versus time for each of the acceleration modes</a:t>
            </a:r>
          </a:p>
          <a:p>
            <a:pPr lvl="0" algn="just"/>
            <a:endParaRPr lang="en-US" sz="1600" b="0" dirty="0" smtClean="0">
              <a:solidFill>
                <a:schemeClr val="bg1"/>
              </a:solidFill>
              <a:latin typeface="+mj-lt"/>
            </a:endParaRPr>
          </a:p>
          <a:p>
            <a:pPr marL="180975" lvl="0" indent="-180975" algn="just">
              <a:buFont typeface="Arial" pitchFamily="34" charset="0"/>
              <a:buChar char="•"/>
            </a:pPr>
            <a:r>
              <a:rPr lang="en-US" sz="1600" b="0" dirty="0" smtClean="0">
                <a:solidFill>
                  <a:schemeClr val="bg1"/>
                </a:solidFill>
                <a:latin typeface="+mj-lt"/>
              </a:rPr>
              <a:t>The share of time spent coasting versus total time of travel, meaning the </a:t>
            </a:r>
            <a:r>
              <a:rPr lang="en-US" sz="1600" b="0" dirty="0" smtClean="0">
                <a:solidFill>
                  <a:schemeClr val="bg1"/>
                </a:solidFill>
                <a:latin typeface="+mj-lt"/>
              </a:rPr>
              <a:t>ratio of time where accelerator pedal position and brake pedal position have the value of 0% while the vehicle is in motion (speed greater than zero) and the total time spent in motion (speed greater than zero)</a:t>
            </a:r>
            <a:endParaRPr lang="ru-RU" sz="1600" b="0" dirty="0" smtClean="0">
              <a:solidFill>
                <a:schemeClr val="bg1"/>
              </a:solidFill>
              <a:latin typeface="+mj-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25</a:t>
            </a:fld>
            <a:r>
              <a:rPr lang="sr-Latn-RS" sz="1600" b="0" smtClean="0">
                <a:cs typeface="Arial" pitchFamily="34" charset="0"/>
              </a:rPr>
              <a:t> / 30</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a:solidFill>
                  <a:schemeClr val="tx1">
                    <a:lumMod val="50000"/>
                  </a:schemeClr>
                </a:solidFill>
                <a:cs typeface="Arial" pitchFamily="34" charset="0"/>
              </a:rPr>
              <a:t>Results and recommendations</a:t>
            </a:r>
            <a:endParaRPr lang="en-US" sz="2000" dirty="0">
              <a:solidFill>
                <a:schemeClr val="tx1">
                  <a:lumMod val="50000"/>
                </a:schemeClr>
              </a:solidFill>
              <a:cs typeface="Arial" pitchFamily="34" charset="0"/>
            </a:endParaRPr>
          </a:p>
        </p:txBody>
      </p:sp>
    </p:spTree>
    <p:extLst>
      <p:ext uri="{BB962C8B-B14F-4D97-AF65-F5344CB8AC3E}">
        <p14:creationId xmlns:p14="http://schemas.microsoft.com/office/powerpoint/2010/main" val="2673821648"/>
      </p:ext>
    </p:extLst>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TextBox 6"/>
          <p:cNvSpPr txBox="1"/>
          <p:nvPr/>
        </p:nvSpPr>
        <p:spPr>
          <a:xfrm>
            <a:off x="228600" y="762000"/>
            <a:ext cx="8686800" cy="2554545"/>
          </a:xfrm>
          <a:prstGeom prst="rect">
            <a:avLst/>
          </a:prstGeom>
          <a:noFill/>
        </p:spPr>
        <p:txBody>
          <a:bodyPr wrap="square" rtlCol="0">
            <a:spAutoFit/>
          </a:bodyPr>
          <a:lstStyle/>
          <a:p>
            <a:pPr marL="173038" indent="-173038" algn="just">
              <a:buFont typeface="Arial" pitchFamily="34" charset="0"/>
              <a:buChar char="•"/>
            </a:pPr>
            <a:r>
              <a:rPr lang="en-US" sz="1600" b="0" dirty="0" smtClean="0">
                <a:solidFill>
                  <a:schemeClr val="bg1"/>
                </a:solidFill>
                <a:latin typeface="+mn-lt"/>
                <a:cs typeface="Times New Roman" pitchFamily="18" charset="0"/>
              </a:rPr>
              <a:t>The effect of recommendations for energy efficient driving of electric buses on route EKO 1 is confirmed in the Phase 2 of the Project by testing in real conditions of exploitation. </a:t>
            </a:r>
          </a:p>
          <a:p>
            <a:pPr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First two cycles (from </a:t>
            </a:r>
            <a:r>
              <a:rPr lang="en-US" sz="1600" b="0" i="1" dirty="0" smtClean="0">
                <a:solidFill>
                  <a:schemeClr val="bg1"/>
                </a:solidFill>
                <a:latin typeface="+mn-lt"/>
                <a:cs typeface="Times New Roman" pitchFamily="18" charset="0"/>
              </a:rPr>
              <a:t>Vukov </a:t>
            </a:r>
            <a:r>
              <a:rPr lang="en-US" sz="1600" b="0" dirty="0" smtClean="0">
                <a:solidFill>
                  <a:schemeClr val="bg1"/>
                </a:solidFill>
                <a:latin typeface="+mn-lt"/>
                <a:cs typeface="Times New Roman" pitchFamily="18" charset="0"/>
              </a:rPr>
              <a:t>Spomenik to </a:t>
            </a:r>
            <a:r>
              <a:rPr lang="en-US" sz="1600" b="0" i="1" dirty="0" smtClean="0">
                <a:solidFill>
                  <a:schemeClr val="bg1"/>
                </a:solidFill>
                <a:latin typeface="+mn-lt"/>
                <a:cs typeface="Times New Roman" pitchFamily="18" charset="0"/>
              </a:rPr>
              <a:t>Belville</a:t>
            </a:r>
            <a:r>
              <a:rPr lang="en-US" sz="1600" b="0" dirty="0" smtClean="0">
                <a:solidFill>
                  <a:schemeClr val="bg1"/>
                </a:solidFill>
                <a:latin typeface="+mn-lt"/>
                <a:cs typeface="Times New Roman" pitchFamily="18" charset="0"/>
              </a:rPr>
              <a:t> and back), the driver drove according to recommendations and under supervision. </a:t>
            </a:r>
            <a:endParaRPr lang="ru-RU" sz="1600" b="0" dirty="0" smtClean="0">
              <a:solidFill>
                <a:schemeClr val="bg1"/>
              </a:solidFill>
              <a:latin typeface="+mn-lt"/>
              <a:cs typeface="Times New Roman" pitchFamily="18" charset="0"/>
            </a:endParaRPr>
          </a:p>
          <a:p>
            <a:pPr marL="173038" indent="-173038"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Next </a:t>
            </a:r>
            <a:r>
              <a:rPr lang="en-US" sz="1600" b="0" dirty="0">
                <a:solidFill>
                  <a:schemeClr val="bg1"/>
                </a:solidFill>
                <a:cs typeface="Times New Roman" pitchFamily="18" charset="0"/>
              </a:rPr>
              <a:t>two cycles (from </a:t>
            </a:r>
            <a:r>
              <a:rPr lang="en-US" sz="1600" b="0" i="1" dirty="0">
                <a:solidFill>
                  <a:schemeClr val="bg1"/>
                </a:solidFill>
                <a:cs typeface="Times New Roman" pitchFamily="18" charset="0"/>
              </a:rPr>
              <a:t>Vukov </a:t>
            </a:r>
            <a:r>
              <a:rPr lang="en-US" sz="1600" b="0" dirty="0">
                <a:solidFill>
                  <a:schemeClr val="bg1"/>
                </a:solidFill>
                <a:cs typeface="Times New Roman" pitchFamily="18" charset="0"/>
              </a:rPr>
              <a:t>Spomenik to </a:t>
            </a:r>
            <a:r>
              <a:rPr lang="en-US" sz="1600" b="0" i="1" dirty="0" smtClean="0">
                <a:solidFill>
                  <a:schemeClr val="bg1"/>
                </a:solidFill>
                <a:cs typeface="Times New Roman" pitchFamily="18" charset="0"/>
              </a:rPr>
              <a:t>Belville</a:t>
            </a:r>
            <a:r>
              <a:rPr lang="en-US" sz="1600" b="0" dirty="0" smtClean="0">
                <a:solidFill>
                  <a:schemeClr val="bg1"/>
                </a:solidFill>
                <a:cs typeface="Times New Roman" pitchFamily="18" charset="0"/>
              </a:rPr>
              <a:t> </a:t>
            </a:r>
            <a:r>
              <a:rPr lang="en-US" sz="1600" b="0" dirty="0">
                <a:solidFill>
                  <a:schemeClr val="bg1"/>
                </a:solidFill>
                <a:cs typeface="Times New Roman" pitchFamily="18" charset="0"/>
              </a:rPr>
              <a:t>and back), the driver drove </a:t>
            </a:r>
            <a:r>
              <a:rPr lang="en-US" sz="1600" b="0" dirty="0" smtClean="0">
                <a:solidFill>
                  <a:schemeClr val="bg1"/>
                </a:solidFill>
                <a:cs typeface="Times New Roman" pitchFamily="18" charset="0"/>
              </a:rPr>
              <a:t>“aggressively” based on real (everyday) experience. </a:t>
            </a: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26</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Results and recommendations </a:t>
            </a:r>
            <a:endParaRPr lang="en-US" sz="2000" dirty="0">
              <a:solidFill>
                <a:schemeClr val="tx1">
                  <a:lumMod val="50000"/>
                </a:schemeClr>
              </a:solidFill>
              <a:cs typeface="Arial" pitchFamily="34" charset="0"/>
            </a:endParaRPr>
          </a:p>
        </p:txBody>
      </p:sp>
      <p:graphicFrame>
        <p:nvGraphicFramePr>
          <p:cNvPr id="15" name="Table 14"/>
          <p:cNvGraphicFramePr>
            <a:graphicFrameLocks noGrp="1"/>
          </p:cNvGraphicFramePr>
          <p:nvPr>
            <p:extLst>
              <p:ext uri="{D42A27DB-BD31-4B8C-83A1-F6EECF244321}">
                <p14:modId xmlns:p14="http://schemas.microsoft.com/office/powerpoint/2010/main" val="797018166"/>
              </p:ext>
            </p:extLst>
          </p:nvPr>
        </p:nvGraphicFramePr>
        <p:xfrm>
          <a:off x="304800" y="3276600"/>
          <a:ext cx="8458198" cy="1126189"/>
        </p:xfrm>
        <a:graphic>
          <a:graphicData uri="http://schemas.openxmlformats.org/drawingml/2006/table">
            <a:tbl>
              <a:tblPr/>
              <a:tblGrid>
                <a:gridCol w="1706006"/>
                <a:gridCol w="1688048"/>
                <a:gridCol w="1688048"/>
                <a:gridCol w="1688048"/>
                <a:gridCol w="1688048"/>
              </a:tblGrid>
              <a:tr h="486109">
                <a:tc>
                  <a:txBody>
                    <a:bodyPr/>
                    <a:lstStyle/>
                    <a:p>
                      <a:pPr algn="l">
                        <a:spcAft>
                          <a:spcPts val="0"/>
                        </a:spcAft>
                      </a:pPr>
                      <a:r>
                        <a:rPr lang="en-US" sz="1400" b="1" i="1" dirty="0" smtClean="0">
                          <a:solidFill>
                            <a:schemeClr val="bg1"/>
                          </a:solidFill>
                          <a:latin typeface="+mn-lt"/>
                          <a:ea typeface="Times New Roman"/>
                          <a:cs typeface="Times New Roman"/>
                        </a:rPr>
                        <a:t>Vukov Spomenik to Belville </a:t>
                      </a:r>
                      <a:endParaRPr lang="en-US" sz="1400" i="1" dirty="0">
                        <a:solidFill>
                          <a:schemeClr val="bg1"/>
                        </a:solidFill>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dirty="0" smtClean="0">
                          <a:solidFill>
                            <a:schemeClr val="bg1"/>
                          </a:solidFill>
                          <a:latin typeface="+mn-lt"/>
                          <a:ea typeface="Times New Roman"/>
                          <a:cs typeface="Times New Roman"/>
                        </a:rPr>
                        <a:t>E_consumed total</a:t>
                      </a:r>
                      <a:endParaRPr lang="en-US" sz="1200" dirty="0">
                        <a:solidFill>
                          <a:schemeClr val="bg1"/>
                        </a:solidFill>
                        <a:latin typeface="+mn-lt"/>
                        <a:ea typeface="Calibri"/>
                        <a:cs typeface="Times New Roman"/>
                      </a:endParaRPr>
                    </a:p>
                    <a:p>
                      <a:pPr algn="ctr">
                        <a:spcAft>
                          <a:spcPts val="0"/>
                        </a:spcAft>
                      </a:pPr>
                      <a:r>
                        <a:rPr lang="en-US" sz="1200" b="1" dirty="0">
                          <a:solidFill>
                            <a:schemeClr val="bg1"/>
                          </a:solidFill>
                          <a:latin typeface="+mn-lt"/>
                          <a:ea typeface="Times New Roman"/>
                          <a:cs typeface="Times New Roman"/>
                        </a:rPr>
                        <a:t>[kWh]</a:t>
                      </a:r>
                      <a:endParaRPr lang="en-US" sz="12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dirty="0" smtClean="0">
                          <a:solidFill>
                            <a:schemeClr val="bg1"/>
                          </a:solidFill>
                          <a:latin typeface="+mn-lt"/>
                          <a:ea typeface="Times New Roman"/>
                          <a:cs typeface="Times New Roman"/>
                        </a:rPr>
                        <a:t>E_recovered total</a:t>
                      </a:r>
                      <a:endParaRPr lang="en-US" sz="1200" dirty="0">
                        <a:solidFill>
                          <a:schemeClr val="bg1"/>
                        </a:solidFill>
                        <a:latin typeface="+mn-lt"/>
                        <a:ea typeface="Calibri"/>
                        <a:cs typeface="Times New Roman"/>
                      </a:endParaRPr>
                    </a:p>
                    <a:p>
                      <a:pPr algn="ctr">
                        <a:spcAft>
                          <a:spcPts val="0"/>
                        </a:spcAft>
                      </a:pPr>
                      <a:r>
                        <a:rPr lang="en-US" sz="1200" b="1" dirty="0">
                          <a:solidFill>
                            <a:schemeClr val="bg1"/>
                          </a:solidFill>
                          <a:latin typeface="+mn-lt"/>
                          <a:ea typeface="Times New Roman"/>
                          <a:cs typeface="Times New Roman"/>
                        </a:rPr>
                        <a:t>[kWh]</a:t>
                      </a:r>
                      <a:endParaRPr lang="en-US" sz="12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dirty="0" smtClean="0">
                          <a:solidFill>
                            <a:schemeClr val="bg1"/>
                          </a:solidFill>
                          <a:latin typeface="+mn-lt"/>
                          <a:ea typeface="Times New Roman"/>
                          <a:cs typeface="Times New Roman"/>
                        </a:rPr>
                        <a:t>E_recovered</a:t>
                      </a:r>
                      <a:endParaRPr lang="en-US" sz="1200" dirty="0">
                        <a:solidFill>
                          <a:schemeClr val="bg1"/>
                        </a:solidFill>
                        <a:latin typeface="+mn-lt"/>
                        <a:ea typeface="Calibri"/>
                        <a:cs typeface="Times New Roman"/>
                      </a:endParaRPr>
                    </a:p>
                    <a:p>
                      <a:pPr algn="ctr">
                        <a:spcAft>
                          <a:spcPts val="0"/>
                        </a:spcAft>
                      </a:pPr>
                      <a:r>
                        <a:rPr lang="en-US" sz="1200" b="1" dirty="0">
                          <a:solidFill>
                            <a:schemeClr val="bg1"/>
                          </a:solidFill>
                          <a:latin typeface="+mn-lt"/>
                          <a:ea typeface="Times New Roman"/>
                          <a:cs typeface="Times New Roman"/>
                        </a:rPr>
                        <a:t>[%]</a:t>
                      </a:r>
                      <a:endParaRPr lang="en-US" sz="12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dirty="0" smtClean="0">
                          <a:solidFill>
                            <a:schemeClr val="bg1"/>
                          </a:solidFill>
                          <a:latin typeface="+mn-lt"/>
                          <a:ea typeface="Times New Roman"/>
                          <a:cs typeface="Times New Roman"/>
                        </a:rPr>
                        <a:t>Time</a:t>
                      </a:r>
                      <a:endParaRPr lang="sr-Latn-RS" sz="1200" b="1" dirty="0" smtClean="0">
                        <a:solidFill>
                          <a:schemeClr val="bg1"/>
                        </a:solidFill>
                        <a:latin typeface="+mn-lt"/>
                        <a:ea typeface="Times New Roman"/>
                        <a:cs typeface="Times New Roman"/>
                      </a:endParaRPr>
                    </a:p>
                    <a:p>
                      <a:pPr algn="ctr">
                        <a:spcAft>
                          <a:spcPts val="0"/>
                        </a:spcAft>
                      </a:pPr>
                      <a:r>
                        <a:rPr lang="en-US" sz="1200" b="1" dirty="0" smtClean="0">
                          <a:solidFill>
                            <a:schemeClr val="bg1"/>
                          </a:solidFill>
                          <a:latin typeface="+mn-lt"/>
                          <a:ea typeface="Times New Roman"/>
                          <a:cs typeface="Times New Roman"/>
                        </a:rPr>
                        <a:t>[</a:t>
                      </a:r>
                      <a:r>
                        <a:rPr lang="en-US" sz="1200" b="1" dirty="0">
                          <a:solidFill>
                            <a:schemeClr val="bg1"/>
                          </a:solidFill>
                          <a:latin typeface="+mn-lt"/>
                          <a:ea typeface="Times New Roman"/>
                          <a:cs typeface="Times New Roman"/>
                        </a:rPr>
                        <a:t>min]</a:t>
                      </a:r>
                      <a:endParaRPr lang="en-US" sz="12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en-US" sz="1400" b="1" dirty="0" smtClean="0">
                          <a:solidFill>
                            <a:schemeClr val="bg1"/>
                          </a:solidFill>
                          <a:latin typeface="+mn-lt"/>
                          <a:ea typeface="Times New Roman"/>
                          <a:cs typeface="Times New Roman"/>
                        </a:rPr>
                        <a:t>Economically</a:t>
                      </a:r>
                      <a:endParaRPr lang="en-US" sz="1400" dirty="0">
                        <a:solidFill>
                          <a:schemeClr val="bg1"/>
                        </a:solidFill>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9.559</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2.789</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29.182</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30.377</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en-US" sz="1400" b="1" dirty="0" smtClean="0">
                          <a:solidFill>
                            <a:schemeClr val="bg1"/>
                          </a:solidFill>
                          <a:latin typeface="+mn-lt"/>
                          <a:ea typeface="Times New Roman"/>
                          <a:cs typeface="Times New Roman"/>
                        </a:rPr>
                        <a:t>Aggressively</a:t>
                      </a:r>
                      <a:endParaRPr lang="en-US" sz="1400" dirty="0">
                        <a:solidFill>
                          <a:schemeClr val="bg1"/>
                        </a:solidFill>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11.766</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2.890</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24.566</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27.511</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en-US" sz="1400" dirty="0" smtClean="0">
                          <a:solidFill>
                            <a:schemeClr val="bg1"/>
                          </a:solidFill>
                          <a:latin typeface="+mn-lt"/>
                          <a:ea typeface="Calibri"/>
                          <a:cs typeface="Times New Roman" pitchFamily="18" charset="0"/>
                        </a:rPr>
                        <a:t>Difference</a:t>
                      </a:r>
                      <a:endParaRPr lang="en-US" sz="1400" dirty="0">
                        <a:solidFill>
                          <a:schemeClr val="bg1"/>
                        </a:solidFill>
                        <a:latin typeface="+mn-lt"/>
                        <a:ea typeface="Calibri"/>
                        <a:cs typeface="Times New Roman" pitchFamily="18" charset="0"/>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23%</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graphicFrame>
        <p:nvGraphicFramePr>
          <p:cNvPr id="18" name="Table 17"/>
          <p:cNvGraphicFramePr>
            <a:graphicFrameLocks noGrp="1"/>
          </p:cNvGraphicFramePr>
          <p:nvPr>
            <p:extLst>
              <p:ext uri="{D42A27DB-BD31-4B8C-83A1-F6EECF244321}">
                <p14:modId xmlns:p14="http://schemas.microsoft.com/office/powerpoint/2010/main" val="691665489"/>
              </p:ext>
            </p:extLst>
          </p:nvPr>
        </p:nvGraphicFramePr>
        <p:xfrm>
          <a:off x="304800" y="4876800"/>
          <a:ext cx="8458198" cy="1280160"/>
        </p:xfrm>
        <a:graphic>
          <a:graphicData uri="http://schemas.openxmlformats.org/drawingml/2006/table">
            <a:tbl>
              <a:tblPr/>
              <a:tblGrid>
                <a:gridCol w="1706006"/>
                <a:gridCol w="1688048"/>
                <a:gridCol w="1688048"/>
                <a:gridCol w="1688048"/>
                <a:gridCol w="1688048"/>
              </a:tblGrid>
              <a:tr h="609600">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400" b="1" i="1" dirty="0" smtClean="0">
                          <a:solidFill>
                            <a:schemeClr val="bg1"/>
                          </a:solidFill>
                          <a:latin typeface="+mn-lt"/>
                          <a:ea typeface="Times New Roman"/>
                          <a:cs typeface="Times New Roman"/>
                        </a:rPr>
                        <a:t>Belville </a:t>
                      </a:r>
                      <a:endParaRPr lang="en-US" sz="1400" i="1" dirty="0" smtClean="0">
                        <a:solidFill>
                          <a:schemeClr val="bg1"/>
                        </a:solidFill>
                        <a:latin typeface="+mn-lt"/>
                        <a:ea typeface="Calibri"/>
                        <a:cs typeface="Times New Roman"/>
                      </a:endParaRPr>
                    </a:p>
                    <a:p>
                      <a:pPr algn="l">
                        <a:spcAft>
                          <a:spcPts val="0"/>
                        </a:spcAft>
                      </a:pPr>
                      <a:r>
                        <a:rPr lang="en-US" sz="1400" b="1" i="1" dirty="0" smtClean="0">
                          <a:solidFill>
                            <a:schemeClr val="bg1"/>
                          </a:solidFill>
                          <a:latin typeface="+mn-lt"/>
                          <a:ea typeface="Times New Roman"/>
                          <a:cs typeface="Times New Roman"/>
                        </a:rPr>
                        <a:t>To Vukov Spomenik</a:t>
                      </a:r>
                      <a:endParaRPr lang="en-US" sz="1400" i="1" dirty="0">
                        <a:solidFill>
                          <a:schemeClr val="bg1"/>
                        </a:solidFill>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dirty="0" smtClean="0">
                          <a:solidFill>
                            <a:schemeClr val="bg1"/>
                          </a:solidFill>
                          <a:latin typeface="+mn-lt"/>
                          <a:ea typeface="Times New Roman"/>
                          <a:cs typeface="Times New Roman"/>
                        </a:rPr>
                        <a:t>E_consumed total</a:t>
                      </a:r>
                      <a:endParaRPr lang="en-US" sz="1200" dirty="0">
                        <a:solidFill>
                          <a:schemeClr val="bg1"/>
                        </a:solidFill>
                        <a:latin typeface="+mn-lt"/>
                        <a:ea typeface="Calibri"/>
                        <a:cs typeface="Times New Roman"/>
                      </a:endParaRPr>
                    </a:p>
                    <a:p>
                      <a:pPr algn="ctr">
                        <a:spcAft>
                          <a:spcPts val="0"/>
                        </a:spcAft>
                      </a:pPr>
                      <a:r>
                        <a:rPr lang="en-US" sz="1200" b="1" dirty="0">
                          <a:solidFill>
                            <a:schemeClr val="bg1"/>
                          </a:solidFill>
                          <a:latin typeface="+mn-lt"/>
                          <a:ea typeface="Times New Roman"/>
                          <a:cs typeface="Times New Roman"/>
                        </a:rPr>
                        <a:t>[kWh]</a:t>
                      </a:r>
                      <a:endParaRPr lang="en-US" sz="12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CS" sz="1200" b="1" dirty="0" smtClean="0">
                          <a:solidFill>
                            <a:schemeClr val="bg1"/>
                          </a:solidFill>
                          <a:latin typeface="+mn-lt"/>
                          <a:ea typeface="Times New Roman"/>
                          <a:cs typeface="Times New Roman"/>
                        </a:rPr>
                        <a:t>Е</a:t>
                      </a:r>
                      <a:r>
                        <a:rPr lang="en-US" sz="1200" b="1" dirty="0" smtClean="0">
                          <a:solidFill>
                            <a:schemeClr val="bg1"/>
                          </a:solidFill>
                          <a:latin typeface="+mn-lt"/>
                          <a:ea typeface="Times New Roman"/>
                          <a:cs typeface="Times New Roman"/>
                        </a:rPr>
                        <a:t>_recovered total</a:t>
                      </a:r>
                      <a:endParaRPr lang="en-US" sz="1200" dirty="0">
                        <a:solidFill>
                          <a:schemeClr val="bg1"/>
                        </a:solidFill>
                        <a:latin typeface="+mn-lt"/>
                        <a:ea typeface="Calibri"/>
                        <a:cs typeface="Times New Roman"/>
                      </a:endParaRPr>
                    </a:p>
                    <a:p>
                      <a:pPr algn="ctr">
                        <a:spcAft>
                          <a:spcPts val="0"/>
                        </a:spcAft>
                      </a:pPr>
                      <a:r>
                        <a:rPr lang="en-US" sz="1200" b="1" dirty="0">
                          <a:solidFill>
                            <a:schemeClr val="bg1"/>
                          </a:solidFill>
                          <a:latin typeface="+mn-lt"/>
                          <a:ea typeface="Times New Roman"/>
                          <a:cs typeface="Times New Roman"/>
                        </a:rPr>
                        <a:t>[kWh]</a:t>
                      </a:r>
                      <a:endParaRPr lang="en-US" sz="12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dirty="0" smtClean="0">
                          <a:solidFill>
                            <a:schemeClr val="bg1"/>
                          </a:solidFill>
                          <a:latin typeface="+mn-lt"/>
                          <a:ea typeface="Times New Roman"/>
                          <a:cs typeface="Times New Roman"/>
                        </a:rPr>
                        <a:t>E_recovered</a:t>
                      </a:r>
                      <a:endParaRPr lang="en-US" sz="1200" dirty="0">
                        <a:solidFill>
                          <a:schemeClr val="bg1"/>
                        </a:solidFill>
                        <a:latin typeface="+mn-lt"/>
                        <a:ea typeface="Calibri"/>
                        <a:cs typeface="Times New Roman"/>
                      </a:endParaRPr>
                    </a:p>
                    <a:p>
                      <a:pPr algn="ctr">
                        <a:spcAft>
                          <a:spcPts val="0"/>
                        </a:spcAft>
                      </a:pPr>
                      <a:r>
                        <a:rPr lang="en-US" sz="1200" b="1" dirty="0">
                          <a:solidFill>
                            <a:schemeClr val="bg1"/>
                          </a:solidFill>
                          <a:latin typeface="+mn-lt"/>
                          <a:ea typeface="Times New Roman"/>
                          <a:cs typeface="Times New Roman"/>
                        </a:rPr>
                        <a:t>[%]</a:t>
                      </a:r>
                      <a:endParaRPr lang="en-US" sz="12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200" b="1" dirty="0" smtClean="0">
                          <a:solidFill>
                            <a:schemeClr val="bg1"/>
                          </a:solidFill>
                          <a:latin typeface="+mn-lt"/>
                          <a:ea typeface="Times New Roman"/>
                          <a:cs typeface="Times New Roman"/>
                        </a:rPr>
                        <a:t>Time</a:t>
                      </a:r>
                      <a:endParaRPr lang="sr-Latn-RS" sz="1200" b="1" dirty="0" smtClean="0">
                        <a:solidFill>
                          <a:schemeClr val="bg1"/>
                        </a:solidFill>
                        <a:latin typeface="+mn-lt"/>
                        <a:ea typeface="Times New Roman"/>
                        <a:cs typeface="Times New Roman"/>
                      </a:endParaRPr>
                    </a:p>
                    <a:p>
                      <a:pPr algn="ctr">
                        <a:spcAft>
                          <a:spcPts val="0"/>
                        </a:spcAft>
                      </a:pPr>
                      <a:r>
                        <a:rPr lang="en-US" sz="1200" b="1" dirty="0" smtClean="0">
                          <a:solidFill>
                            <a:schemeClr val="bg1"/>
                          </a:solidFill>
                          <a:latin typeface="+mn-lt"/>
                          <a:ea typeface="Times New Roman"/>
                          <a:cs typeface="Times New Roman"/>
                        </a:rPr>
                        <a:t>[</a:t>
                      </a:r>
                      <a:r>
                        <a:rPr lang="en-US" sz="1200" b="1" dirty="0">
                          <a:solidFill>
                            <a:schemeClr val="bg1"/>
                          </a:solidFill>
                          <a:latin typeface="+mn-lt"/>
                          <a:ea typeface="Times New Roman"/>
                          <a:cs typeface="Times New Roman"/>
                        </a:rPr>
                        <a:t>min]</a:t>
                      </a:r>
                      <a:endParaRPr lang="en-US" sz="12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en-US" sz="1400" b="1" dirty="0" smtClean="0">
                          <a:solidFill>
                            <a:schemeClr val="bg1"/>
                          </a:solidFill>
                          <a:latin typeface="+mn-lt"/>
                          <a:ea typeface="Times New Roman"/>
                          <a:cs typeface="Times New Roman"/>
                        </a:rPr>
                        <a:t>Economically</a:t>
                      </a:r>
                      <a:endParaRPr lang="en-US" sz="1400" dirty="0">
                        <a:solidFill>
                          <a:schemeClr val="bg1"/>
                        </a:solidFill>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Latn-RS" sz="1400" dirty="0" smtClean="0">
                          <a:solidFill>
                            <a:schemeClr val="bg1"/>
                          </a:solidFill>
                          <a:latin typeface="+mn-lt"/>
                          <a:ea typeface="Calibri"/>
                          <a:cs typeface="Times New Roman"/>
                        </a:rPr>
                        <a:t>12</a:t>
                      </a:r>
                      <a:r>
                        <a:rPr lang="en-US" sz="1400" dirty="0" smtClean="0">
                          <a:solidFill>
                            <a:schemeClr val="bg1"/>
                          </a:solidFill>
                          <a:latin typeface="+mn-lt"/>
                          <a:ea typeface="Calibri"/>
                          <a:cs typeface="Times New Roman"/>
                        </a:rPr>
                        <a:t>.</a:t>
                      </a:r>
                      <a:r>
                        <a:rPr lang="sr-Latn-RS" sz="1400" dirty="0" smtClean="0">
                          <a:solidFill>
                            <a:schemeClr val="bg1"/>
                          </a:solidFill>
                          <a:latin typeface="+mn-lt"/>
                          <a:ea typeface="Calibri"/>
                          <a:cs typeface="Times New Roman"/>
                        </a:rPr>
                        <a:t>944</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2.</a:t>
                      </a:r>
                      <a:r>
                        <a:rPr lang="sr-Latn-RS" sz="1400" dirty="0" smtClean="0">
                          <a:solidFill>
                            <a:schemeClr val="bg1"/>
                          </a:solidFill>
                          <a:latin typeface="+mn-lt"/>
                          <a:ea typeface="Times New Roman"/>
                          <a:cs typeface="Times New Roman"/>
                        </a:rPr>
                        <a:t>258</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Latn-RS" sz="1400" dirty="0" smtClean="0">
                          <a:solidFill>
                            <a:schemeClr val="bg1"/>
                          </a:solidFill>
                          <a:latin typeface="+mn-lt"/>
                          <a:ea typeface="Calibri"/>
                          <a:cs typeface="Times New Roman"/>
                        </a:rPr>
                        <a:t>17</a:t>
                      </a:r>
                      <a:r>
                        <a:rPr lang="en-US" sz="1400" dirty="0" smtClean="0">
                          <a:solidFill>
                            <a:schemeClr val="bg1"/>
                          </a:solidFill>
                          <a:latin typeface="+mn-lt"/>
                          <a:ea typeface="Calibri"/>
                          <a:cs typeface="Times New Roman"/>
                        </a:rPr>
                        <a:t>.</a:t>
                      </a:r>
                      <a:r>
                        <a:rPr lang="sr-Latn-RS" sz="1400" dirty="0" smtClean="0">
                          <a:solidFill>
                            <a:schemeClr val="bg1"/>
                          </a:solidFill>
                          <a:latin typeface="+mn-lt"/>
                          <a:ea typeface="Calibri"/>
                          <a:cs typeface="Times New Roman"/>
                        </a:rPr>
                        <a:t>443</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3</a:t>
                      </a:r>
                      <a:r>
                        <a:rPr lang="sr-Latn-RS" sz="1400" dirty="0" smtClean="0">
                          <a:solidFill>
                            <a:schemeClr val="bg1"/>
                          </a:solidFill>
                          <a:latin typeface="+mn-lt"/>
                          <a:ea typeface="Times New Roman"/>
                          <a:cs typeface="Times New Roman"/>
                        </a:rPr>
                        <a:t>4</a:t>
                      </a:r>
                      <a:r>
                        <a:rPr lang="en-US" sz="1400" dirty="0" smtClean="0">
                          <a:solidFill>
                            <a:schemeClr val="bg1"/>
                          </a:solidFill>
                          <a:latin typeface="+mn-lt"/>
                          <a:ea typeface="Times New Roman"/>
                          <a:cs typeface="Times New Roman"/>
                        </a:rPr>
                        <a:t>.</a:t>
                      </a:r>
                      <a:r>
                        <a:rPr lang="sr-Latn-RS" sz="1400" dirty="0" smtClean="0">
                          <a:solidFill>
                            <a:schemeClr val="bg1"/>
                          </a:solidFill>
                          <a:latin typeface="+mn-lt"/>
                          <a:ea typeface="Times New Roman"/>
                          <a:cs typeface="Times New Roman"/>
                        </a:rPr>
                        <a:t>331</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en-US" sz="1400" b="1" dirty="0" smtClean="0">
                          <a:solidFill>
                            <a:schemeClr val="bg1"/>
                          </a:solidFill>
                          <a:latin typeface="+mn-lt"/>
                          <a:ea typeface="Times New Roman"/>
                          <a:cs typeface="Times New Roman"/>
                        </a:rPr>
                        <a:t>Aggressively</a:t>
                      </a:r>
                      <a:endParaRPr lang="en-US" sz="1400" dirty="0">
                        <a:solidFill>
                          <a:schemeClr val="bg1"/>
                        </a:solidFill>
                        <a:latin typeface="+mn-lt"/>
                        <a:ea typeface="Calibri"/>
                        <a:cs typeface="Times New Roman"/>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1</a:t>
                      </a:r>
                      <a:r>
                        <a:rPr lang="sr-Latn-RS" sz="1400" dirty="0" smtClean="0">
                          <a:solidFill>
                            <a:schemeClr val="bg1"/>
                          </a:solidFill>
                          <a:latin typeface="+mn-lt"/>
                          <a:ea typeface="Times New Roman"/>
                          <a:cs typeface="Times New Roman"/>
                        </a:rPr>
                        <a:t>6</a:t>
                      </a:r>
                      <a:r>
                        <a:rPr lang="en-US" sz="1400" dirty="0" smtClean="0">
                          <a:solidFill>
                            <a:schemeClr val="bg1"/>
                          </a:solidFill>
                          <a:latin typeface="+mn-lt"/>
                          <a:ea typeface="Times New Roman"/>
                          <a:cs typeface="Times New Roman"/>
                        </a:rPr>
                        <a:t>.</a:t>
                      </a:r>
                      <a:r>
                        <a:rPr lang="sr-Latn-RS" sz="1400" dirty="0" smtClean="0">
                          <a:solidFill>
                            <a:schemeClr val="bg1"/>
                          </a:solidFill>
                          <a:latin typeface="+mn-lt"/>
                          <a:ea typeface="Times New Roman"/>
                          <a:cs typeface="Times New Roman"/>
                        </a:rPr>
                        <a:t>907</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Times New Roman"/>
                          <a:cs typeface="Times New Roman"/>
                        </a:rPr>
                        <a:t>2.</a:t>
                      </a:r>
                      <a:r>
                        <a:rPr lang="sr-Latn-RS" sz="1400" dirty="0" smtClean="0">
                          <a:solidFill>
                            <a:schemeClr val="bg1"/>
                          </a:solidFill>
                          <a:latin typeface="+mn-lt"/>
                          <a:ea typeface="Times New Roman"/>
                          <a:cs typeface="Times New Roman"/>
                        </a:rPr>
                        <a:t>453</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Latn-RS" sz="1400" dirty="0" smtClean="0">
                          <a:solidFill>
                            <a:schemeClr val="bg1"/>
                          </a:solidFill>
                          <a:latin typeface="+mn-lt"/>
                          <a:ea typeface="Calibri"/>
                          <a:cs typeface="Times New Roman"/>
                        </a:rPr>
                        <a:t>14</a:t>
                      </a:r>
                      <a:r>
                        <a:rPr lang="en-US" sz="1400" dirty="0" smtClean="0">
                          <a:solidFill>
                            <a:schemeClr val="bg1"/>
                          </a:solidFill>
                          <a:latin typeface="+mn-lt"/>
                          <a:ea typeface="Calibri"/>
                          <a:cs typeface="Times New Roman"/>
                        </a:rPr>
                        <a:t>.</a:t>
                      </a:r>
                      <a:r>
                        <a:rPr lang="sr-Latn-RS" sz="1400" dirty="0" smtClean="0">
                          <a:solidFill>
                            <a:schemeClr val="bg1"/>
                          </a:solidFill>
                          <a:latin typeface="+mn-lt"/>
                          <a:ea typeface="Calibri"/>
                          <a:cs typeface="Times New Roman"/>
                        </a:rPr>
                        <a:t>509</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Latn-RS" sz="1400" dirty="0" smtClean="0">
                          <a:solidFill>
                            <a:schemeClr val="bg1"/>
                          </a:solidFill>
                          <a:latin typeface="+mn-lt"/>
                          <a:ea typeface="Calibri"/>
                          <a:cs typeface="Times New Roman"/>
                        </a:rPr>
                        <a:t>35</a:t>
                      </a:r>
                      <a:r>
                        <a:rPr lang="en-US" sz="1400" dirty="0" smtClean="0">
                          <a:solidFill>
                            <a:schemeClr val="bg1"/>
                          </a:solidFill>
                          <a:latin typeface="+mn-lt"/>
                          <a:ea typeface="Calibri"/>
                          <a:cs typeface="Times New Roman"/>
                        </a:rPr>
                        <a:t>.</a:t>
                      </a:r>
                      <a:r>
                        <a:rPr lang="sr-Latn-RS" sz="1400" dirty="0" smtClean="0">
                          <a:solidFill>
                            <a:schemeClr val="bg1"/>
                          </a:solidFill>
                          <a:latin typeface="+mn-lt"/>
                          <a:ea typeface="Calibri"/>
                          <a:cs typeface="Times New Roman"/>
                        </a:rPr>
                        <a:t>804</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176767">
                <a:tc>
                  <a:txBody>
                    <a:bodyPr/>
                    <a:lstStyle/>
                    <a:p>
                      <a:pPr algn="l">
                        <a:spcAft>
                          <a:spcPts val="0"/>
                        </a:spcAft>
                      </a:pPr>
                      <a:r>
                        <a:rPr lang="en-US" sz="1400" dirty="0" smtClean="0">
                          <a:solidFill>
                            <a:schemeClr val="bg1"/>
                          </a:solidFill>
                          <a:latin typeface="+mn-lt"/>
                          <a:ea typeface="Calibri"/>
                          <a:cs typeface="Times New Roman" pitchFamily="18" charset="0"/>
                        </a:rPr>
                        <a:t>Difference</a:t>
                      </a:r>
                      <a:endParaRPr lang="en-US" sz="1400" dirty="0">
                        <a:solidFill>
                          <a:schemeClr val="bg1"/>
                        </a:solidFill>
                        <a:latin typeface="+mn-lt"/>
                        <a:ea typeface="Calibri"/>
                        <a:cs typeface="Times New Roman" pitchFamily="18" charset="0"/>
                      </a:endParaRPr>
                    </a:p>
                  </a:txBody>
                  <a:tcPr marL="66288" marR="66288" marT="0" marB="0" anchor="b">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30%</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dirty="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dirty="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endParaRPr lang="en-US" sz="1400" dirty="0">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7" name="TextBox 6"/>
          <p:cNvSpPr txBox="1"/>
          <p:nvPr/>
        </p:nvSpPr>
        <p:spPr>
          <a:xfrm>
            <a:off x="228600" y="762000"/>
            <a:ext cx="8686800" cy="830997"/>
          </a:xfrm>
          <a:prstGeom prst="rect">
            <a:avLst/>
          </a:prstGeom>
          <a:noFill/>
        </p:spPr>
        <p:txBody>
          <a:bodyPr wrap="square" rtlCol="0">
            <a:spAutoFit/>
          </a:bodyPr>
          <a:lstStyle/>
          <a:p>
            <a:pPr marL="173038" indent="-173038" algn="just"/>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a:p>
            <a:pPr marL="173038" indent="-173038" algn="just">
              <a:buFont typeface="Arial" pitchFamily="34" charset="0"/>
              <a:buChar char="•"/>
            </a:pPr>
            <a:endParaRPr lang="ru-RU" sz="1600" b="0" smtClean="0">
              <a:solidFill>
                <a:schemeClr val="bg1"/>
              </a:solidFill>
              <a:latin typeface="+mn-lt"/>
              <a:cs typeface="Times New Roman" pitchFamily="18" charset="0"/>
            </a:endParaRPr>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27</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a:solidFill>
                  <a:schemeClr val="tx1">
                    <a:lumMod val="50000"/>
                  </a:schemeClr>
                </a:solidFill>
                <a:cs typeface="Arial" pitchFamily="34" charset="0"/>
              </a:rPr>
              <a:t>Results and recommendations</a:t>
            </a:r>
            <a:endParaRPr lang="en-US" sz="2000" dirty="0">
              <a:solidFill>
                <a:schemeClr val="tx1">
                  <a:lumMod val="50000"/>
                </a:schemeClr>
              </a:solidFill>
              <a:cs typeface="Arial" pitchFamily="34" charset="0"/>
            </a:endParaRPr>
          </a:p>
        </p:txBody>
      </p:sp>
      <p:pic>
        <p:nvPicPr>
          <p:cNvPr id="14" name="Picture 13" descr="Z:\Projekti\Projekat E-Bus\Faza 2-Ciklusi\Vuk_Belvil_eko_ciklus1.JPG"/>
          <p:cNvPicPr/>
          <p:nvPr/>
        </p:nvPicPr>
        <p:blipFill>
          <a:blip r:embed="rId3" cstate="print"/>
          <a:srcRect/>
          <a:stretch>
            <a:fillRect/>
          </a:stretch>
        </p:blipFill>
        <p:spPr bwMode="auto">
          <a:xfrm>
            <a:off x="533400" y="609600"/>
            <a:ext cx="5410200" cy="1830747"/>
          </a:xfrm>
          <a:prstGeom prst="rect">
            <a:avLst/>
          </a:prstGeom>
          <a:noFill/>
          <a:ln w="9525">
            <a:noFill/>
            <a:miter lim="800000"/>
            <a:headEnd/>
            <a:tailEnd/>
          </a:ln>
        </p:spPr>
      </p:pic>
      <p:pic>
        <p:nvPicPr>
          <p:cNvPr id="16" name="Picture 15" descr="Z:\Projekti\Projekat E-Bus\Faza 2-Ciklusi\Belvil_Vuk_agr_ciklus6.JPG"/>
          <p:cNvPicPr/>
          <p:nvPr/>
        </p:nvPicPr>
        <p:blipFill>
          <a:blip r:embed="rId4" cstate="print"/>
          <a:srcRect/>
          <a:stretch>
            <a:fillRect/>
          </a:stretch>
        </p:blipFill>
        <p:spPr bwMode="auto">
          <a:xfrm>
            <a:off x="533401" y="2514600"/>
            <a:ext cx="5410199" cy="1981200"/>
          </a:xfrm>
          <a:prstGeom prst="rect">
            <a:avLst/>
          </a:prstGeom>
          <a:noFill/>
          <a:ln w="9525">
            <a:noFill/>
            <a:miter lim="800000"/>
            <a:headEnd/>
            <a:tailEnd/>
          </a:ln>
        </p:spPr>
      </p:pic>
      <p:pic>
        <p:nvPicPr>
          <p:cNvPr id="17" name="Picture 16" descr="Z:\Projekti\Projekat E-Bus\Faza 2-Ciklusi\Vuk_Belvil_eko_ciklus2.JPG"/>
          <p:cNvPicPr/>
          <p:nvPr/>
        </p:nvPicPr>
        <p:blipFill>
          <a:blip r:embed="rId5" cstate="print"/>
          <a:srcRect/>
          <a:stretch>
            <a:fillRect/>
          </a:stretch>
        </p:blipFill>
        <p:spPr bwMode="auto">
          <a:xfrm>
            <a:off x="533401" y="4572001"/>
            <a:ext cx="5410200" cy="1828799"/>
          </a:xfrm>
          <a:prstGeom prst="rect">
            <a:avLst/>
          </a:prstGeom>
          <a:noFill/>
          <a:ln w="9525">
            <a:noFill/>
            <a:miter lim="800000"/>
            <a:headEnd/>
            <a:tailEnd/>
          </a:ln>
        </p:spPr>
      </p:pic>
      <p:sp>
        <p:nvSpPr>
          <p:cNvPr id="19" name="TextBox 18"/>
          <p:cNvSpPr txBox="1"/>
          <p:nvPr/>
        </p:nvSpPr>
        <p:spPr>
          <a:xfrm>
            <a:off x="6096000" y="609600"/>
            <a:ext cx="2819400" cy="1077218"/>
          </a:xfrm>
          <a:prstGeom prst="rect">
            <a:avLst/>
          </a:prstGeom>
          <a:noFill/>
        </p:spPr>
        <p:txBody>
          <a:bodyPr wrap="square" rtlCol="0">
            <a:spAutoFit/>
          </a:bodyPr>
          <a:lstStyle/>
          <a:p>
            <a:pPr algn="l"/>
            <a:r>
              <a:rPr lang="en-US" sz="1600" b="0" dirty="0" smtClean="0">
                <a:solidFill>
                  <a:schemeClr val="bg1"/>
                </a:solidFill>
              </a:rPr>
              <a:t>Cycle between two stops lasting 52 s while driving economically in real conditions of exploitation</a:t>
            </a:r>
            <a:endParaRPr lang="en-US" sz="1600" b="0" dirty="0">
              <a:solidFill>
                <a:schemeClr val="bg1"/>
              </a:solidFill>
            </a:endParaRPr>
          </a:p>
        </p:txBody>
      </p:sp>
      <p:sp>
        <p:nvSpPr>
          <p:cNvPr id="20" name="TextBox 19"/>
          <p:cNvSpPr txBox="1"/>
          <p:nvPr/>
        </p:nvSpPr>
        <p:spPr>
          <a:xfrm>
            <a:off x="6096000" y="2514600"/>
            <a:ext cx="2819400" cy="1077218"/>
          </a:xfrm>
          <a:prstGeom prst="rect">
            <a:avLst/>
          </a:prstGeom>
          <a:noFill/>
        </p:spPr>
        <p:txBody>
          <a:bodyPr wrap="square" rtlCol="0">
            <a:spAutoFit/>
          </a:bodyPr>
          <a:lstStyle/>
          <a:p>
            <a:pPr algn="l"/>
            <a:r>
              <a:rPr lang="en-US" sz="1600" b="0" dirty="0">
                <a:solidFill>
                  <a:schemeClr val="bg1"/>
                </a:solidFill>
              </a:rPr>
              <a:t>Cycle between two stops lasting 52 s while driving </a:t>
            </a:r>
            <a:r>
              <a:rPr lang="en-US" sz="1600" b="0" dirty="0" smtClean="0">
                <a:solidFill>
                  <a:schemeClr val="bg1"/>
                </a:solidFill>
              </a:rPr>
              <a:t>aggressively in </a:t>
            </a:r>
            <a:r>
              <a:rPr lang="en-US" sz="1600" b="0" dirty="0">
                <a:solidFill>
                  <a:schemeClr val="bg1"/>
                </a:solidFill>
              </a:rPr>
              <a:t>real conditions of </a:t>
            </a:r>
            <a:r>
              <a:rPr lang="en-US" sz="1600" b="0" dirty="0" smtClean="0">
                <a:solidFill>
                  <a:schemeClr val="bg1"/>
                </a:solidFill>
              </a:rPr>
              <a:t>exploitation </a:t>
            </a:r>
            <a:endParaRPr lang="en-US" sz="1600" b="0" dirty="0">
              <a:solidFill>
                <a:schemeClr val="bg1"/>
              </a:solidFill>
            </a:endParaRPr>
          </a:p>
        </p:txBody>
      </p:sp>
      <p:sp>
        <p:nvSpPr>
          <p:cNvPr id="21" name="TextBox 20"/>
          <p:cNvSpPr txBox="1"/>
          <p:nvPr/>
        </p:nvSpPr>
        <p:spPr>
          <a:xfrm>
            <a:off x="6096000" y="4572000"/>
            <a:ext cx="2819400" cy="1323439"/>
          </a:xfrm>
          <a:prstGeom prst="rect">
            <a:avLst/>
          </a:prstGeom>
          <a:noFill/>
        </p:spPr>
        <p:txBody>
          <a:bodyPr wrap="square" rtlCol="0">
            <a:spAutoFit/>
          </a:bodyPr>
          <a:lstStyle/>
          <a:p>
            <a:pPr algn="l"/>
            <a:r>
              <a:rPr lang="en-US" sz="1600" b="0" dirty="0" smtClean="0">
                <a:solidFill>
                  <a:schemeClr val="bg1"/>
                </a:solidFill>
              </a:rPr>
              <a:t>Two consecutive cycles between stops lasting 33 s each when driving economically in real conditions of exploitation </a:t>
            </a:r>
            <a:endParaRPr lang="en-US" sz="1600" b="0" dirty="0">
              <a:solidFill>
                <a:schemeClr val="bg1"/>
              </a:solidFill>
            </a:endParaRPr>
          </a:p>
        </p:txBody>
      </p:sp>
    </p:spTree>
    <p:extLst>
      <p:ext uri="{BB962C8B-B14F-4D97-AF65-F5344CB8AC3E}">
        <p14:creationId xmlns:p14="http://schemas.microsoft.com/office/powerpoint/2010/main" val="1932108438"/>
      </p:ext>
    </p:extLst>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9" name="Rectangle 8"/>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0" name="Rectangle 9"/>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1" name="Rectangle 10"/>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a:p>
        </p:txBody>
      </p:sp>
      <p:sp>
        <p:nvSpPr>
          <p:cNvPr id="12"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28</a:t>
            </a:fld>
            <a:r>
              <a:rPr lang="sr-Latn-RS" sz="1600" b="0" smtClean="0">
                <a:cs typeface="Arial" pitchFamily="34" charset="0"/>
              </a:rPr>
              <a:t> / 30</a:t>
            </a:r>
            <a:endParaRPr lang="en-US" sz="1600" b="0">
              <a:cs typeface="Arial" pitchFamily="34" charset="0"/>
            </a:endParaRPr>
          </a:p>
        </p:txBody>
      </p:sp>
      <p:sp>
        <p:nvSpPr>
          <p:cNvPr id="13"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a:solidFill>
                  <a:schemeClr val="tx1">
                    <a:lumMod val="50000"/>
                  </a:schemeClr>
                </a:solidFill>
                <a:cs typeface="Arial" pitchFamily="34" charset="0"/>
              </a:rPr>
              <a:t>Results and recommendations</a:t>
            </a:r>
            <a:endParaRPr lang="en-US" sz="2000" dirty="0">
              <a:solidFill>
                <a:schemeClr val="tx1">
                  <a:lumMod val="50000"/>
                </a:schemeClr>
              </a:solidFill>
              <a:cs typeface="Arial" pitchFamily="34" charset="0"/>
            </a:endParaRPr>
          </a:p>
        </p:txBody>
      </p:sp>
      <p:graphicFrame>
        <p:nvGraphicFramePr>
          <p:cNvPr id="15" name="Table 14"/>
          <p:cNvGraphicFramePr>
            <a:graphicFrameLocks noGrp="1"/>
          </p:cNvGraphicFramePr>
          <p:nvPr>
            <p:extLst>
              <p:ext uri="{D42A27DB-BD31-4B8C-83A1-F6EECF244321}">
                <p14:modId xmlns:p14="http://schemas.microsoft.com/office/powerpoint/2010/main" val="1544017031"/>
              </p:ext>
            </p:extLst>
          </p:nvPr>
        </p:nvGraphicFramePr>
        <p:xfrm>
          <a:off x="228600" y="1040400"/>
          <a:ext cx="8686796" cy="2220505"/>
        </p:xfrm>
        <a:graphic>
          <a:graphicData uri="http://schemas.openxmlformats.org/drawingml/2006/table">
            <a:tbl>
              <a:tblPr/>
              <a:tblGrid>
                <a:gridCol w="1371600"/>
                <a:gridCol w="1045028"/>
                <a:gridCol w="1045028"/>
                <a:gridCol w="1045028"/>
                <a:gridCol w="1045028"/>
                <a:gridCol w="1045028"/>
                <a:gridCol w="1045028"/>
                <a:gridCol w="1045028"/>
              </a:tblGrid>
              <a:tr h="1440000">
                <a:tc>
                  <a:txBody>
                    <a:bodyPr/>
                    <a:lstStyle/>
                    <a:p>
                      <a:pPr algn="ctr">
                        <a:spcAft>
                          <a:spcPts val="0"/>
                        </a:spcAft>
                      </a:pPr>
                      <a:r>
                        <a:rPr lang="en-US" sz="1400" b="1" i="1" dirty="0" smtClean="0">
                          <a:solidFill>
                            <a:schemeClr val="bg1"/>
                          </a:solidFill>
                          <a:latin typeface="+mn-lt"/>
                          <a:ea typeface="Times New Roman"/>
                          <a:cs typeface="Times New Roman"/>
                        </a:rPr>
                        <a:t>Vukov Spomenik to Belville </a:t>
                      </a:r>
                      <a:endParaRPr lang="en-US" sz="1400" i="1"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b="1" dirty="0" smtClean="0">
                          <a:solidFill>
                            <a:schemeClr val="bg1"/>
                          </a:solidFill>
                          <a:latin typeface="+mn-lt"/>
                          <a:ea typeface="Calibri"/>
                          <a:cs typeface="Times New Roman"/>
                        </a:rPr>
                        <a:t>Mean value of speed </a:t>
                      </a:r>
                      <a:r>
                        <a:rPr lang="en-US" sz="1400" b="0" dirty="0" smtClean="0">
                          <a:solidFill>
                            <a:schemeClr val="bg1"/>
                          </a:solidFill>
                          <a:latin typeface="+mn-lt"/>
                          <a:ea typeface="Calibri"/>
                          <a:cs typeface="Times New Roman"/>
                        </a:rPr>
                        <a:t>[</a:t>
                      </a:r>
                      <a:r>
                        <a:rPr lang="sr-Latn-RS" sz="1400" b="0" dirty="0">
                          <a:solidFill>
                            <a:schemeClr val="bg1"/>
                          </a:solidFill>
                          <a:latin typeface="+mn-lt"/>
                          <a:ea typeface="Calibri"/>
                          <a:cs typeface="Times New Roman"/>
                        </a:rPr>
                        <a:t>km/h</a:t>
                      </a:r>
                      <a:r>
                        <a:rPr lang="en-US" sz="1400" b="0" dirty="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b="1" dirty="0" smtClean="0">
                          <a:solidFill>
                            <a:schemeClr val="bg1"/>
                          </a:solidFill>
                          <a:latin typeface="+mn-lt"/>
                          <a:ea typeface="Calibri"/>
                          <a:cs typeface="Times New Roman"/>
                        </a:rPr>
                        <a:t>Share of braking</a:t>
                      </a:r>
                      <a:r>
                        <a:rPr lang="en-US" sz="1400" b="1" baseline="0" dirty="0" smtClean="0">
                          <a:solidFill>
                            <a:schemeClr val="bg1"/>
                          </a:solidFill>
                          <a:latin typeface="+mn-lt"/>
                          <a:ea typeface="Calibri"/>
                          <a:cs typeface="Times New Roman"/>
                        </a:rPr>
                        <a:t> in total amount of time spent in motion </a:t>
                      </a:r>
                      <a:r>
                        <a:rPr lang="sr-Cyrl-RS" sz="1400" dirty="0" smtClean="0">
                          <a:solidFill>
                            <a:schemeClr val="bg1"/>
                          </a:solidFill>
                          <a:latin typeface="+mn-lt"/>
                          <a:ea typeface="Calibri"/>
                          <a:cs typeface="Times New Roman"/>
                        </a:rPr>
                        <a:t> </a:t>
                      </a:r>
                      <a:r>
                        <a:rPr lang="en-US" sz="1400" b="0" dirty="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b="1" dirty="0" smtClean="0">
                          <a:solidFill>
                            <a:schemeClr val="bg1"/>
                          </a:solidFill>
                          <a:latin typeface="+mn-lt"/>
                          <a:ea typeface="Calibri"/>
                          <a:cs typeface="Times New Roman"/>
                        </a:rPr>
                        <a:t>Mean value of brake pedal position</a:t>
                      </a:r>
                      <a:endParaRPr lang="en-US" sz="1400" dirty="0">
                        <a:solidFill>
                          <a:schemeClr val="bg1"/>
                        </a:solidFill>
                        <a:latin typeface="+mn-lt"/>
                        <a:ea typeface="Calibri"/>
                        <a:cs typeface="Times New Roman"/>
                      </a:endParaRPr>
                    </a:p>
                    <a:p>
                      <a:pPr algn="ctr">
                        <a:spcAft>
                          <a:spcPts val="0"/>
                        </a:spcAft>
                      </a:pPr>
                      <a:r>
                        <a:rPr lang="en-US" sz="1400" b="0" dirty="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3340" algn="ctr">
                        <a:spcAft>
                          <a:spcPts val="0"/>
                        </a:spcAft>
                      </a:pPr>
                      <a:r>
                        <a:rPr lang="en-US" sz="1400" b="1" dirty="0" smtClean="0">
                          <a:solidFill>
                            <a:schemeClr val="bg1"/>
                          </a:solidFill>
                          <a:latin typeface="+mn-lt"/>
                          <a:ea typeface="Calibri"/>
                          <a:cs typeface="Times New Roman"/>
                        </a:rPr>
                        <a:t>Share of coasting </a:t>
                      </a:r>
                      <a:r>
                        <a:rPr lang="en-US" sz="1400" b="1" baseline="0" dirty="0" smtClean="0">
                          <a:solidFill>
                            <a:schemeClr val="bg1"/>
                          </a:solidFill>
                          <a:latin typeface="+mn-lt"/>
                          <a:ea typeface="Calibri"/>
                          <a:cs typeface="Times New Roman"/>
                        </a:rPr>
                        <a:t>in total amount of time spent in motion </a:t>
                      </a:r>
                      <a:r>
                        <a:rPr lang="en-US" sz="1400" b="0" dirty="0" smtClean="0">
                          <a:solidFill>
                            <a:schemeClr val="bg1"/>
                          </a:solidFill>
                          <a:latin typeface="+mn-lt"/>
                          <a:ea typeface="Calibri"/>
                          <a:cs typeface="Times New Roman"/>
                        </a:rPr>
                        <a:t>[%] </a:t>
                      </a:r>
                      <a:endParaRPr lang="en-US" sz="1400" b="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3340" algn="ctr">
                        <a:spcAft>
                          <a:spcPts val="0"/>
                        </a:spcAft>
                      </a:pPr>
                      <a:r>
                        <a:rPr lang="en-US" sz="1400" b="1" dirty="0" smtClean="0">
                          <a:solidFill>
                            <a:schemeClr val="bg1"/>
                          </a:solidFill>
                          <a:latin typeface="+mn-lt"/>
                          <a:ea typeface="Calibri"/>
                          <a:cs typeface="Times New Roman"/>
                        </a:rPr>
                        <a:t>Share of coasting </a:t>
                      </a:r>
                      <a:r>
                        <a:rPr lang="en-US" sz="1400" b="1" baseline="0" dirty="0" smtClean="0">
                          <a:solidFill>
                            <a:schemeClr val="bg1"/>
                          </a:solidFill>
                          <a:latin typeface="+mn-lt"/>
                          <a:ea typeface="Calibri"/>
                          <a:cs typeface="Times New Roman"/>
                        </a:rPr>
                        <a:t>in total distance of travel</a:t>
                      </a:r>
                      <a:r>
                        <a:rPr lang="sr-Cyrl-RS" sz="1400" dirty="0" smtClean="0">
                          <a:solidFill>
                            <a:schemeClr val="bg1"/>
                          </a:solidFill>
                          <a:latin typeface="+mn-lt"/>
                          <a:ea typeface="Calibri"/>
                          <a:cs typeface="Times New Roman"/>
                        </a:rPr>
                        <a:t> </a:t>
                      </a:r>
                      <a:r>
                        <a:rPr lang="en-US" sz="1400" b="0" dirty="0">
                          <a:solidFill>
                            <a:schemeClr val="bg1"/>
                          </a:solidFill>
                          <a:latin typeface="+mn-lt"/>
                          <a:ea typeface="Calibri"/>
                          <a:cs typeface="Times New Roman"/>
                        </a:rPr>
                        <a:t>[%]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7785" algn="ctr">
                        <a:spcAft>
                          <a:spcPts val="0"/>
                        </a:spcAft>
                      </a:pPr>
                      <a:r>
                        <a:rPr lang="en-US" sz="1400" b="1" dirty="0" smtClean="0">
                          <a:solidFill>
                            <a:schemeClr val="bg1"/>
                          </a:solidFill>
                          <a:latin typeface="+mn-lt"/>
                          <a:ea typeface="Calibri"/>
                          <a:cs typeface="Times New Roman"/>
                        </a:rPr>
                        <a:t>Total duration of</a:t>
                      </a:r>
                      <a:r>
                        <a:rPr lang="en-US" sz="1400" b="1" baseline="0" dirty="0" smtClean="0">
                          <a:solidFill>
                            <a:schemeClr val="bg1"/>
                          </a:solidFill>
                          <a:latin typeface="+mn-lt"/>
                          <a:ea typeface="Calibri"/>
                          <a:cs typeface="Times New Roman"/>
                        </a:rPr>
                        <a:t> motion</a:t>
                      </a:r>
                      <a:endParaRPr lang="en-US" sz="1400" dirty="0">
                        <a:solidFill>
                          <a:schemeClr val="bg1"/>
                        </a:solidFill>
                        <a:latin typeface="+mn-lt"/>
                        <a:ea typeface="Calibri"/>
                        <a:cs typeface="Times New Roman"/>
                      </a:endParaRPr>
                    </a:p>
                    <a:p>
                      <a:pPr marL="57785" algn="ctr">
                        <a:spcAft>
                          <a:spcPts val="0"/>
                        </a:spcAft>
                      </a:pPr>
                      <a:r>
                        <a:rPr lang="en-US" sz="1400" b="0" dirty="0">
                          <a:solidFill>
                            <a:schemeClr val="bg1"/>
                          </a:solidFill>
                          <a:latin typeface="+mn-lt"/>
                          <a:ea typeface="Calibri"/>
                          <a:cs typeface="Times New Roman"/>
                        </a:rPr>
                        <a:t>[min]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b="1" dirty="0" smtClean="0">
                          <a:solidFill>
                            <a:schemeClr val="bg1"/>
                          </a:solidFill>
                          <a:latin typeface="+mn-lt"/>
                          <a:ea typeface="Calibri"/>
                          <a:cs typeface="Times New Roman"/>
                        </a:rPr>
                        <a:t>Total duration of travel</a:t>
                      </a:r>
                      <a:endParaRPr lang="en-US" sz="1400" dirty="0">
                        <a:solidFill>
                          <a:schemeClr val="bg1"/>
                        </a:solidFill>
                        <a:latin typeface="+mn-lt"/>
                        <a:ea typeface="Calibri"/>
                        <a:cs typeface="Times New Roman"/>
                      </a:endParaRPr>
                    </a:p>
                    <a:p>
                      <a:pPr algn="ctr">
                        <a:spcAft>
                          <a:spcPts val="0"/>
                        </a:spcAft>
                      </a:pPr>
                      <a:r>
                        <a:rPr lang="en-US" sz="1400" b="0" dirty="0">
                          <a:solidFill>
                            <a:schemeClr val="bg1"/>
                          </a:solidFill>
                          <a:latin typeface="+mn-lt"/>
                          <a:ea typeface="Calibri"/>
                          <a:cs typeface="Times New Roman"/>
                        </a:rPr>
                        <a:t>[min]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60000">
                <a:tc>
                  <a:txBody>
                    <a:bodyPr/>
                    <a:lstStyle/>
                    <a:p>
                      <a:pPr algn="ctr">
                        <a:spcAft>
                          <a:spcPts val="0"/>
                        </a:spcAft>
                      </a:pPr>
                      <a:r>
                        <a:rPr lang="en-US" sz="1400" b="1" dirty="0" smtClean="0">
                          <a:solidFill>
                            <a:schemeClr val="bg1"/>
                          </a:solidFill>
                          <a:latin typeface="+mn-lt"/>
                          <a:ea typeface="Times New Roman"/>
                          <a:cs typeface="Times New Roman"/>
                        </a:rPr>
                        <a:t>Economically</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20</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67</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11</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43</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6</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63</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27</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38</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49</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67</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20</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17</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Calibri"/>
                          <a:cs typeface="Times New Roman"/>
                        </a:rPr>
                        <a:t>30.377</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60000">
                <a:tc>
                  <a:txBody>
                    <a:bodyPr/>
                    <a:lstStyle/>
                    <a:p>
                      <a:pPr algn="ctr">
                        <a:spcAft>
                          <a:spcPts val="0"/>
                        </a:spcAft>
                      </a:pPr>
                      <a:r>
                        <a:rPr lang="en-US" sz="1400" b="1" dirty="0" smtClean="0">
                          <a:solidFill>
                            <a:schemeClr val="bg1"/>
                          </a:solidFill>
                          <a:latin typeface="+mn-lt"/>
                          <a:ea typeface="Times New Roman"/>
                          <a:cs typeface="Times New Roman"/>
                        </a:rPr>
                        <a:t>Aggressively</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24</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17</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17</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43</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6</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94</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12</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43</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21</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54</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17</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37</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dirty="0" smtClean="0">
                          <a:solidFill>
                            <a:schemeClr val="bg1"/>
                          </a:solidFill>
                          <a:latin typeface="+mn-lt"/>
                          <a:ea typeface="Calibri"/>
                          <a:cs typeface="Times New Roman"/>
                        </a:rPr>
                        <a:t>27.511</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graphicFrame>
        <p:nvGraphicFramePr>
          <p:cNvPr id="18" name="Table 17"/>
          <p:cNvGraphicFramePr>
            <a:graphicFrameLocks noGrp="1"/>
          </p:cNvGraphicFramePr>
          <p:nvPr>
            <p:extLst>
              <p:ext uri="{D42A27DB-BD31-4B8C-83A1-F6EECF244321}">
                <p14:modId xmlns:p14="http://schemas.microsoft.com/office/powerpoint/2010/main" val="1694659750"/>
              </p:ext>
            </p:extLst>
          </p:nvPr>
        </p:nvGraphicFramePr>
        <p:xfrm>
          <a:off x="228601" y="3733800"/>
          <a:ext cx="8686795" cy="2220505"/>
        </p:xfrm>
        <a:graphic>
          <a:graphicData uri="http://schemas.openxmlformats.org/drawingml/2006/table">
            <a:tbl>
              <a:tblPr/>
              <a:tblGrid>
                <a:gridCol w="1339056"/>
                <a:gridCol w="1049677"/>
                <a:gridCol w="1049677"/>
                <a:gridCol w="1049677"/>
                <a:gridCol w="1049677"/>
                <a:gridCol w="1049677"/>
                <a:gridCol w="1049677"/>
                <a:gridCol w="1049677"/>
              </a:tblGrid>
              <a:tr h="1440000">
                <a:tc>
                  <a:txBody>
                    <a:bodyPr/>
                    <a:lstStyle/>
                    <a:p>
                      <a:pPr marL="0" marR="0" indent="0" algn="ctr" defTabSz="914400" rtl="0" eaLnBrk="1" fontAlgn="auto" latinLnBrk="0" hangingPunct="1">
                        <a:lnSpc>
                          <a:spcPct val="100000"/>
                        </a:lnSpc>
                        <a:spcBef>
                          <a:spcPts val="0"/>
                        </a:spcBef>
                        <a:spcAft>
                          <a:spcPts val="0"/>
                        </a:spcAft>
                        <a:buClrTx/>
                        <a:buSzTx/>
                        <a:buFontTx/>
                        <a:buNone/>
                        <a:tabLst/>
                        <a:defRPr/>
                      </a:pPr>
                      <a:r>
                        <a:rPr lang="en-US" sz="1400" b="1" i="1" dirty="0" smtClean="0">
                          <a:solidFill>
                            <a:schemeClr val="bg1"/>
                          </a:solidFill>
                          <a:latin typeface="+mn-lt"/>
                          <a:ea typeface="Times New Roman"/>
                          <a:cs typeface="Times New Roman"/>
                        </a:rPr>
                        <a:t>Belville </a:t>
                      </a:r>
                      <a:endParaRPr lang="en-US" sz="1400" i="1" dirty="0" smtClean="0">
                        <a:solidFill>
                          <a:schemeClr val="bg1"/>
                        </a:solidFill>
                        <a:latin typeface="+mn-lt"/>
                        <a:ea typeface="Calibri"/>
                        <a:cs typeface="Times New Roman"/>
                      </a:endParaRPr>
                    </a:p>
                    <a:p>
                      <a:pPr algn="ctr">
                        <a:spcAft>
                          <a:spcPts val="0"/>
                        </a:spcAft>
                      </a:pPr>
                      <a:r>
                        <a:rPr lang="en-US" sz="1400" b="1" i="1" dirty="0" smtClean="0">
                          <a:solidFill>
                            <a:schemeClr val="bg1"/>
                          </a:solidFill>
                          <a:latin typeface="+mn-lt"/>
                          <a:ea typeface="Times New Roman"/>
                          <a:cs typeface="Times New Roman"/>
                        </a:rPr>
                        <a:t>to </a:t>
                      </a:r>
                      <a:r>
                        <a:rPr lang="en-US" sz="1400" b="1" i="1" dirty="0" smtClean="0">
                          <a:solidFill>
                            <a:schemeClr val="bg1"/>
                          </a:solidFill>
                          <a:latin typeface="+mn-lt"/>
                          <a:ea typeface="Times New Roman"/>
                          <a:cs typeface="Times New Roman"/>
                        </a:rPr>
                        <a:t>Vukov Spomenik</a:t>
                      </a:r>
                      <a:endParaRPr lang="en-US" sz="1400" i="1"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b="1" dirty="0" smtClean="0">
                          <a:solidFill>
                            <a:schemeClr val="bg1"/>
                          </a:solidFill>
                          <a:latin typeface="+mn-lt"/>
                          <a:ea typeface="Calibri"/>
                          <a:cs typeface="Times New Roman"/>
                        </a:rPr>
                        <a:t>Mean value of speed </a:t>
                      </a:r>
                      <a:r>
                        <a:rPr lang="en-US" sz="1400" b="0" dirty="0" smtClean="0">
                          <a:solidFill>
                            <a:schemeClr val="bg1"/>
                          </a:solidFill>
                          <a:latin typeface="+mn-lt"/>
                          <a:ea typeface="Calibri"/>
                          <a:cs typeface="Times New Roman"/>
                        </a:rPr>
                        <a:t>[</a:t>
                      </a:r>
                      <a:r>
                        <a:rPr lang="sr-Latn-RS" sz="1400" b="0" dirty="0">
                          <a:solidFill>
                            <a:schemeClr val="bg1"/>
                          </a:solidFill>
                          <a:latin typeface="+mn-lt"/>
                          <a:ea typeface="Calibri"/>
                          <a:cs typeface="Times New Roman"/>
                        </a:rPr>
                        <a:t>km/h</a:t>
                      </a:r>
                      <a:r>
                        <a:rPr lang="en-US" sz="1400" b="0" dirty="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b="1" dirty="0" smtClean="0">
                          <a:solidFill>
                            <a:schemeClr val="bg1"/>
                          </a:solidFill>
                          <a:latin typeface="+mn-lt"/>
                          <a:ea typeface="Calibri"/>
                          <a:cs typeface="Times New Roman"/>
                        </a:rPr>
                        <a:t>Share of braking</a:t>
                      </a:r>
                      <a:r>
                        <a:rPr lang="en-US" sz="1400" b="1" baseline="0" dirty="0" smtClean="0">
                          <a:solidFill>
                            <a:schemeClr val="bg1"/>
                          </a:solidFill>
                          <a:latin typeface="+mn-lt"/>
                          <a:ea typeface="Calibri"/>
                          <a:cs typeface="Times New Roman"/>
                        </a:rPr>
                        <a:t> in total amount of time spent in motion </a:t>
                      </a:r>
                      <a:r>
                        <a:rPr lang="sr-Cyrl-RS" sz="1400" dirty="0" smtClean="0">
                          <a:solidFill>
                            <a:schemeClr val="bg1"/>
                          </a:solidFill>
                          <a:latin typeface="+mn-lt"/>
                          <a:ea typeface="Calibri"/>
                          <a:cs typeface="Times New Roman"/>
                        </a:rPr>
                        <a:t> </a:t>
                      </a:r>
                      <a:r>
                        <a:rPr lang="en-US" sz="1400" b="0" dirty="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b="1" dirty="0" smtClean="0">
                          <a:solidFill>
                            <a:schemeClr val="bg1"/>
                          </a:solidFill>
                          <a:latin typeface="+mn-lt"/>
                          <a:ea typeface="Calibri"/>
                          <a:cs typeface="Times New Roman"/>
                        </a:rPr>
                        <a:t>Mean value of brake pedal position</a:t>
                      </a:r>
                      <a:endParaRPr lang="en-US" sz="1400" dirty="0">
                        <a:solidFill>
                          <a:schemeClr val="bg1"/>
                        </a:solidFill>
                        <a:latin typeface="+mn-lt"/>
                        <a:ea typeface="Calibri"/>
                        <a:cs typeface="Times New Roman"/>
                      </a:endParaRPr>
                    </a:p>
                    <a:p>
                      <a:pPr algn="ctr">
                        <a:spcAft>
                          <a:spcPts val="0"/>
                        </a:spcAft>
                      </a:pPr>
                      <a:r>
                        <a:rPr lang="en-US" sz="1400" b="0" dirty="0">
                          <a:solidFill>
                            <a:schemeClr val="bg1"/>
                          </a:solidFill>
                          <a:latin typeface="+mn-lt"/>
                          <a:ea typeface="Calibri"/>
                          <a:cs typeface="Times New Roman"/>
                        </a:rPr>
                        <a:t>[%]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3340" algn="ctr">
                        <a:spcAft>
                          <a:spcPts val="0"/>
                        </a:spcAft>
                      </a:pPr>
                      <a:r>
                        <a:rPr lang="en-US" sz="1400" b="1" dirty="0" smtClean="0">
                          <a:solidFill>
                            <a:schemeClr val="bg1"/>
                          </a:solidFill>
                          <a:latin typeface="+mn-lt"/>
                          <a:ea typeface="Calibri"/>
                          <a:cs typeface="Times New Roman"/>
                        </a:rPr>
                        <a:t>Share of coasting </a:t>
                      </a:r>
                      <a:r>
                        <a:rPr lang="en-US" sz="1400" b="1" baseline="0" dirty="0" smtClean="0">
                          <a:solidFill>
                            <a:schemeClr val="bg1"/>
                          </a:solidFill>
                          <a:latin typeface="+mn-lt"/>
                          <a:ea typeface="Calibri"/>
                          <a:cs typeface="Times New Roman"/>
                        </a:rPr>
                        <a:t>in total amount of time spent in motion </a:t>
                      </a:r>
                      <a:r>
                        <a:rPr lang="en-US" sz="1400" b="0" dirty="0" smtClean="0">
                          <a:solidFill>
                            <a:schemeClr val="bg1"/>
                          </a:solidFill>
                          <a:latin typeface="+mn-lt"/>
                          <a:ea typeface="Calibri"/>
                          <a:cs typeface="Times New Roman"/>
                        </a:rPr>
                        <a:t>[%] </a:t>
                      </a:r>
                      <a:endParaRPr lang="en-US" sz="1400" b="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3340" algn="ctr">
                        <a:spcAft>
                          <a:spcPts val="0"/>
                        </a:spcAft>
                      </a:pPr>
                      <a:r>
                        <a:rPr lang="en-US" sz="1400" b="1" dirty="0" smtClean="0">
                          <a:solidFill>
                            <a:schemeClr val="bg1"/>
                          </a:solidFill>
                          <a:latin typeface="+mn-lt"/>
                          <a:ea typeface="Calibri"/>
                          <a:cs typeface="Times New Roman"/>
                        </a:rPr>
                        <a:t>Share of coasting </a:t>
                      </a:r>
                      <a:r>
                        <a:rPr lang="en-US" sz="1400" b="1" baseline="0" dirty="0" smtClean="0">
                          <a:solidFill>
                            <a:schemeClr val="bg1"/>
                          </a:solidFill>
                          <a:latin typeface="+mn-lt"/>
                          <a:ea typeface="Calibri"/>
                          <a:cs typeface="Times New Roman"/>
                        </a:rPr>
                        <a:t>in total distance of travel</a:t>
                      </a:r>
                      <a:r>
                        <a:rPr lang="sr-Cyrl-RS" sz="1400" dirty="0" smtClean="0">
                          <a:solidFill>
                            <a:schemeClr val="bg1"/>
                          </a:solidFill>
                          <a:latin typeface="+mn-lt"/>
                          <a:ea typeface="Calibri"/>
                          <a:cs typeface="Times New Roman"/>
                        </a:rPr>
                        <a:t> </a:t>
                      </a:r>
                      <a:r>
                        <a:rPr lang="en-US" sz="1400" b="0" dirty="0">
                          <a:solidFill>
                            <a:schemeClr val="bg1"/>
                          </a:solidFill>
                          <a:latin typeface="+mn-lt"/>
                          <a:ea typeface="Calibri"/>
                          <a:cs typeface="Times New Roman"/>
                        </a:rPr>
                        <a:t>[%]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marL="57785" algn="ctr">
                        <a:spcAft>
                          <a:spcPts val="0"/>
                        </a:spcAft>
                      </a:pPr>
                      <a:r>
                        <a:rPr lang="en-US" sz="1400" b="1" dirty="0" smtClean="0">
                          <a:solidFill>
                            <a:schemeClr val="bg1"/>
                          </a:solidFill>
                          <a:latin typeface="+mn-lt"/>
                          <a:ea typeface="Calibri"/>
                          <a:cs typeface="Times New Roman"/>
                        </a:rPr>
                        <a:t>Total duration of</a:t>
                      </a:r>
                      <a:r>
                        <a:rPr lang="en-US" sz="1400" b="1" baseline="0" dirty="0" smtClean="0">
                          <a:solidFill>
                            <a:schemeClr val="bg1"/>
                          </a:solidFill>
                          <a:latin typeface="+mn-lt"/>
                          <a:ea typeface="Calibri"/>
                          <a:cs typeface="Times New Roman"/>
                        </a:rPr>
                        <a:t> motion</a:t>
                      </a:r>
                      <a:endParaRPr lang="en-US" sz="1400" dirty="0">
                        <a:solidFill>
                          <a:schemeClr val="bg1"/>
                        </a:solidFill>
                        <a:latin typeface="+mn-lt"/>
                        <a:ea typeface="Calibri"/>
                        <a:cs typeface="Times New Roman"/>
                      </a:endParaRPr>
                    </a:p>
                    <a:p>
                      <a:pPr marL="57785" algn="ctr">
                        <a:spcAft>
                          <a:spcPts val="0"/>
                        </a:spcAft>
                      </a:pPr>
                      <a:r>
                        <a:rPr lang="en-US" sz="1400" b="0" dirty="0">
                          <a:solidFill>
                            <a:schemeClr val="bg1"/>
                          </a:solidFill>
                          <a:latin typeface="+mn-lt"/>
                          <a:ea typeface="Calibri"/>
                          <a:cs typeface="Times New Roman"/>
                        </a:rPr>
                        <a:t>[min] </a:t>
                      </a: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en-US" sz="1400" b="1" dirty="0" smtClean="0">
                          <a:solidFill>
                            <a:schemeClr val="bg1"/>
                          </a:solidFill>
                          <a:latin typeface="+mn-lt"/>
                          <a:ea typeface="Calibri"/>
                          <a:cs typeface="Times New Roman"/>
                        </a:rPr>
                        <a:t>Total duration of travel</a:t>
                      </a:r>
                      <a:endParaRPr lang="en-US" sz="1400" dirty="0">
                        <a:solidFill>
                          <a:schemeClr val="bg1"/>
                        </a:solidFill>
                        <a:latin typeface="+mn-lt"/>
                        <a:ea typeface="Calibri"/>
                        <a:cs typeface="Times New Roman"/>
                      </a:endParaRPr>
                    </a:p>
                    <a:p>
                      <a:pPr algn="ctr">
                        <a:spcAft>
                          <a:spcPts val="0"/>
                        </a:spcAft>
                      </a:pPr>
                      <a:r>
                        <a:rPr lang="en-US" sz="1400" b="0" dirty="0">
                          <a:solidFill>
                            <a:schemeClr val="bg1"/>
                          </a:solidFill>
                          <a:latin typeface="+mn-lt"/>
                          <a:ea typeface="Calibri"/>
                          <a:cs typeface="Times New Roman"/>
                        </a:rPr>
                        <a:t>[min] </a:t>
                      </a: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60000">
                <a:tc>
                  <a:txBody>
                    <a:bodyPr/>
                    <a:lstStyle/>
                    <a:p>
                      <a:pPr algn="ctr">
                        <a:spcAft>
                          <a:spcPts val="0"/>
                        </a:spcAft>
                      </a:pPr>
                      <a:r>
                        <a:rPr lang="en-US" sz="1400" b="1" dirty="0" smtClean="0">
                          <a:solidFill>
                            <a:schemeClr val="bg1"/>
                          </a:solidFill>
                          <a:latin typeface="+mn-lt"/>
                          <a:ea typeface="Times New Roman"/>
                          <a:cs typeface="Times New Roman"/>
                        </a:rPr>
                        <a:t>Economically</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19</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96</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6</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30</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5</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48</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32</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23</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50</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04</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24</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87</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34</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33</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r h="360000">
                <a:tc>
                  <a:txBody>
                    <a:bodyPr/>
                    <a:lstStyle/>
                    <a:p>
                      <a:pPr algn="ctr">
                        <a:spcAft>
                          <a:spcPts val="0"/>
                        </a:spcAft>
                      </a:pPr>
                      <a:r>
                        <a:rPr lang="en-US" sz="1400" b="1" dirty="0" smtClean="0">
                          <a:solidFill>
                            <a:schemeClr val="bg1"/>
                          </a:solidFill>
                          <a:latin typeface="+mn-lt"/>
                          <a:ea typeface="Times New Roman"/>
                          <a:cs typeface="Times New Roman"/>
                        </a:rPr>
                        <a:t>Aggressively</a:t>
                      </a:r>
                      <a:endParaRPr lang="en-US" sz="1400" dirty="0">
                        <a:solidFill>
                          <a:schemeClr val="bg1"/>
                        </a:solidFill>
                        <a:latin typeface="+mn-lt"/>
                        <a:ea typeface="Calibri"/>
                        <a:cs typeface="Times New Roman"/>
                      </a:endParaRPr>
                    </a:p>
                  </a:txBody>
                  <a:tcPr marL="66288" marR="66288"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24</a:t>
                      </a:r>
                      <a:r>
                        <a:rPr lang="en-US" sz="1400" smtClean="0">
                          <a:solidFill>
                            <a:schemeClr val="bg1"/>
                          </a:solidFill>
                          <a:latin typeface="+mn-lt"/>
                          <a:ea typeface="Calibri"/>
                          <a:cs typeface="Times New Roman"/>
                        </a:rPr>
                        <a:t>.</a:t>
                      </a:r>
                      <a:r>
                        <a:rPr lang="sr-Cyrl-RS" sz="1400" smtClean="0">
                          <a:solidFill>
                            <a:schemeClr val="bg1"/>
                          </a:solidFill>
                          <a:latin typeface="+mn-lt"/>
                          <a:ea typeface="Calibri"/>
                          <a:cs typeface="Times New Roman"/>
                        </a:rPr>
                        <a:t>41</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13</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48</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6</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97</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9</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28</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17</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90</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20</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37</a:t>
                      </a:r>
                      <a:endParaRPr lang="en-US" sz="1400" dirty="0">
                        <a:solidFill>
                          <a:schemeClr val="bg1"/>
                        </a:solidFill>
                        <a:latin typeface="+mn-lt"/>
                        <a:ea typeface="Calibri"/>
                        <a:cs typeface="Times New Roman"/>
                      </a:endParaRPr>
                    </a:p>
                  </a:txBody>
                  <a:tcPr marL="0" marR="0" marT="0"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c>
                  <a:txBody>
                    <a:bodyPr/>
                    <a:lstStyle/>
                    <a:p>
                      <a:pPr algn="ctr">
                        <a:spcAft>
                          <a:spcPts val="0"/>
                        </a:spcAft>
                      </a:pPr>
                      <a:r>
                        <a:rPr lang="sr-Cyrl-RS" sz="1400" dirty="0" smtClean="0">
                          <a:solidFill>
                            <a:schemeClr val="bg1"/>
                          </a:solidFill>
                          <a:latin typeface="+mn-lt"/>
                          <a:ea typeface="Calibri"/>
                          <a:cs typeface="Times New Roman"/>
                        </a:rPr>
                        <a:t>35</a:t>
                      </a:r>
                      <a:r>
                        <a:rPr lang="en-US" sz="1400" dirty="0" smtClean="0">
                          <a:solidFill>
                            <a:schemeClr val="bg1"/>
                          </a:solidFill>
                          <a:latin typeface="+mn-lt"/>
                          <a:ea typeface="Calibri"/>
                          <a:cs typeface="Times New Roman"/>
                        </a:rPr>
                        <a:t>.</a:t>
                      </a:r>
                      <a:r>
                        <a:rPr lang="sr-Cyrl-RS" sz="1400" dirty="0" smtClean="0">
                          <a:solidFill>
                            <a:schemeClr val="bg1"/>
                          </a:solidFill>
                          <a:latin typeface="+mn-lt"/>
                          <a:ea typeface="Calibri"/>
                          <a:cs typeface="Times New Roman"/>
                        </a:rPr>
                        <a:t>80</a:t>
                      </a:r>
                      <a:endParaRPr lang="en-US" sz="1400" dirty="0">
                        <a:solidFill>
                          <a:schemeClr val="bg1"/>
                        </a:solidFill>
                        <a:latin typeface="+mn-lt"/>
                        <a:ea typeface="Calibri"/>
                        <a:cs typeface="Times New Roman"/>
                      </a:endParaRPr>
                    </a:p>
                  </a:txBody>
                  <a:tcPr marL="66040" marR="66040" marT="6985" marB="0" anchor="ctr">
                    <a:lnL w="12700" cap="flat" cmpd="sng" algn="ctr">
                      <a:solidFill>
                        <a:srgbClr val="000000"/>
                      </a:solidFill>
                      <a:prstDash val="solid"/>
                      <a:round/>
                      <a:headEnd type="none" w="med" len="med"/>
                      <a:tailEnd type="none" w="med" len="med"/>
                    </a:lnL>
                    <a:lnR w="12700" cap="flat" cmpd="sng" algn="ctr">
                      <a:solidFill>
                        <a:srgbClr val="000000"/>
                      </a:solidFill>
                      <a:prstDash val="solid"/>
                      <a:round/>
                      <a:headEnd type="none" w="med" len="med"/>
                      <a:tailEnd type="none" w="med" len="med"/>
                    </a:lnR>
                    <a:lnT w="12700" cap="flat" cmpd="sng" algn="ctr">
                      <a:solidFill>
                        <a:srgbClr val="000000"/>
                      </a:solidFill>
                      <a:prstDash val="solid"/>
                      <a:round/>
                      <a:headEnd type="none" w="med" len="med"/>
                      <a:tailEnd type="none" w="med" len="med"/>
                    </a:lnT>
                    <a:lnB w="12700" cap="flat" cmpd="sng" algn="ctr">
                      <a:solidFill>
                        <a:srgbClr val="000000"/>
                      </a:solidFill>
                      <a:prstDash val="solid"/>
                      <a:round/>
                      <a:headEnd type="none" w="med" len="med"/>
                      <a:tailEnd type="none" w="med" len="med"/>
                    </a:lnB>
                  </a:tcPr>
                </a:tc>
              </a:tr>
            </a:tbl>
          </a:graphicData>
        </a:graphic>
      </p:graphicFrame>
    </p:spTree>
    <p:extLst>
      <p:ext uri="{BB962C8B-B14F-4D97-AF65-F5344CB8AC3E}">
        <p14:creationId xmlns:p14="http://schemas.microsoft.com/office/powerpoint/2010/main" val="4188762176"/>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5" name="Rectangle 4"/>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Rectangle 6"/>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8" name="Rectangle 7"/>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9" name="Rectangle 8"/>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10"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29</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
        <p:nvSpPr>
          <p:cNvPr id="11" name="Rectangle 24"/>
          <p:cNvSpPr>
            <a:spLocks noChangeArrowheads="1"/>
          </p:cNvSpPr>
          <p:nvPr/>
        </p:nvSpPr>
        <p:spPr bwMode="gray">
          <a:xfrm>
            <a:off x="1447800" y="76200"/>
            <a:ext cx="7696200" cy="381000"/>
          </a:xfrm>
          <a:prstGeom prst="rect">
            <a:avLst/>
          </a:prstGeom>
          <a:noFill/>
          <a:ln>
            <a:noFill/>
          </a:ln>
          <a:extLst/>
        </p:spPr>
        <p:txBody>
          <a:bodyPr/>
          <a:lstStyle/>
          <a:p>
            <a:pPr algn="l">
              <a:defRPr/>
            </a:pPr>
            <a:r>
              <a:rPr lang="en-US" sz="2000" dirty="0" smtClean="0">
                <a:solidFill>
                  <a:schemeClr val="tx1">
                    <a:lumMod val="50000"/>
                  </a:schemeClr>
                </a:solidFill>
                <a:cs typeface="Arial" pitchFamily="34" charset="0"/>
              </a:rPr>
              <a:t>Instead of conclusion</a:t>
            </a:r>
            <a:endParaRPr lang="en-US" sz="2000" dirty="0">
              <a:solidFill>
                <a:schemeClr val="tx1">
                  <a:lumMod val="50000"/>
                </a:schemeClr>
              </a:solidFill>
              <a:cs typeface="Arial" pitchFamily="34" charset="0"/>
            </a:endParaRPr>
          </a:p>
        </p:txBody>
      </p:sp>
      <p:sp>
        <p:nvSpPr>
          <p:cNvPr id="12" name="TextBox 11"/>
          <p:cNvSpPr txBox="1"/>
          <p:nvPr/>
        </p:nvSpPr>
        <p:spPr>
          <a:xfrm>
            <a:off x="228600" y="762000"/>
            <a:ext cx="8686800" cy="4278094"/>
          </a:xfrm>
          <a:prstGeom prst="rect">
            <a:avLst/>
          </a:prstGeom>
          <a:noFill/>
        </p:spPr>
        <p:txBody>
          <a:bodyPr wrap="square" rtlCol="0">
            <a:spAutoFit/>
          </a:bodyPr>
          <a:lstStyle/>
          <a:p>
            <a:pPr marL="173038" indent="-173038" algn="just">
              <a:buFont typeface="Arial" pitchFamily="34" charset="0"/>
              <a:buChar char="•"/>
            </a:pPr>
            <a:r>
              <a:rPr lang="en-US" sz="1600" b="0" dirty="0" smtClean="0">
                <a:solidFill>
                  <a:schemeClr val="bg1"/>
                </a:solidFill>
                <a:latin typeface="+mn-lt"/>
                <a:cs typeface="Times New Roman" pitchFamily="18" charset="0"/>
              </a:rPr>
              <a:t>All scheduled activities </a:t>
            </a:r>
            <a:r>
              <a:rPr lang="en-US" sz="1600" b="0" dirty="0">
                <a:solidFill>
                  <a:schemeClr val="bg1"/>
                </a:solidFill>
                <a:latin typeface="+mn-lt"/>
                <a:cs typeface="Times New Roman" pitchFamily="18" charset="0"/>
              </a:rPr>
              <a:t>were </a:t>
            </a:r>
            <a:r>
              <a:rPr lang="en-US" sz="1600" b="0" dirty="0" smtClean="0">
                <a:solidFill>
                  <a:schemeClr val="bg1"/>
                </a:solidFill>
                <a:latin typeface="+mn-lt"/>
                <a:cs typeface="Times New Roman" pitchFamily="18" charset="0"/>
              </a:rPr>
              <a:t>completed</a:t>
            </a: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a:p>
            <a:pPr marL="173038" indent="-173038" algn="just"/>
            <a:r>
              <a:rPr lang="en-US" sz="1600" dirty="0" smtClean="0">
                <a:solidFill>
                  <a:schemeClr val="bg1"/>
                </a:solidFill>
                <a:latin typeface="+mn-lt"/>
                <a:cs typeface="Times New Roman" pitchFamily="18" charset="0"/>
              </a:rPr>
              <a:t>Matters for future research</a:t>
            </a:r>
            <a:r>
              <a:rPr lang="ru-RU" sz="1600" dirty="0" smtClean="0">
                <a:solidFill>
                  <a:schemeClr val="bg1"/>
                </a:solidFill>
                <a:latin typeface="+mn-lt"/>
                <a:cs typeface="Times New Roman" pitchFamily="18" charset="0"/>
              </a:rPr>
              <a:t>:</a:t>
            </a:r>
          </a:p>
          <a:p>
            <a:pPr marL="173038" indent="-173038" algn="just"/>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Driving style and the effects of training of each driver are to be quantified and monitored constantly </a:t>
            </a:r>
          </a:p>
          <a:p>
            <a:pPr algn="just"/>
            <a:endParaRPr lang="en-US"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Recommendations for energy efficient driving and outcome indicator for the driver in real time </a:t>
            </a:r>
            <a:endParaRPr lang="sr-Cyrl-RS" sz="1600" b="0" dirty="0" smtClean="0">
              <a:solidFill>
                <a:schemeClr val="bg1"/>
              </a:solidFill>
              <a:latin typeface="+mn-lt"/>
              <a:cs typeface="Times New Roman" pitchFamily="18" charset="0"/>
            </a:endParaRPr>
          </a:p>
          <a:p>
            <a:pPr marL="173038" indent="-173038" algn="just"/>
            <a:endParaRPr lang="sr-Cyrl-RS"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latin typeface="+mn-lt"/>
                <a:cs typeface="Times New Roman" pitchFamily="18" charset="0"/>
              </a:rPr>
              <a:t>Recommendation for specific sections between two stops (bus-stops, traffic lights), taking into account the section length and the travel duration based on current traffic conditions</a:t>
            </a:r>
            <a:endParaRPr lang="sr-Cyrl-RS" sz="1600" b="0" dirty="0" smtClean="0">
              <a:solidFill>
                <a:schemeClr val="bg1"/>
              </a:solidFill>
              <a:latin typeface="+mn-lt"/>
              <a:cs typeface="Times New Roman" pitchFamily="18" charset="0"/>
            </a:endParaRPr>
          </a:p>
          <a:p>
            <a:pPr marL="173038" indent="-173038" algn="just"/>
            <a:endParaRPr lang="sr-Cyrl-RS" sz="1600" b="0" dirty="0" smtClean="0">
              <a:solidFill>
                <a:schemeClr val="bg1"/>
              </a:solidFill>
              <a:latin typeface="+mn-lt"/>
              <a:cs typeface="Times New Roman" pitchFamily="18" charset="0"/>
            </a:endParaRPr>
          </a:p>
          <a:p>
            <a:pPr marL="173038" indent="-173038" algn="just">
              <a:buFont typeface="Arial" pitchFamily="34" charset="0"/>
              <a:buChar char="•"/>
            </a:pPr>
            <a:r>
              <a:rPr lang="en-US" sz="1600" b="0" dirty="0" smtClean="0">
                <a:solidFill>
                  <a:schemeClr val="bg1"/>
                </a:solidFill>
                <a:cs typeface="Times New Roman" pitchFamily="18" charset="0"/>
              </a:rPr>
              <a:t>It is necessary to take into account the energy consumed by auxiliary consumers, especially cooling and heating systems, because there a considerable savings can occur.</a:t>
            </a: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a:p>
            <a:pPr marL="173038" indent="-173038" algn="just">
              <a:buFont typeface="Arial" pitchFamily="34" charset="0"/>
              <a:buChar char="•"/>
            </a:pPr>
            <a:endParaRPr lang="ru-RU" sz="1600" b="0" dirty="0" smtClean="0">
              <a:solidFill>
                <a:schemeClr val="bg1"/>
              </a:solidFill>
              <a:latin typeface="+mn-lt"/>
              <a:cs typeface="Times New Roman" pitchFamily="18" charset="0"/>
            </a:endParaRPr>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showMasterSp="0">
  <p:cSld>
    <p:spTree>
      <p:nvGrpSpPr>
        <p:cNvPr id="1" name=""/>
        <p:cNvGrpSpPr/>
        <p:nvPr/>
      </p:nvGrpSpPr>
      <p:grpSpPr>
        <a:xfrm>
          <a:off x="0" y="0"/>
          <a:ext cx="0" cy="0"/>
          <a:chOff x="0" y="0"/>
          <a:chExt cx="0" cy="0"/>
        </a:xfrm>
      </p:grpSpPr>
      <p:sp>
        <p:nvSpPr>
          <p:cNvPr id="27650" name="Rectangle 3"/>
          <p:cNvSpPr>
            <a:spLocks noGrp="1" noChangeArrowheads="1"/>
          </p:cNvSpPr>
          <p:nvPr>
            <p:ph type="ctrTitle" idx="4294967295"/>
          </p:nvPr>
        </p:nvSpPr>
        <p:spPr>
          <a:xfrm>
            <a:off x="228600" y="2133600"/>
            <a:ext cx="8686800" cy="2133600"/>
          </a:xfrm>
        </p:spPr>
        <p:txBody>
          <a:bodyPr/>
          <a:lstStyle/>
          <a:p>
            <a:pPr algn="ctr" eaLnBrk="1" hangingPunct="1">
              <a:defRPr/>
            </a:pPr>
            <a:r>
              <a:rPr lang="en-US" sz="6000" b="0" dirty="0" smtClean="0">
                <a:solidFill>
                  <a:schemeClr val="tx1">
                    <a:lumMod val="75000"/>
                  </a:schemeClr>
                </a:solidFill>
                <a:latin typeface="Arial" pitchFamily="34" charset="0"/>
                <a:cs typeface="Arial" pitchFamily="34" charset="0"/>
              </a:rPr>
              <a:t> </a:t>
            </a:r>
            <a:r>
              <a:rPr lang="en-US" sz="6000" dirty="0" smtClean="0">
                <a:solidFill>
                  <a:schemeClr val="tx1">
                    <a:lumMod val="75000"/>
                  </a:schemeClr>
                </a:solidFill>
                <a:latin typeface="Arial" pitchFamily="34" charset="0"/>
                <a:cs typeface="Arial" pitchFamily="34" charset="0"/>
              </a:rPr>
              <a:t>Thank You for Your attention!</a:t>
            </a:r>
          </a:p>
        </p:txBody>
      </p:sp>
      <p:sp>
        <p:nvSpPr>
          <p:cNvPr id="3" name="Rectangle 2"/>
          <p:cNvSpPr/>
          <p:nvPr/>
        </p:nvSpPr>
        <p:spPr>
          <a:xfrm>
            <a:off x="1295400" y="0"/>
            <a:ext cx="7848600" cy="533400"/>
          </a:xfrm>
          <a:prstGeom prst="rect">
            <a:avLst/>
          </a:prstGeom>
          <a:solidFill>
            <a:schemeClr val="tx1">
              <a:lumMod val="9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4" name="Rectangle 3"/>
          <p:cNvSpPr/>
          <p:nvPr/>
        </p:nvSpPr>
        <p:spPr>
          <a:xfrm flipV="1">
            <a:off x="0" y="0"/>
            <a:ext cx="1295400" cy="533400"/>
          </a:xfrm>
          <a:prstGeom prst="rect">
            <a:avLst/>
          </a:prstGeom>
          <a:solidFill>
            <a:srgbClr val="92D05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5" name="Rectangle 4"/>
          <p:cNvSpPr/>
          <p:nvPr/>
        </p:nvSpPr>
        <p:spPr>
          <a:xfrm>
            <a:off x="0" y="6477001"/>
            <a:ext cx="9144000" cy="381000"/>
          </a:xfrm>
          <a:prstGeom prst="rect">
            <a:avLst/>
          </a:prstGeom>
          <a:solidFill>
            <a:schemeClr val="tx1">
              <a:lumMod val="8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6" name="Rectangle 5"/>
          <p:cNvSpPr/>
          <p:nvPr/>
        </p:nvSpPr>
        <p:spPr>
          <a:xfrm>
            <a:off x="7924800" y="6477000"/>
            <a:ext cx="1219200" cy="381000"/>
          </a:xfrm>
          <a:prstGeom prst="rect">
            <a:avLst/>
          </a:prstGeom>
          <a:solidFill>
            <a:schemeClr val="tx1">
              <a:lumMod val="75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sr-Latn-RS" dirty="0"/>
          </a:p>
        </p:txBody>
      </p:sp>
      <p:sp>
        <p:nvSpPr>
          <p:cNvPr id="7" name="Rectangle 24"/>
          <p:cNvSpPr>
            <a:spLocks noChangeArrowheads="1"/>
          </p:cNvSpPr>
          <p:nvPr/>
        </p:nvSpPr>
        <p:spPr bwMode="gray">
          <a:xfrm>
            <a:off x="7924800" y="6477000"/>
            <a:ext cx="1066800" cy="381000"/>
          </a:xfrm>
          <a:prstGeom prst="rect">
            <a:avLst/>
          </a:prstGeom>
          <a:noFill/>
          <a:ln>
            <a:noFill/>
          </a:ln>
          <a:extLst/>
        </p:spPr>
        <p:txBody>
          <a:bodyPr anchor="ctr" anchorCtr="0"/>
          <a:lstStyle/>
          <a:p>
            <a:pPr>
              <a:defRPr/>
            </a:pPr>
            <a:fld id="{89D935C5-5EC5-4D00-B2D7-89227E27EE0D}" type="slidenum">
              <a:rPr lang="sr-Latn-RS" sz="1600" b="0" smtClean="0">
                <a:cs typeface="Arial" pitchFamily="34" charset="0"/>
              </a:rPr>
              <a:pPr>
                <a:defRPr/>
              </a:pPr>
              <a:t>30</a:t>
            </a:fld>
            <a:r>
              <a:rPr lang="sr-Latn-RS" sz="1600" b="0" dirty="0" smtClean="0">
                <a:cs typeface="Arial" pitchFamily="34" charset="0"/>
              </a:rPr>
              <a:t> / </a:t>
            </a:r>
            <a:r>
              <a:rPr lang="en-US" sz="1600" b="0" dirty="0" smtClean="0">
                <a:cs typeface="Arial" pitchFamily="34" charset="0"/>
              </a:rPr>
              <a:t>30</a:t>
            </a:r>
            <a:endParaRPr lang="en-US" sz="1600" b="0" dirty="0">
              <a:cs typeface="Arial" pitchFamily="34" charset="0"/>
            </a:endParaRPr>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590TGp_climb_dark">
  <a:themeElements>
    <a:clrScheme name="590TGp_climb_dark 2">
      <a:dk1>
        <a:srgbClr val="5F5F5F"/>
      </a:dk1>
      <a:lt1>
        <a:srgbClr val="FFFFFF"/>
      </a:lt1>
      <a:dk2>
        <a:srgbClr val="232751"/>
      </a:dk2>
      <a:lt2>
        <a:srgbClr val="CCFFCC"/>
      </a:lt2>
      <a:accent1>
        <a:srgbClr val="62A2DC"/>
      </a:accent1>
      <a:accent2>
        <a:srgbClr val="E29B54"/>
      </a:accent2>
      <a:accent3>
        <a:srgbClr val="ACACB3"/>
      </a:accent3>
      <a:accent4>
        <a:srgbClr val="DADADA"/>
      </a:accent4>
      <a:accent5>
        <a:srgbClr val="B7CEEB"/>
      </a:accent5>
      <a:accent6>
        <a:srgbClr val="CD8C4B"/>
      </a:accent6>
      <a:hlink>
        <a:srgbClr val="83CE5A"/>
      </a:hlink>
      <a:folHlink>
        <a:srgbClr val="DE585B"/>
      </a:folHlink>
    </a:clrScheme>
    <a:fontScheme name="590TGp_climb_dark">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1440" tIns="45720" rIns="91440" bIns="45720" numCol="1" anchor="ctr" anchorCtr="0" compatLnSpc="1">
        <a:prstTxWarp prst="textNoShape">
          <a:avLst/>
        </a:prstTxWarp>
      </a:bodyPr>
      <a:lstStyle>
        <a:defPPr marL="0" marR="0" indent="0" algn="r" defTabSz="914400" rtl="0" eaLnBrk="1" fontAlgn="base" latinLnBrk="0" hangingPunct="1">
          <a:lnSpc>
            <a:spcPct val="100000"/>
          </a:lnSpc>
          <a:spcBef>
            <a:spcPct val="0"/>
          </a:spcBef>
          <a:spcAft>
            <a:spcPct val="0"/>
          </a:spcAft>
          <a:buClrTx/>
          <a:buSzTx/>
          <a:buFontTx/>
          <a:buNone/>
          <a:tabLst/>
          <a:defRPr kumimoji="0" lang="en-US" sz="1800" b="1" i="0" u="none" strike="noStrike" cap="none" normalizeH="0" baseline="0" smtClean="0">
            <a:ln>
              <a:noFill/>
            </a:ln>
            <a:solidFill>
              <a:schemeClr val="tx1"/>
            </a:solidFill>
            <a:effectLst/>
            <a:latin typeface="Arial" pitchFamily="34" charset="0"/>
          </a:defRPr>
        </a:defPPr>
      </a:lstStyle>
    </a:spDef>
    <a:lnDef>
      <a:spPr bwMode="auto">
        <a:xfrm>
          <a:off x="0" y="0"/>
          <a:ext cx="1" cy="1"/>
        </a:xfrm>
        <a:custGeom>
          <a:avLst/>
          <a:gdLst/>
          <a:ahLst/>
          <a:cxnLst/>
          <a:rect l="0" t="0" r="0" b="0"/>
          <a:pathLst/>
        </a:custGeom>
        <a:noFill/>
        <a:ln w="9525" cap="flat" cmpd="sng" algn="ctr">
          <a:noFill/>
          <a:prstDash val="solid"/>
          <a:round/>
          <a:headEnd type="none" w="med" len="med"/>
          <a:tailEnd type="none" w="med" len="med"/>
        </a:ln>
        <a:effectLst/>
      </a:spPr>
      <a:bodyPr vert="horz" wrap="square" lIns="91440" tIns="45720" rIns="91440" bIns="45720" numCol="1" anchor="ctr" anchorCtr="0" compatLnSpc="1">
        <a:prstTxWarp prst="textNoShape">
          <a:avLst/>
        </a:prstTxWarp>
      </a:bodyPr>
      <a:lstStyle>
        <a:defPPr marL="0" marR="0" indent="0" algn="r" defTabSz="914400" rtl="0" eaLnBrk="1" fontAlgn="base" latinLnBrk="0" hangingPunct="1">
          <a:lnSpc>
            <a:spcPct val="100000"/>
          </a:lnSpc>
          <a:spcBef>
            <a:spcPct val="0"/>
          </a:spcBef>
          <a:spcAft>
            <a:spcPct val="0"/>
          </a:spcAft>
          <a:buClrTx/>
          <a:buSzTx/>
          <a:buFontTx/>
          <a:buNone/>
          <a:tabLst/>
          <a:defRPr kumimoji="0" lang="en-US" sz="1800" b="1" i="0" u="none" strike="noStrike" cap="none" normalizeH="0" baseline="0" smtClean="0">
            <a:ln>
              <a:noFill/>
            </a:ln>
            <a:solidFill>
              <a:schemeClr val="tx1"/>
            </a:solidFill>
            <a:effectLst/>
            <a:latin typeface="Arial" pitchFamily="34" charset="0"/>
          </a:defRPr>
        </a:defPPr>
      </a:lstStyle>
    </a:lnDef>
  </a:objectDefaults>
  <a:extraClrSchemeLst>
    <a:extraClrScheme>
      <a:clrScheme name="590TGp_climb_dark 1">
        <a:dk1>
          <a:srgbClr val="808080"/>
        </a:dk1>
        <a:lt1>
          <a:srgbClr val="FFFFFF"/>
        </a:lt1>
        <a:dk2>
          <a:srgbClr val="003366"/>
        </a:dk2>
        <a:lt2>
          <a:srgbClr val="FFFFCC"/>
        </a:lt2>
        <a:accent1>
          <a:srgbClr val="79CE24"/>
        </a:accent1>
        <a:accent2>
          <a:srgbClr val="E45267"/>
        </a:accent2>
        <a:accent3>
          <a:srgbClr val="AAADB8"/>
        </a:accent3>
        <a:accent4>
          <a:srgbClr val="DADADA"/>
        </a:accent4>
        <a:accent5>
          <a:srgbClr val="BEE3AC"/>
        </a:accent5>
        <a:accent6>
          <a:srgbClr val="CF495D"/>
        </a:accent6>
        <a:hlink>
          <a:srgbClr val="5FC3D7"/>
        </a:hlink>
        <a:folHlink>
          <a:srgbClr val="FAA712"/>
        </a:folHlink>
      </a:clrScheme>
      <a:clrMap bg1="dk2" tx1="lt1" bg2="dk1" tx2="lt2" accent1="accent1" accent2="accent2" accent3="accent3" accent4="accent4" accent5="accent5" accent6="accent6" hlink="hlink" folHlink="folHlink"/>
    </a:extraClrScheme>
    <a:extraClrScheme>
      <a:clrScheme name="590TGp_climb_dark 2">
        <a:dk1>
          <a:srgbClr val="5F5F5F"/>
        </a:dk1>
        <a:lt1>
          <a:srgbClr val="FFFFFF"/>
        </a:lt1>
        <a:dk2>
          <a:srgbClr val="232751"/>
        </a:dk2>
        <a:lt2>
          <a:srgbClr val="CCFFCC"/>
        </a:lt2>
        <a:accent1>
          <a:srgbClr val="62A2DC"/>
        </a:accent1>
        <a:accent2>
          <a:srgbClr val="E29B54"/>
        </a:accent2>
        <a:accent3>
          <a:srgbClr val="ACACB3"/>
        </a:accent3>
        <a:accent4>
          <a:srgbClr val="DADADA"/>
        </a:accent4>
        <a:accent5>
          <a:srgbClr val="B7CEEB"/>
        </a:accent5>
        <a:accent6>
          <a:srgbClr val="CD8C4B"/>
        </a:accent6>
        <a:hlink>
          <a:srgbClr val="83CE5A"/>
        </a:hlink>
        <a:folHlink>
          <a:srgbClr val="DE585B"/>
        </a:folHlink>
      </a:clrScheme>
      <a:clrMap bg1="dk2" tx1="lt1" bg2="dk1" tx2="lt2" accent1="accent1" accent2="accent2" accent3="accent3" accent4="accent4" accent5="accent5" accent6="accent6" hlink="hlink" folHlink="folHlink"/>
    </a:extraClrScheme>
    <a:extraClrScheme>
      <a:clrScheme name="590TGp_climb_dark 3">
        <a:dk1>
          <a:srgbClr val="5F5F5F"/>
        </a:dk1>
        <a:lt1>
          <a:srgbClr val="FFFFFF"/>
        </a:lt1>
        <a:dk2>
          <a:srgbClr val="504736"/>
        </a:dk2>
        <a:lt2>
          <a:srgbClr val="CCECFF"/>
        </a:lt2>
        <a:accent1>
          <a:srgbClr val="DE6084"/>
        </a:accent1>
        <a:accent2>
          <a:srgbClr val="63B1C9"/>
        </a:accent2>
        <a:accent3>
          <a:srgbClr val="B3B1AE"/>
        </a:accent3>
        <a:accent4>
          <a:srgbClr val="DADADA"/>
        </a:accent4>
        <a:accent5>
          <a:srgbClr val="ECB6C2"/>
        </a:accent5>
        <a:accent6>
          <a:srgbClr val="59A0B6"/>
        </a:accent6>
        <a:hlink>
          <a:srgbClr val="D08B58"/>
        </a:hlink>
        <a:folHlink>
          <a:srgbClr val="67D53B"/>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590TGp_climb_dark</Template>
  <TotalTime>7544</TotalTime>
  <Words>3265</Words>
  <Application>Microsoft Office PowerPoint</Application>
  <PresentationFormat>On-screen Show (4:3)</PresentationFormat>
  <Paragraphs>531</Paragraphs>
  <Slides>30</Slides>
  <Notes>30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30</vt:i4>
      </vt:variant>
    </vt:vector>
  </HeadingPairs>
  <TitlesOfParts>
    <vt:vector size="34" baseType="lpstr">
      <vt:lpstr>Arial</vt:lpstr>
      <vt:lpstr>Calibri</vt:lpstr>
      <vt:lpstr>Times New Roman</vt:lpstr>
      <vt:lpstr>590TGp_climb_dark</vt:lpstr>
      <vt:lpstr>RESEARCH ON THE EFFECT OF DRIVING STYLE ON ENERGY EFFICIENCY OF ELECTRIC BUSES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 Thank You for Your attention!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Model višeparametarske optimizacije promene stepena prenosa menjačamotornog vozila</dc:title>
  <dc:creator>Master</dc:creator>
  <cp:lastModifiedBy>MV-Nastava</cp:lastModifiedBy>
  <cp:revision>522</cp:revision>
  <dcterms:created xsi:type="dcterms:W3CDTF">2009-10-02T08:55:22Z</dcterms:created>
  <dcterms:modified xsi:type="dcterms:W3CDTF">2020-01-30T14:48:34Z</dcterms:modified>
</cp:coreProperties>
</file>