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256" r:id="rId2"/>
    <p:sldId id="342" r:id="rId3"/>
    <p:sldId id="382" r:id="rId4"/>
    <p:sldId id="408" r:id="rId5"/>
    <p:sldId id="384" r:id="rId6"/>
    <p:sldId id="386" r:id="rId7"/>
    <p:sldId id="387" r:id="rId8"/>
    <p:sldId id="413" r:id="rId9"/>
    <p:sldId id="388" r:id="rId10"/>
    <p:sldId id="390" r:id="rId11"/>
    <p:sldId id="392" r:id="rId12"/>
    <p:sldId id="391" r:id="rId13"/>
    <p:sldId id="395" r:id="rId14"/>
    <p:sldId id="407" r:id="rId15"/>
    <p:sldId id="400" r:id="rId16"/>
    <p:sldId id="399" r:id="rId17"/>
    <p:sldId id="401" r:id="rId18"/>
    <p:sldId id="402" r:id="rId19"/>
    <p:sldId id="403" r:id="rId20"/>
    <p:sldId id="404" r:id="rId21"/>
    <p:sldId id="405" r:id="rId22"/>
    <p:sldId id="406" r:id="rId23"/>
    <p:sldId id="414" r:id="rId24"/>
    <p:sldId id="415" r:id="rId25"/>
    <p:sldId id="416" r:id="rId26"/>
    <p:sldId id="417" r:id="rId27"/>
    <p:sldId id="418" r:id="rId28"/>
    <p:sldId id="419" r:id="rId29"/>
    <p:sldId id="420" r:id="rId30"/>
    <p:sldId id="318" r:id="rId31"/>
  </p:sldIdLst>
  <p:sldSz cx="9144000" cy="6858000" type="screen4x3"/>
  <p:notesSz cx="7099300" cy="10234613"/>
  <p:defaultTextStyle>
    <a:defPPr>
      <a:defRPr lang="en-US"/>
    </a:defPPr>
    <a:lvl1pPr algn="r" rtl="0" fontAlgn="base">
      <a:spcBef>
        <a:spcPct val="0"/>
      </a:spcBef>
      <a:spcAft>
        <a:spcPct val="0"/>
      </a:spcAft>
      <a:defRPr b="1" kern="1200">
        <a:solidFill>
          <a:schemeClr val="tx1"/>
        </a:solidFill>
        <a:latin typeface="Arial" pitchFamily="34" charset="0"/>
        <a:ea typeface="+mn-ea"/>
        <a:cs typeface="+mn-cs"/>
      </a:defRPr>
    </a:lvl1pPr>
    <a:lvl2pPr marL="457200" algn="r" rtl="0" fontAlgn="base">
      <a:spcBef>
        <a:spcPct val="0"/>
      </a:spcBef>
      <a:spcAft>
        <a:spcPct val="0"/>
      </a:spcAft>
      <a:defRPr b="1" kern="1200">
        <a:solidFill>
          <a:schemeClr val="tx1"/>
        </a:solidFill>
        <a:latin typeface="Arial" pitchFamily="34" charset="0"/>
        <a:ea typeface="+mn-ea"/>
        <a:cs typeface="+mn-cs"/>
      </a:defRPr>
    </a:lvl2pPr>
    <a:lvl3pPr marL="914400" algn="r" rtl="0" fontAlgn="base">
      <a:spcBef>
        <a:spcPct val="0"/>
      </a:spcBef>
      <a:spcAft>
        <a:spcPct val="0"/>
      </a:spcAft>
      <a:defRPr b="1" kern="1200">
        <a:solidFill>
          <a:schemeClr val="tx1"/>
        </a:solidFill>
        <a:latin typeface="Arial" pitchFamily="34" charset="0"/>
        <a:ea typeface="+mn-ea"/>
        <a:cs typeface="+mn-cs"/>
      </a:defRPr>
    </a:lvl3pPr>
    <a:lvl4pPr marL="1371600" algn="r" rtl="0" fontAlgn="base">
      <a:spcBef>
        <a:spcPct val="0"/>
      </a:spcBef>
      <a:spcAft>
        <a:spcPct val="0"/>
      </a:spcAft>
      <a:defRPr b="1" kern="1200">
        <a:solidFill>
          <a:schemeClr val="tx1"/>
        </a:solidFill>
        <a:latin typeface="Arial" pitchFamily="34" charset="0"/>
        <a:ea typeface="+mn-ea"/>
        <a:cs typeface="+mn-cs"/>
      </a:defRPr>
    </a:lvl4pPr>
    <a:lvl5pPr marL="1828800" algn="r"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D393"/>
    <a:srgbClr val="FFFFFF"/>
    <a:srgbClr val="000000"/>
    <a:srgbClr val="333333"/>
    <a:srgbClr val="FAA712"/>
    <a:srgbClr val="5FC3D7"/>
    <a:srgbClr val="E0DFE3"/>
    <a:srgbClr val="C8C9CA"/>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43" autoAdjust="0"/>
    <p:restoredTop sz="94660"/>
  </p:normalViewPr>
  <p:slideViewPr>
    <p:cSldViewPr>
      <p:cViewPr>
        <p:scale>
          <a:sx n="80" d="100"/>
          <a:sy n="80" d="100"/>
        </p:scale>
        <p:origin x="-1354" y="-72"/>
      </p:cViewPr>
      <p:guideLst>
        <p:guide orient="horz" pos="2160"/>
        <p:guide pos="2880"/>
      </p:guideLst>
    </p:cSldViewPr>
  </p:slideViewPr>
  <p:notesTextViewPr>
    <p:cViewPr>
      <p:scale>
        <a:sx n="200" d="100"/>
        <a:sy n="200" d="100"/>
      </p:scale>
      <p:origin x="0" y="0"/>
    </p:cViewPr>
  </p:notesTextViewPr>
  <p:notesViewPr>
    <p:cSldViewPr>
      <p:cViewPr varScale="1">
        <p:scale>
          <a:sx n="66" d="100"/>
          <a:sy n="66" d="100"/>
        </p:scale>
        <p:origin x="0" y="0"/>
      </p:cViewPr>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l">
              <a:defRPr sz="1300" b="0">
                <a:latin typeface="Arial" charset="0"/>
              </a:defRPr>
            </a:lvl1pPr>
          </a:lstStyle>
          <a:p>
            <a:pPr>
              <a:defRPr/>
            </a:pPr>
            <a:endParaRPr lang="en-US"/>
          </a:p>
        </p:txBody>
      </p:sp>
      <p:sp>
        <p:nvSpPr>
          <p:cNvPr id="36867" name="Rectangle 3"/>
          <p:cNvSpPr>
            <a:spLocks noGrp="1" noChangeArrowheads="1"/>
          </p:cNvSpPr>
          <p:nvPr>
            <p:ph type="dt" sz="quarter" idx="1"/>
          </p:nvPr>
        </p:nvSpPr>
        <p:spPr bwMode="auto">
          <a:xfrm>
            <a:off x="4021294"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defRPr sz="1300" b="0">
                <a:latin typeface="Arial" charset="0"/>
              </a:defRPr>
            </a:lvl1pPr>
          </a:lstStyle>
          <a:p>
            <a:pPr>
              <a:defRPr/>
            </a:pPr>
            <a:endParaRPr lang="en-US"/>
          </a:p>
        </p:txBody>
      </p:sp>
      <p:sp>
        <p:nvSpPr>
          <p:cNvPr id="36868" name="Rectangle 4"/>
          <p:cNvSpPr>
            <a:spLocks noGrp="1" noChangeArrowheads="1"/>
          </p:cNvSpPr>
          <p:nvPr>
            <p:ph type="ftr" sz="quarter" idx="2"/>
          </p:nvPr>
        </p:nvSpPr>
        <p:spPr bwMode="auto">
          <a:xfrm>
            <a:off x="0"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l">
              <a:defRPr sz="1300" b="0">
                <a:latin typeface="Arial" charset="0"/>
              </a:defRPr>
            </a:lvl1pPr>
          </a:lstStyle>
          <a:p>
            <a:pPr>
              <a:defRPr/>
            </a:pPr>
            <a:endParaRPr lang="en-US"/>
          </a:p>
        </p:txBody>
      </p:sp>
      <p:sp>
        <p:nvSpPr>
          <p:cNvPr id="36869" name="Rectangle 5"/>
          <p:cNvSpPr>
            <a:spLocks noGrp="1" noChangeArrowheads="1"/>
          </p:cNvSpPr>
          <p:nvPr>
            <p:ph type="sldNum" sz="quarter" idx="3"/>
          </p:nvPr>
        </p:nvSpPr>
        <p:spPr bwMode="auto">
          <a:xfrm>
            <a:off x="4021294"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defRPr sz="1300" b="0">
                <a:latin typeface="Arial" charset="0"/>
              </a:defRPr>
            </a:lvl1pPr>
          </a:lstStyle>
          <a:p>
            <a:pPr>
              <a:defRPr/>
            </a:pPr>
            <a:fld id="{A00A1693-79AF-4531-BBF2-BDCAAB0C62CC}" type="slidenum">
              <a:rPr lang="en-US"/>
              <a:pPr>
                <a:defRPr/>
              </a:pPr>
              <a:t>‹#›</a:t>
            </a:fld>
            <a:endParaRPr lang="en-US"/>
          </a:p>
        </p:txBody>
      </p:sp>
    </p:spTree>
    <p:extLst>
      <p:ext uri="{BB962C8B-B14F-4D97-AF65-F5344CB8AC3E}">
        <p14:creationId xmlns="" xmlns:p14="http://schemas.microsoft.com/office/powerpoint/2010/main" val="5434372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l">
              <a:defRPr sz="1300" b="0">
                <a:latin typeface="Arial" charset="0"/>
              </a:defRPr>
            </a:lvl1pPr>
          </a:lstStyle>
          <a:p>
            <a:pPr>
              <a:defRPr/>
            </a:pPr>
            <a:endParaRPr lang="en-US"/>
          </a:p>
        </p:txBody>
      </p:sp>
      <p:sp>
        <p:nvSpPr>
          <p:cNvPr id="46083" name="Rectangle 3"/>
          <p:cNvSpPr>
            <a:spLocks noGrp="1" noChangeArrowheads="1"/>
          </p:cNvSpPr>
          <p:nvPr>
            <p:ph type="dt" idx="1"/>
          </p:nvPr>
        </p:nvSpPr>
        <p:spPr bwMode="auto">
          <a:xfrm>
            <a:off x="4021294"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defRPr sz="1300" b="0">
                <a:latin typeface="Arial" charset="0"/>
              </a:defRPr>
            </a:lvl1pPr>
          </a:lstStyle>
          <a:p>
            <a:pPr>
              <a:defRPr/>
            </a:pPr>
            <a:endParaRPr lang="en-US"/>
          </a:p>
        </p:txBody>
      </p:sp>
      <p:sp>
        <p:nvSpPr>
          <p:cNvPr id="54276"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p:spPr>
      </p:sp>
      <p:sp>
        <p:nvSpPr>
          <p:cNvPr id="46085" name="Rectangle 5"/>
          <p:cNvSpPr>
            <a:spLocks noGrp="1" noChangeArrowheads="1"/>
          </p:cNvSpPr>
          <p:nvPr>
            <p:ph type="body" sz="quarter" idx="3"/>
          </p:nvPr>
        </p:nvSpPr>
        <p:spPr bwMode="auto">
          <a:xfrm>
            <a:off x="709930" y="4861441"/>
            <a:ext cx="5679440" cy="4605576"/>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6086" name="Rectangle 6"/>
          <p:cNvSpPr>
            <a:spLocks noGrp="1" noChangeArrowheads="1"/>
          </p:cNvSpPr>
          <p:nvPr>
            <p:ph type="ftr" sz="quarter" idx="4"/>
          </p:nvPr>
        </p:nvSpPr>
        <p:spPr bwMode="auto">
          <a:xfrm>
            <a:off x="0"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l">
              <a:defRPr sz="1300" b="0">
                <a:latin typeface="Arial" charset="0"/>
              </a:defRPr>
            </a:lvl1pPr>
          </a:lstStyle>
          <a:p>
            <a:pPr>
              <a:defRPr/>
            </a:pPr>
            <a:endParaRPr lang="en-US"/>
          </a:p>
        </p:txBody>
      </p:sp>
      <p:sp>
        <p:nvSpPr>
          <p:cNvPr id="46087" name="Rectangle 7"/>
          <p:cNvSpPr>
            <a:spLocks noGrp="1" noChangeArrowheads="1"/>
          </p:cNvSpPr>
          <p:nvPr>
            <p:ph type="sldNum" sz="quarter" idx="5"/>
          </p:nvPr>
        </p:nvSpPr>
        <p:spPr bwMode="auto">
          <a:xfrm>
            <a:off x="4021294"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defRPr sz="1300" b="0">
                <a:latin typeface="Arial" charset="0"/>
              </a:defRPr>
            </a:lvl1pPr>
          </a:lstStyle>
          <a:p>
            <a:pPr>
              <a:defRPr/>
            </a:pPr>
            <a:fld id="{C4D51CDA-A489-4B34-A333-405B5D458C87}" type="slidenum">
              <a:rPr lang="en-US"/>
              <a:pPr>
                <a:defRPr/>
              </a:pPr>
              <a:t>‹#›</a:t>
            </a:fld>
            <a:endParaRPr lang="en-US"/>
          </a:p>
        </p:txBody>
      </p:sp>
    </p:spTree>
    <p:extLst>
      <p:ext uri="{BB962C8B-B14F-4D97-AF65-F5344CB8AC3E}">
        <p14:creationId xmlns="" xmlns:p14="http://schemas.microsoft.com/office/powerpoint/2010/main" val="18604453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C0FA7AC9-BC77-45BF-BFC5-E7C5BD1BFAA4}" type="slidenum">
              <a:rPr lang="en-US" smtClean="0">
                <a:latin typeface="Arial" pitchFamily="34" charset="0"/>
              </a:rPr>
              <a:pPr/>
              <a:t>1</a:t>
            </a:fld>
            <a:endParaRPr lang="en-US" smtClean="0">
              <a:latin typeface="Arial" pitchFamily="34"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2318859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B83354A4-CC8D-4F76-8AF2-2F6849C2B8EE}" type="slidenum">
              <a:rPr lang="en-US" smtClean="0">
                <a:latin typeface="Arial" pitchFamily="34" charset="0"/>
              </a:rPr>
              <a:pPr/>
              <a:t>10</a:t>
            </a:fld>
            <a:endParaRPr lang="en-US" smtClean="0">
              <a:latin typeface="Arial"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2876498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B83354A4-CC8D-4F76-8AF2-2F6849C2B8EE}" type="slidenum">
              <a:rPr lang="en-US" smtClean="0">
                <a:latin typeface="Arial" pitchFamily="34" charset="0"/>
              </a:rPr>
              <a:pPr/>
              <a:t>11</a:t>
            </a:fld>
            <a:endParaRPr lang="en-US" smtClean="0">
              <a:latin typeface="Arial"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2227172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B83354A4-CC8D-4F76-8AF2-2F6849C2B8EE}" type="slidenum">
              <a:rPr lang="en-US" smtClean="0">
                <a:latin typeface="Arial" pitchFamily="34" charset="0"/>
              </a:rPr>
              <a:pPr/>
              <a:t>12</a:t>
            </a:fld>
            <a:endParaRPr lang="en-US" smtClean="0">
              <a:latin typeface="Arial"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1431901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B83354A4-CC8D-4F76-8AF2-2F6849C2B8EE}" type="slidenum">
              <a:rPr lang="en-US" smtClean="0">
                <a:latin typeface="Arial" pitchFamily="34" charset="0"/>
              </a:rPr>
              <a:pPr/>
              <a:t>13</a:t>
            </a:fld>
            <a:endParaRPr lang="en-US" smtClean="0">
              <a:latin typeface="Arial"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188450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B83354A4-CC8D-4F76-8AF2-2F6849C2B8EE}" type="slidenum">
              <a:rPr lang="en-US" smtClean="0">
                <a:latin typeface="Arial" pitchFamily="34" charset="0"/>
              </a:rPr>
              <a:pPr/>
              <a:t>14</a:t>
            </a:fld>
            <a:endParaRPr lang="en-US" smtClean="0">
              <a:latin typeface="Arial"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148982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B83354A4-CC8D-4F76-8AF2-2F6849C2B8EE}" type="slidenum">
              <a:rPr lang="en-US" smtClean="0">
                <a:latin typeface="Arial" pitchFamily="34" charset="0"/>
              </a:rPr>
              <a:pPr/>
              <a:t>15</a:t>
            </a:fld>
            <a:endParaRPr lang="en-US" smtClean="0">
              <a:latin typeface="Arial"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1033542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B83354A4-CC8D-4F76-8AF2-2F6849C2B8EE}" type="slidenum">
              <a:rPr lang="en-US" smtClean="0">
                <a:latin typeface="Arial" pitchFamily="34" charset="0"/>
              </a:rPr>
              <a:pPr/>
              <a:t>16</a:t>
            </a:fld>
            <a:endParaRPr lang="en-US" smtClean="0">
              <a:latin typeface="Arial"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662552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B83354A4-CC8D-4F76-8AF2-2F6849C2B8EE}" type="slidenum">
              <a:rPr lang="en-US" smtClean="0">
                <a:latin typeface="Arial" pitchFamily="34" charset="0"/>
              </a:rPr>
              <a:pPr/>
              <a:t>17</a:t>
            </a:fld>
            <a:endParaRPr lang="en-US" smtClean="0">
              <a:latin typeface="Arial"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2539917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B83354A4-CC8D-4F76-8AF2-2F6849C2B8EE}" type="slidenum">
              <a:rPr lang="en-US" smtClean="0">
                <a:latin typeface="Arial" pitchFamily="34" charset="0"/>
              </a:rPr>
              <a:pPr/>
              <a:t>18</a:t>
            </a:fld>
            <a:endParaRPr lang="en-US" smtClean="0">
              <a:latin typeface="Arial"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 xmlns:p14="http://schemas.microsoft.com/office/powerpoint/2010/main" val="3684220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B83354A4-CC8D-4F76-8AF2-2F6849C2B8EE}" type="slidenum">
              <a:rPr lang="en-US" smtClean="0">
                <a:latin typeface="Arial" pitchFamily="34" charset="0"/>
              </a:rPr>
              <a:pPr/>
              <a:t>19</a:t>
            </a:fld>
            <a:endParaRPr lang="en-US" smtClean="0">
              <a:latin typeface="Arial"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 xmlns:p14="http://schemas.microsoft.com/office/powerpoint/2010/main" val="574811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A1122FA1-8B84-4806-9E39-320BBDE2AE98}" type="slidenum">
              <a:rPr lang="en-US" smtClean="0">
                <a:latin typeface="Arial" pitchFamily="34" charset="0"/>
              </a:rPr>
              <a:pPr/>
              <a:t>2</a:t>
            </a:fld>
            <a:endParaRPr lang="en-US" smtClean="0">
              <a:latin typeface="Arial" pitchFamily="34"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100861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B83354A4-CC8D-4F76-8AF2-2F6849C2B8EE}" type="slidenum">
              <a:rPr lang="en-US" smtClean="0">
                <a:latin typeface="Arial" pitchFamily="34" charset="0"/>
              </a:rPr>
              <a:pPr/>
              <a:t>20</a:t>
            </a:fld>
            <a:endParaRPr lang="en-US" smtClean="0">
              <a:latin typeface="Arial"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 xmlns:p14="http://schemas.microsoft.com/office/powerpoint/2010/main" val="1831166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B83354A4-CC8D-4F76-8AF2-2F6849C2B8EE}" type="slidenum">
              <a:rPr lang="en-US" smtClean="0">
                <a:latin typeface="Arial" pitchFamily="34" charset="0"/>
              </a:rPr>
              <a:pPr/>
              <a:t>21</a:t>
            </a:fld>
            <a:endParaRPr lang="en-US" smtClean="0">
              <a:latin typeface="Arial"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246758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B83354A4-CC8D-4F76-8AF2-2F6849C2B8EE}" type="slidenum">
              <a:rPr lang="en-US" smtClean="0">
                <a:latin typeface="Arial" pitchFamily="34" charset="0"/>
              </a:rPr>
              <a:pPr/>
              <a:t>22</a:t>
            </a:fld>
            <a:endParaRPr lang="en-US" smtClean="0">
              <a:latin typeface="Arial"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464100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B83354A4-CC8D-4F76-8AF2-2F6849C2B8EE}" type="slidenum">
              <a:rPr lang="en-US" smtClean="0">
                <a:latin typeface="Arial" pitchFamily="34" charset="0"/>
              </a:rPr>
              <a:pPr/>
              <a:t>23</a:t>
            </a:fld>
            <a:endParaRPr lang="en-US" smtClean="0">
              <a:latin typeface="Arial"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464100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B83354A4-CC8D-4F76-8AF2-2F6849C2B8EE}" type="slidenum">
              <a:rPr lang="en-US" smtClean="0">
                <a:latin typeface="Arial" pitchFamily="34" charset="0"/>
              </a:rPr>
              <a:pPr/>
              <a:t>24</a:t>
            </a:fld>
            <a:endParaRPr lang="en-US" smtClean="0">
              <a:latin typeface="Arial"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464100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B83354A4-CC8D-4F76-8AF2-2F6849C2B8EE}" type="slidenum">
              <a:rPr lang="en-US" smtClean="0">
                <a:latin typeface="Arial" pitchFamily="34" charset="0"/>
              </a:rPr>
              <a:pPr/>
              <a:t>25</a:t>
            </a:fld>
            <a:endParaRPr lang="en-US" smtClean="0">
              <a:latin typeface="Arial"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4641005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B83354A4-CC8D-4F76-8AF2-2F6849C2B8EE}" type="slidenum">
              <a:rPr lang="en-US" smtClean="0">
                <a:latin typeface="Arial" pitchFamily="34" charset="0"/>
              </a:rPr>
              <a:pPr/>
              <a:t>26</a:t>
            </a:fld>
            <a:endParaRPr lang="en-US" smtClean="0">
              <a:latin typeface="Arial"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464100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B83354A4-CC8D-4F76-8AF2-2F6849C2B8EE}" type="slidenum">
              <a:rPr lang="en-US" smtClean="0">
                <a:latin typeface="Arial" pitchFamily="34" charset="0"/>
              </a:rPr>
              <a:pPr/>
              <a:t>27</a:t>
            </a:fld>
            <a:endParaRPr lang="en-US" smtClean="0">
              <a:latin typeface="Arial"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4641005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B83354A4-CC8D-4F76-8AF2-2F6849C2B8EE}" type="slidenum">
              <a:rPr lang="en-US" smtClean="0">
                <a:latin typeface="Arial" pitchFamily="34" charset="0"/>
              </a:rPr>
              <a:pPr/>
              <a:t>28</a:t>
            </a:fld>
            <a:endParaRPr lang="en-US" smtClean="0">
              <a:latin typeface="Arial"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4641005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60846E66-A19D-49EE-B08D-CC3C414F8BFD}" type="slidenum">
              <a:rPr lang="en-US" smtClean="0">
                <a:latin typeface="Arial" pitchFamily="34" charset="0"/>
              </a:rPr>
              <a:pPr/>
              <a:t>29</a:t>
            </a:fld>
            <a:endParaRPr lang="en-US" smtClean="0">
              <a:latin typeface="Arial" pitchFamily="3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96736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A1122FA1-8B84-4806-9E39-320BBDE2AE98}" type="slidenum">
              <a:rPr lang="en-US" smtClean="0">
                <a:latin typeface="Arial" pitchFamily="34" charset="0"/>
              </a:rPr>
              <a:pPr/>
              <a:t>3</a:t>
            </a:fld>
            <a:endParaRPr lang="en-US" smtClean="0">
              <a:latin typeface="Arial" pitchFamily="34"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41731559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17C3B9C4-342A-4B6C-8695-60B54D878BF7}" type="slidenum">
              <a:rPr lang="en-US" smtClean="0">
                <a:latin typeface="Arial" pitchFamily="34" charset="0"/>
              </a:rPr>
              <a:pPr/>
              <a:t>30</a:t>
            </a:fld>
            <a:endParaRPr lang="en-US" smtClean="0">
              <a:latin typeface="Arial" pitchFamily="34"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2215254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A1122FA1-8B84-4806-9E39-320BBDE2AE98}" type="slidenum">
              <a:rPr lang="en-US" smtClean="0">
                <a:latin typeface="Arial" pitchFamily="34" charset="0"/>
              </a:rPr>
              <a:pPr/>
              <a:t>4</a:t>
            </a:fld>
            <a:endParaRPr lang="en-US" smtClean="0">
              <a:latin typeface="Arial" pitchFamily="34"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4173155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B83354A4-CC8D-4F76-8AF2-2F6849C2B8EE}" type="slidenum">
              <a:rPr lang="en-US" smtClean="0">
                <a:latin typeface="Arial" pitchFamily="34" charset="0"/>
              </a:rPr>
              <a:pPr/>
              <a:t>5</a:t>
            </a:fld>
            <a:endParaRPr lang="en-US" smtClean="0">
              <a:latin typeface="Arial"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476908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B83354A4-CC8D-4F76-8AF2-2F6849C2B8EE}" type="slidenum">
              <a:rPr lang="en-US" smtClean="0">
                <a:latin typeface="Arial" pitchFamily="34" charset="0"/>
              </a:rPr>
              <a:pPr/>
              <a:t>6</a:t>
            </a:fld>
            <a:endParaRPr lang="en-US" smtClean="0">
              <a:latin typeface="Arial"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1536332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B83354A4-CC8D-4F76-8AF2-2F6849C2B8EE}" type="slidenum">
              <a:rPr lang="en-US" smtClean="0">
                <a:latin typeface="Arial" pitchFamily="34" charset="0"/>
              </a:rPr>
              <a:pPr/>
              <a:t>7</a:t>
            </a:fld>
            <a:endParaRPr lang="en-US" smtClean="0">
              <a:latin typeface="Arial"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3753302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B83354A4-CC8D-4F76-8AF2-2F6849C2B8EE}" type="slidenum">
              <a:rPr lang="en-US" smtClean="0">
                <a:latin typeface="Arial" pitchFamily="34" charset="0"/>
              </a:rPr>
              <a:pPr/>
              <a:t>8</a:t>
            </a:fld>
            <a:endParaRPr lang="en-US" smtClean="0">
              <a:latin typeface="Arial"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2896340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B83354A4-CC8D-4F76-8AF2-2F6849C2B8EE}" type="slidenum">
              <a:rPr lang="en-US" smtClean="0">
                <a:latin typeface="Arial" pitchFamily="34" charset="0"/>
              </a:rPr>
              <a:pPr/>
              <a:t>9</a:t>
            </a:fld>
            <a:endParaRPr lang="en-US" smtClean="0">
              <a:latin typeface="Arial"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 xmlns:p14="http://schemas.microsoft.com/office/powerpoint/2010/main" val="2896340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4B3F1EA-189F-40B6-A864-37EAAE35416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338"/>
            <a:ext cx="2057400" cy="61642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338"/>
            <a:ext cx="6019800" cy="61642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7922E21-1520-456C-8DFF-0946779C610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60338"/>
            <a:ext cx="7848600" cy="10668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447800"/>
            <a:ext cx="8229600" cy="4876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F7BC128-12DD-4933-BA81-46FC1DAFC0F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60338"/>
            <a:ext cx="78486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47800"/>
            <a:ext cx="40386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40386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86750FA-18FF-4903-BF6D-5BEE21CD77C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2126425-45F5-4629-AE9C-032B1F86603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E7AFF96-8349-48FA-830E-2DC7F8980C1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0386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40386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5055C65-6D45-4D30-B9D0-D456D1D0EDF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2658C9CD-CE12-4FB8-A640-1C81A7EC647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FC459A33-B367-4DD2-8600-6B2934A9251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248446AC-8CE0-4908-B5B1-14D1C6BA05F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2E0D67D-3353-4BEF-AEDE-87F0BDFF4D6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ADE95E9-944C-48D4-A67E-EF341E69E9C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0" name="Picture 16" descr="10"/>
          <p:cNvPicPr>
            <a:picLocks noChangeAspect="1" noChangeArrowheads="1"/>
          </p:cNvPicPr>
          <p:nvPr/>
        </p:nvPicPr>
        <p:blipFill>
          <a:blip r:embed="rId15" cstate="print"/>
          <a:srcRect/>
          <a:stretch>
            <a:fillRect/>
          </a:stretch>
        </p:blipFill>
        <p:spPr bwMode="hidden">
          <a:xfrm>
            <a:off x="0" y="0"/>
            <a:ext cx="9144000" cy="6858000"/>
          </a:xfrm>
          <a:prstGeom prst="rect">
            <a:avLst/>
          </a:prstGeom>
          <a:noFill/>
          <a:ln w="9525">
            <a:noFill/>
            <a:miter lim="800000"/>
            <a:headEnd/>
            <a:tailEnd/>
          </a:ln>
        </p:spPr>
      </p:pic>
      <p:sp>
        <p:nvSpPr>
          <p:cNvPr id="2051" name="Rectangle 3"/>
          <p:cNvSpPr>
            <a:spLocks noGrp="1" noChangeArrowheads="1"/>
          </p:cNvSpPr>
          <p:nvPr>
            <p:ph type="body" idx="1"/>
          </p:nvPr>
        </p:nvSpPr>
        <p:spPr bwMode="black">
          <a:xfrm>
            <a:off x="457200" y="1447800"/>
            <a:ext cx="8229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black">
          <a:xfrm>
            <a:off x="457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FFFFFF"/>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black">
          <a:xfrm>
            <a:off x="3124200" y="64770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FFFFFF"/>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black">
          <a:xfrm>
            <a:off x="6553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FFFFFF"/>
                </a:solidFill>
                <a:latin typeface="Arial" charset="0"/>
              </a:defRPr>
            </a:lvl1pPr>
          </a:lstStyle>
          <a:p>
            <a:pPr>
              <a:defRPr/>
            </a:pPr>
            <a:fld id="{83D790F8-31D9-407F-9247-BFA25639455F}" type="slidenum">
              <a:rPr lang="en-US"/>
              <a:pPr>
                <a:defRPr/>
              </a:pPr>
              <a:t>‹#›</a:t>
            </a:fld>
            <a:endParaRPr lang="en-US"/>
          </a:p>
        </p:txBody>
      </p:sp>
      <p:sp>
        <p:nvSpPr>
          <p:cNvPr id="1041" name="Rectangle 17"/>
          <p:cNvSpPr>
            <a:spLocks noChangeArrowheads="1"/>
          </p:cNvSpPr>
          <p:nvPr/>
        </p:nvSpPr>
        <p:spPr bwMode="black">
          <a:xfrm>
            <a:off x="-25400" y="1062038"/>
            <a:ext cx="7313613" cy="73025"/>
          </a:xfrm>
          <a:prstGeom prst="rect">
            <a:avLst/>
          </a:prstGeom>
          <a:gradFill rotWithShape="1">
            <a:gsLst>
              <a:gs pos="0">
                <a:schemeClr val="folHlink"/>
              </a:gs>
              <a:gs pos="100000">
                <a:schemeClr val="folHlink">
                  <a:gamma/>
                  <a:shade val="46275"/>
                  <a:invGamma/>
                  <a:alpha val="0"/>
                </a:schemeClr>
              </a:gs>
            </a:gsLst>
            <a:path path="shape">
              <a:fillToRect l="50000" t="50000" r="50000" b="50000"/>
            </a:path>
          </a:gradFill>
          <a:ln w="9525">
            <a:noFill/>
            <a:miter lim="800000"/>
            <a:headEnd/>
            <a:tailEnd/>
          </a:ln>
          <a:effectLst/>
        </p:spPr>
        <p:txBody>
          <a:bodyPr wrap="none" anchor="ctr"/>
          <a:lstStyle/>
          <a:p>
            <a:pPr>
              <a:defRPr/>
            </a:pPr>
            <a:endParaRPr lang="en-US">
              <a:latin typeface="Arial" charset="0"/>
            </a:endParaRPr>
          </a:p>
        </p:txBody>
      </p:sp>
      <p:sp>
        <p:nvSpPr>
          <p:cNvPr id="2056" name="Rectangle 2"/>
          <p:cNvSpPr>
            <a:spLocks noGrp="1" noChangeArrowheads="1"/>
          </p:cNvSpPr>
          <p:nvPr>
            <p:ph type="title"/>
          </p:nvPr>
        </p:nvSpPr>
        <p:spPr bwMode="black">
          <a:xfrm>
            <a:off x="457200" y="160338"/>
            <a:ext cx="7848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dk2" tx1="lt1" bg2="dk1" tx2="lt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Lst>
  <p:timing>
    <p:tnLst>
      <p:par>
        <p:cTn id="1" dur="indefinite" restart="never" nodeType="tmRoot"/>
      </p:par>
    </p:tnLst>
  </p:timing>
  <p:txStyles>
    <p:titleStyle>
      <a:lvl1pPr algn="l" rtl="0" eaLnBrk="0" fontAlgn="base" hangingPunct="0">
        <a:spcBef>
          <a:spcPct val="0"/>
        </a:spcBef>
        <a:spcAft>
          <a:spcPct val="0"/>
        </a:spcAft>
        <a:defRPr sz="4000" b="1">
          <a:solidFill>
            <a:srgbClr val="FFFFFF"/>
          </a:solidFill>
          <a:latin typeface="+mj-lt"/>
          <a:ea typeface="+mj-ea"/>
          <a:cs typeface="+mj-cs"/>
        </a:defRPr>
      </a:lvl1pPr>
      <a:lvl2pPr algn="l" rtl="0" eaLnBrk="0" fontAlgn="base" hangingPunct="0">
        <a:spcBef>
          <a:spcPct val="0"/>
        </a:spcBef>
        <a:spcAft>
          <a:spcPct val="0"/>
        </a:spcAft>
        <a:defRPr sz="4000" b="1">
          <a:solidFill>
            <a:srgbClr val="FFFFFF"/>
          </a:solidFill>
          <a:latin typeface="Arial" pitchFamily="34" charset="0"/>
        </a:defRPr>
      </a:lvl2pPr>
      <a:lvl3pPr algn="l" rtl="0" eaLnBrk="0" fontAlgn="base" hangingPunct="0">
        <a:spcBef>
          <a:spcPct val="0"/>
        </a:spcBef>
        <a:spcAft>
          <a:spcPct val="0"/>
        </a:spcAft>
        <a:defRPr sz="4000" b="1">
          <a:solidFill>
            <a:srgbClr val="FFFFFF"/>
          </a:solidFill>
          <a:latin typeface="Arial" pitchFamily="34" charset="0"/>
        </a:defRPr>
      </a:lvl3pPr>
      <a:lvl4pPr algn="l" rtl="0" eaLnBrk="0" fontAlgn="base" hangingPunct="0">
        <a:spcBef>
          <a:spcPct val="0"/>
        </a:spcBef>
        <a:spcAft>
          <a:spcPct val="0"/>
        </a:spcAft>
        <a:defRPr sz="4000" b="1">
          <a:solidFill>
            <a:srgbClr val="FFFFFF"/>
          </a:solidFill>
          <a:latin typeface="Arial" pitchFamily="34" charset="0"/>
        </a:defRPr>
      </a:lvl4pPr>
      <a:lvl5pPr algn="l" rtl="0" eaLnBrk="0" fontAlgn="base" hangingPunct="0">
        <a:spcBef>
          <a:spcPct val="0"/>
        </a:spcBef>
        <a:spcAft>
          <a:spcPct val="0"/>
        </a:spcAft>
        <a:defRPr sz="4000" b="1">
          <a:solidFill>
            <a:srgbClr val="FFFFFF"/>
          </a:solidFill>
          <a:latin typeface="Arial" pitchFamily="34" charset="0"/>
        </a:defRPr>
      </a:lvl5pPr>
      <a:lvl6pPr marL="457200" algn="l" rtl="0" fontAlgn="base">
        <a:spcBef>
          <a:spcPct val="0"/>
        </a:spcBef>
        <a:spcAft>
          <a:spcPct val="0"/>
        </a:spcAft>
        <a:defRPr sz="4000" b="1">
          <a:solidFill>
            <a:srgbClr val="FFFFFF"/>
          </a:solidFill>
          <a:latin typeface="Arial" pitchFamily="34" charset="0"/>
        </a:defRPr>
      </a:lvl6pPr>
      <a:lvl7pPr marL="914400" algn="l" rtl="0" fontAlgn="base">
        <a:spcBef>
          <a:spcPct val="0"/>
        </a:spcBef>
        <a:spcAft>
          <a:spcPct val="0"/>
        </a:spcAft>
        <a:defRPr sz="4000" b="1">
          <a:solidFill>
            <a:srgbClr val="FFFFFF"/>
          </a:solidFill>
          <a:latin typeface="Arial" pitchFamily="34" charset="0"/>
        </a:defRPr>
      </a:lvl7pPr>
      <a:lvl8pPr marL="1371600" algn="l" rtl="0" fontAlgn="base">
        <a:spcBef>
          <a:spcPct val="0"/>
        </a:spcBef>
        <a:spcAft>
          <a:spcPct val="0"/>
        </a:spcAft>
        <a:defRPr sz="4000" b="1">
          <a:solidFill>
            <a:srgbClr val="FFFFFF"/>
          </a:solidFill>
          <a:latin typeface="Arial" pitchFamily="34" charset="0"/>
        </a:defRPr>
      </a:lvl8pPr>
      <a:lvl9pPr marL="1828800" algn="l" rtl="0" fontAlgn="base">
        <a:spcBef>
          <a:spcPct val="0"/>
        </a:spcBef>
        <a:spcAft>
          <a:spcPct val="0"/>
        </a:spcAft>
        <a:defRPr sz="4000" b="1">
          <a:solidFill>
            <a:srgbClr val="FFFFFF"/>
          </a:solidFill>
          <a:latin typeface="Arial" pitchFamily="34"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defRPr>
      </a:lvl2pPr>
      <a:lvl3pPr marL="1143000" indent="-228600" algn="l" rtl="0" eaLnBrk="0" fontAlgn="base" hangingPunct="0">
        <a:spcBef>
          <a:spcPct val="20000"/>
        </a:spcBef>
        <a:spcAft>
          <a:spcPct val="0"/>
        </a:spcAft>
        <a:buChar char="•"/>
        <a:defRPr sz="24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emf"/><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6.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1.emf"/><Relationship Id="rId7"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34.jpeg"/><Relationship Id="rId11" Type="http://schemas.openxmlformats.org/officeDocument/2006/relationships/image" Target="../media/image25.png"/><Relationship Id="rId5" Type="http://schemas.openxmlformats.org/officeDocument/2006/relationships/image" Target="../media/image33.emf"/><Relationship Id="rId10" Type="http://schemas.openxmlformats.org/officeDocument/2006/relationships/image" Target="../media/image24.png"/><Relationship Id="rId4" Type="http://schemas.openxmlformats.org/officeDocument/2006/relationships/image" Target="../media/image32.png"/><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5.emf"/><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8.jpeg"/><Relationship Id="rId11" Type="http://schemas.openxmlformats.org/officeDocument/2006/relationships/image" Target="../media/image22.png"/><Relationship Id="rId5" Type="http://schemas.openxmlformats.org/officeDocument/2006/relationships/image" Target="../media/image37.emf"/><Relationship Id="rId10" Type="http://schemas.openxmlformats.org/officeDocument/2006/relationships/image" Target="../media/image21.png"/><Relationship Id="rId4" Type="http://schemas.openxmlformats.org/officeDocument/2006/relationships/image" Target="../media/image36.pn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9.emf"/><Relationship Id="rId7"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42.png"/><Relationship Id="rId11" Type="http://schemas.openxmlformats.org/officeDocument/2006/relationships/image" Target="../media/image22.png"/><Relationship Id="rId5" Type="http://schemas.openxmlformats.org/officeDocument/2006/relationships/image" Target="../media/image41.emf"/><Relationship Id="rId10" Type="http://schemas.openxmlformats.org/officeDocument/2006/relationships/image" Target="../media/image21.png"/><Relationship Id="rId4" Type="http://schemas.openxmlformats.org/officeDocument/2006/relationships/image" Target="../media/image40.png"/><Relationship Id="rId9"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46.jpe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102"/>
          <p:cNvSpPr>
            <a:spLocks noGrp="1" noChangeArrowheads="1"/>
          </p:cNvSpPr>
          <p:nvPr>
            <p:ph type="ctrTitle" idx="4294967295"/>
          </p:nvPr>
        </p:nvSpPr>
        <p:spPr>
          <a:xfrm>
            <a:off x="563300" y="2514600"/>
            <a:ext cx="8001000" cy="1371600"/>
          </a:xfrm>
        </p:spPr>
        <p:txBody>
          <a:bodyPr anchor="t"/>
          <a:lstStyle/>
          <a:p>
            <a:pPr algn="ctr" eaLnBrk="1" hangingPunct="1">
              <a:spcBef>
                <a:spcPts val="1200"/>
              </a:spcBef>
              <a:defRPr/>
            </a:pPr>
            <a:r>
              <a:rPr lang="en-US" sz="2800" smtClean="0">
                <a:solidFill>
                  <a:schemeClr val="tx1">
                    <a:lumMod val="50000"/>
                  </a:schemeClr>
                </a:solidFill>
                <a:latin typeface="Arial" pitchFamily="34" charset="0"/>
                <a:cs typeface="Arial" pitchFamily="34" charset="0"/>
              </a:rPr>
              <a:t>ИСТРАЖИВАЊЕ УТИЦАЈА СТИЛА ВОЖЊЕ НА ЕНЕРГЕТСКУ ЕФИКАСНОСТ КОД АУТОБУСА НА </a:t>
            </a:r>
            <a:r>
              <a:rPr lang="en-US" sz="2800" smtClean="0">
                <a:solidFill>
                  <a:srgbClr val="93D393"/>
                </a:solidFill>
                <a:latin typeface="Arial" pitchFamily="34" charset="0"/>
                <a:cs typeface="Arial" pitchFamily="34" charset="0"/>
              </a:rPr>
              <a:t>ЕЛЕКТРИЧНИ ПОГОН</a:t>
            </a:r>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61392" y="5693966"/>
            <a:ext cx="2867191" cy="997167"/>
          </a:xfrm>
          <a:prstGeom prst="rect">
            <a:avLst/>
          </a:prstGeom>
        </p:spPr>
      </p:pic>
      <p:sp>
        <p:nvSpPr>
          <p:cNvPr id="4" name="Rectangle 3"/>
          <p:cNvSpPr/>
          <p:nvPr/>
        </p:nvSpPr>
        <p:spPr>
          <a:xfrm>
            <a:off x="2917371" y="6184368"/>
            <a:ext cx="6226629" cy="206828"/>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5" name="Rectangle 4"/>
          <p:cNvSpPr/>
          <p:nvPr/>
        </p:nvSpPr>
        <p:spPr>
          <a:xfrm>
            <a:off x="4267200" y="5373469"/>
            <a:ext cx="4572000" cy="646331"/>
          </a:xfrm>
          <a:prstGeom prst="rect">
            <a:avLst/>
          </a:prstGeom>
        </p:spPr>
        <p:txBody>
          <a:bodyPr>
            <a:spAutoFit/>
          </a:bodyPr>
          <a:lstStyle/>
          <a:p>
            <a:r>
              <a:rPr lang="sr-Cyrl-RS" b="0" smtClean="0">
                <a:solidFill>
                  <a:schemeClr val="tx1">
                    <a:lumMod val="50000"/>
                  </a:schemeClr>
                </a:solidFill>
                <a:cs typeface="Arial" pitchFamily="34" charset="0"/>
              </a:rPr>
              <a:t>Руководилац пројекта: </a:t>
            </a:r>
            <a:r>
              <a:rPr lang="sr-Cyrl-RS" smtClean="0">
                <a:solidFill>
                  <a:schemeClr val="tx1">
                    <a:lumMod val="50000"/>
                  </a:schemeClr>
                </a:solidFill>
                <a:cs typeface="Arial" pitchFamily="34" charset="0"/>
              </a:rPr>
              <a:t/>
            </a:r>
            <a:br>
              <a:rPr lang="sr-Cyrl-RS" smtClean="0">
                <a:solidFill>
                  <a:schemeClr val="tx1">
                    <a:lumMod val="50000"/>
                  </a:schemeClr>
                </a:solidFill>
                <a:cs typeface="Arial" pitchFamily="34" charset="0"/>
              </a:rPr>
            </a:br>
            <a:r>
              <a:rPr lang="sr-Cyrl-RS" smtClean="0">
                <a:solidFill>
                  <a:schemeClr val="tx1">
                    <a:lumMod val="50000"/>
                  </a:schemeClr>
                </a:solidFill>
                <a:cs typeface="Arial" pitchFamily="34" charset="0"/>
              </a:rPr>
              <a:t>Проф</a:t>
            </a:r>
            <a:r>
              <a:rPr lang="en-US" smtClean="0">
                <a:solidFill>
                  <a:schemeClr val="tx1">
                    <a:lumMod val="50000"/>
                  </a:schemeClr>
                </a:solidFill>
                <a:cs typeface="Arial" pitchFamily="34" charset="0"/>
              </a:rPr>
              <a:t>. др Иван Благојевић</a:t>
            </a:r>
            <a:endParaRPr lang="en-US">
              <a:solidFill>
                <a:schemeClr val="tx1">
                  <a:lumMod val="50000"/>
                </a:schemeClr>
              </a:solidFill>
            </a:endParaRPr>
          </a:p>
        </p:txBody>
      </p:sp>
      <p:pic>
        <p:nvPicPr>
          <p:cNvPr id="6" name="Picture 5"/>
          <p:cNvPicPr>
            <a:picLocks noChangeAspect="1"/>
          </p:cNvPicPr>
          <p:nvPr/>
        </p:nvPicPr>
        <p:blipFill>
          <a:blip r:embed="rId4" cstate="print">
            <a:extLst>
              <a:ext uri="{BEBA8EAE-BF5A-486C-A8C5-ECC9F3942E4B}">
                <a14:imgProps xmlns="" xmlns:a14="http://schemas.microsoft.com/office/drawing/2010/main">
                  <a14:imgLayer r:embed="rId5">
                    <a14:imgEffect>
                      <a14:brightnessContrast bright="40000" contrast="-40000"/>
                    </a14:imgEffect>
                  </a14:imgLayer>
                </a14:imgProps>
              </a:ext>
              <a:ext uri="{28A0092B-C50C-407E-A947-70E740481C1C}">
                <a14:useLocalDpi xmlns="" xmlns:a14="http://schemas.microsoft.com/office/drawing/2010/main" val="0"/>
              </a:ext>
            </a:extLst>
          </a:blip>
          <a:stretch>
            <a:fillRect/>
          </a:stretch>
        </p:blipFill>
        <p:spPr>
          <a:xfrm>
            <a:off x="273528" y="152400"/>
            <a:ext cx="1098072" cy="1584000"/>
          </a:xfrm>
          <a:prstGeom prst="rect">
            <a:avLst/>
          </a:prstGeom>
        </p:spPr>
      </p:pic>
      <p:sp>
        <p:nvSpPr>
          <p:cNvPr id="7" name="Rectangle 6"/>
          <p:cNvSpPr/>
          <p:nvPr/>
        </p:nvSpPr>
        <p:spPr>
          <a:xfrm>
            <a:off x="1500850" y="685800"/>
            <a:ext cx="2895600" cy="646331"/>
          </a:xfrm>
          <a:prstGeom prst="rect">
            <a:avLst/>
          </a:prstGeom>
        </p:spPr>
        <p:txBody>
          <a:bodyPr wrap="square">
            <a:spAutoFit/>
          </a:bodyPr>
          <a:lstStyle/>
          <a:p>
            <a:pPr algn="l"/>
            <a:r>
              <a:rPr lang="en-US" b="0" smtClean="0">
                <a:solidFill>
                  <a:schemeClr val="tx1">
                    <a:lumMod val="50000"/>
                  </a:schemeClr>
                </a:solidFill>
                <a:cs typeface="Arial" pitchFamily="34" charset="0"/>
              </a:rPr>
              <a:t>Универзитет у Београду</a:t>
            </a:r>
            <a:r>
              <a:rPr lang="en-US" b="0" smtClean="0">
                <a:solidFill>
                  <a:schemeClr val="bg1"/>
                </a:solidFill>
                <a:cs typeface="Arial" pitchFamily="34" charset="0"/>
              </a:rPr>
              <a:t/>
            </a:r>
            <a:br>
              <a:rPr lang="en-US" b="0" smtClean="0">
                <a:solidFill>
                  <a:schemeClr val="bg1"/>
                </a:solidFill>
                <a:cs typeface="Arial" pitchFamily="34" charset="0"/>
              </a:rPr>
            </a:br>
            <a:r>
              <a:rPr lang="en-US" smtClean="0">
                <a:solidFill>
                  <a:schemeClr val="tx1">
                    <a:lumMod val="50000"/>
                  </a:schemeClr>
                </a:solidFill>
                <a:cs typeface="Arial" pitchFamily="34" charset="0"/>
              </a:rPr>
              <a:t>Машински факултет</a:t>
            </a:r>
            <a:endParaRPr lang="en-US">
              <a:solidFill>
                <a:schemeClr val="tx1">
                  <a:lumMod val="50000"/>
                </a:schemeClr>
              </a:solidFill>
            </a:endParaRPr>
          </a:p>
        </p:txBody>
      </p:sp>
      <p:sp>
        <p:nvSpPr>
          <p:cNvPr id="8" name="Rectangle 7"/>
          <p:cNvSpPr/>
          <p:nvPr/>
        </p:nvSpPr>
        <p:spPr>
          <a:xfrm flipV="1">
            <a:off x="1600199" y="0"/>
            <a:ext cx="2578261" cy="6096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1295400" y="0"/>
            <a:ext cx="7848600" cy="5334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1" name="TextBox 10"/>
          <p:cNvSpPr txBox="1"/>
          <p:nvPr/>
        </p:nvSpPr>
        <p:spPr>
          <a:xfrm>
            <a:off x="228600" y="762000"/>
            <a:ext cx="8686800" cy="3831818"/>
          </a:xfrm>
          <a:prstGeom prst="rect">
            <a:avLst/>
          </a:prstGeom>
          <a:noFill/>
        </p:spPr>
        <p:txBody>
          <a:bodyPr wrap="square" rtlCol="0">
            <a:spAutoFit/>
          </a:bodyPr>
          <a:lstStyle/>
          <a:p>
            <a:pPr marL="173038" lvl="0" indent="-173038" algn="l">
              <a:spcAft>
                <a:spcPts val="600"/>
              </a:spcAft>
              <a:buFont typeface="Arial" pitchFamily="34" charset="0"/>
              <a:buChar char="•"/>
            </a:pPr>
            <a:r>
              <a:rPr lang="en-US" b="0" smtClean="0">
                <a:solidFill>
                  <a:schemeClr val="bg1"/>
                </a:solidFill>
                <a:latin typeface="+mn-lt"/>
                <a:cs typeface="Times New Roman" pitchFamily="18" charset="0"/>
              </a:rPr>
              <a:t>Мерно-аквизициони уређај - </a:t>
            </a:r>
            <a:r>
              <a:rPr lang="en-US" b="0" i="1" smtClean="0">
                <a:solidFill>
                  <a:schemeClr val="bg1"/>
                </a:solidFill>
                <a:latin typeface="+mn-lt"/>
                <a:cs typeface="Times New Roman" pitchFamily="18" charset="0"/>
              </a:rPr>
              <a:t>HBM QuantumX MX840A</a:t>
            </a:r>
            <a:r>
              <a:rPr lang="en-US" b="0" smtClean="0">
                <a:solidFill>
                  <a:schemeClr val="bg1"/>
                </a:solidFill>
                <a:latin typeface="+mn-lt"/>
                <a:cs typeface="Times New Roman" pitchFamily="18" charset="0"/>
              </a:rPr>
              <a:t> (</a:t>
            </a:r>
            <a:r>
              <a:rPr lang="sr-Cyrl-RS" b="0" smtClean="0">
                <a:solidFill>
                  <a:schemeClr val="bg1"/>
                </a:solidFill>
                <a:latin typeface="+mn-lt"/>
                <a:cs typeface="Times New Roman" pitchFamily="18" charset="0"/>
              </a:rPr>
              <a:t>2 </a:t>
            </a:r>
            <a:r>
              <a:rPr lang="en-US" b="0" smtClean="0">
                <a:solidFill>
                  <a:schemeClr val="bg1"/>
                </a:solidFill>
                <a:latin typeface="+mn-lt"/>
                <a:cs typeface="Times New Roman" pitchFamily="18" charset="0"/>
              </a:rPr>
              <a:t>комада)</a:t>
            </a:r>
            <a:endParaRPr lang="sr-Cyrl-RS" b="0" smtClean="0">
              <a:solidFill>
                <a:schemeClr val="bg1"/>
              </a:solidFill>
              <a:latin typeface="+mn-lt"/>
              <a:cs typeface="Times New Roman" pitchFamily="18" charset="0"/>
            </a:endParaRPr>
          </a:p>
          <a:p>
            <a:pPr marL="173038" lvl="0" indent="-173038" algn="l">
              <a:spcAft>
                <a:spcPts val="600"/>
              </a:spcAft>
              <a:buFont typeface="Arial" pitchFamily="34" charset="0"/>
              <a:buChar char="•"/>
            </a:pPr>
            <a:r>
              <a:rPr lang="en-US" b="0" i="1" smtClean="0">
                <a:solidFill>
                  <a:schemeClr val="bg1"/>
                </a:solidFill>
                <a:latin typeface="+mn-lt"/>
                <a:cs typeface="Times New Roman" pitchFamily="18" charset="0"/>
              </a:rPr>
              <a:t>Firewire HBM </a:t>
            </a:r>
            <a:r>
              <a:rPr lang="en-US" b="0" smtClean="0">
                <a:solidFill>
                  <a:schemeClr val="bg1"/>
                </a:solidFill>
                <a:latin typeface="+mn-lt"/>
                <a:cs typeface="Times New Roman" pitchFamily="18" charset="0"/>
              </a:rPr>
              <a:t>- проводник за повезивање </a:t>
            </a:r>
            <a:r>
              <a:rPr lang="sr-Cyrl-RS" b="0" smtClean="0">
                <a:solidFill>
                  <a:schemeClr val="bg1"/>
                </a:solidFill>
                <a:latin typeface="+mn-lt"/>
                <a:cs typeface="Times New Roman" pitchFamily="18" charset="0"/>
              </a:rPr>
              <a:t>и синхронизацију </a:t>
            </a:r>
            <a:r>
              <a:rPr lang="en-US" b="0" smtClean="0">
                <a:solidFill>
                  <a:schemeClr val="bg1"/>
                </a:solidFill>
                <a:latin typeface="+mn-lt"/>
                <a:cs typeface="Times New Roman" pitchFamily="18" charset="0"/>
              </a:rPr>
              <a:t>аквизицион</a:t>
            </a:r>
            <a:r>
              <a:rPr lang="sr-Cyrl-RS" b="0" smtClean="0">
                <a:solidFill>
                  <a:schemeClr val="bg1"/>
                </a:solidFill>
                <a:latin typeface="+mn-lt"/>
                <a:cs typeface="Times New Roman" pitchFamily="18" charset="0"/>
              </a:rPr>
              <a:t>их </a:t>
            </a:r>
            <a:r>
              <a:rPr lang="en-US" b="0" smtClean="0">
                <a:solidFill>
                  <a:schemeClr val="bg1"/>
                </a:solidFill>
                <a:latin typeface="+mn-lt"/>
                <a:cs typeface="Times New Roman" pitchFamily="18" charset="0"/>
              </a:rPr>
              <a:t>уређаја</a:t>
            </a:r>
            <a:endParaRPr lang="sr-Cyrl-RS" b="0" smtClean="0">
              <a:solidFill>
                <a:schemeClr val="bg1"/>
              </a:solidFill>
              <a:latin typeface="+mn-lt"/>
              <a:cs typeface="Times New Roman" pitchFamily="18" charset="0"/>
            </a:endParaRPr>
          </a:p>
          <a:p>
            <a:pPr marL="173038" lvl="0" indent="-173038" algn="l">
              <a:spcAft>
                <a:spcPts val="600"/>
              </a:spcAft>
              <a:buFont typeface="Arial" pitchFamily="34" charset="0"/>
              <a:buChar char="•"/>
            </a:pPr>
            <a:r>
              <a:rPr lang="en-US" b="0" smtClean="0">
                <a:solidFill>
                  <a:schemeClr val="bg1"/>
                </a:solidFill>
                <a:latin typeface="+mn-lt"/>
                <a:cs typeface="Times New Roman" pitchFamily="18" charset="0"/>
              </a:rPr>
              <a:t>Давач убрзања - </a:t>
            </a:r>
            <a:r>
              <a:rPr lang="en-US" b="0" i="1" smtClean="0">
                <a:solidFill>
                  <a:schemeClr val="bg1"/>
                </a:solidFill>
                <a:latin typeface="+mn-lt"/>
                <a:cs typeface="Times New Roman" pitchFamily="18" charset="0"/>
              </a:rPr>
              <a:t>Monitran MTN/7100</a:t>
            </a:r>
            <a:endParaRPr lang="sr-Cyrl-RS" b="0" i="1" smtClean="0">
              <a:solidFill>
                <a:schemeClr val="bg1"/>
              </a:solidFill>
              <a:latin typeface="+mn-lt"/>
              <a:cs typeface="Times New Roman" pitchFamily="18" charset="0"/>
            </a:endParaRPr>
          </a:p>
          <a:p>
            <a:pPr marL="173038" lvl="0" indent="-173038" algn="l">
              <a:spcAft>
                <a:spcPts val="600"/>
              </a:spcAft>
              <a:buFont typeface="Arial" pitchFamily="34" charset="0"/>
              <a:buChar char="•"/>
            </a:pPr>
            <a:r>
              <a:rPr lang="en-US" b="0" i="1" smtClean="0">
                <a:solidFill>
                  <a:schemeClr val="bg1"/>
                </a:solidFill>
                <a:latin typeface="+mn-lt"/>
                <a:cs typeface="Times New Roman" pitchFamily="18" charset="0"/>
              </a:rPr>
              <a:t>GPS</a:t>
            </a:r>
            <a:r>
              <a:rPr lang="en-US" b="0" smtClean="0">
                <a:solidFill>
                  <a:schemeClr val="bg1"/>
                </a:solidFill>
                <a:latin typeface="+mn-lt"/>
                <a:cs typeface="Times New Roman" pitchFamily="18" charset="0"/>
              </a:rPr>
              <a:t> давач брзине </a:t>
            </a:r>
            <a:r>
              <a:rPr lang="en-US" b="0" i="1" smtClean="0">
                <a:solidFill>
                  <a:schemeClr val="bg1"/>
                </a:solidFill>
                <a:latin typeface="+mn-lt"/>
                <a:cs typeface="Times New Roman" pitchFamily="18" charset="0"/>
              </a:rPr>
              <a:t>Racelogic - Vbox</a:t>
            </a:r>
            <a:endParaRPr lang="sr-Cyrl-RS" b="0" i="1" smtClean="0">
              <a:solidFill>
                <a:schemeClr val="bg1"/>
              </a:solidFill>
              <a:latin typeface="+mn-lt"/>
              <a:cs typeface="Times New Roman" pitchFamily="18" charset="0"/>
            </a:endParaRPr>
          </a:p>
          <a:p>
            <a:pPr marL="173038" lvl="0" indent="-173038" algn="l">
              <a:spcAft>
                <a:spcPts val="600"/>
              </a:spcAft>
              <a:buFont typeface="Arial" pitchFamily="34" charset="0"/>
              <a:buChar char="•"/>
            </a:pPr>
            <a:r>
              <a:rPr lang="en-US" b="0" smtClean="0">
                <a:solidFill>
                  <a:schemeClr val="bg1"/>
                </a:solidFill>
                <a:latin typeface="+mn-lt"/>
                <a:cs typeface="Times New Roman" pitchFamily="18" charset="0"/>
              </a:rPr>
              <a:t>Преносни рачунар </a:t>
            </a:r>
            <a:r>
              <a:rPr lang="en-US" b="0" i="1" smtClean="0">
                <a:solidFill>
                  <a:schemeClr val="bg1"/>
                </a:solidFill>
                <a:latin typeface="+mn-lt"/>
                <a:cs typeface="Times New Roman" pitchFamily="18" charset="0"/>
              </a:rPr>
              <a:t>Fujitsu Lifebook E series</a:t>
            </a:r>
            <a:endParaRPr lang="sr-Cyrl-RS" b="0" i="1" smtClean="0">
              <a:solidFill>
                <a:schemeClr val="bg1"/>
              </a:solidFill>
              <a:latin typeface="+mn-lt"/>
              <a:cs typeface="Times New Roman" pitchFamily="18" charset="0"/>
            </a:endParaRPr>
          </a:p>
          <a:p>
            <a:pPr marL="173038" lvl="0" indent="-173038" algn="l">
              <a:spcAft>
                <a:spcPts val="600"/>
              </a:spcAft>
              <a:buFont typeface="Arial" pitchFamily="34" charset="0"/>
              <a:buChar char="•"/>
            </a:pPr>
            <a:r>
              <a:rPr lang="en-US" b="0" smtClean="0">
                <a:solidFill>
                  <a:schemeClr val="bg1"/>
                </a:solidFill>
                <a:latin typeface="+mn-lt"/>
                <a:cs typeface="Times New Roman" pitchFamily="18" charset="0"/>
              </a:rPr>
              <a:t>Преносни рачунар (таблет) </a:t>
            </a:r>
            <a:r>
              <a:rPr lang="en-US" b="0" i="1" smtClean="0">
                <a:solidFill>
                  <a:schemeClr val="bg1"/>
                </a:solidFill>
                <a:latin typeface="+mn-lt"/>
                <a:cs typeface="Times New Roman" pitchFamily="18" charset="0"/>
              </a:rPr>
              <a:t>Samsung Galaxy Tab A</a:t>
            </a:r>
            <a:endParaRPr lang="sr-Cyrl-RS" b="0" i="1" smtClean="0">
              <a:solidFill>
                <a:schemeClr val="bg1"/>
              </a:solidFill>
              <a:latin typeface="+mn-lt"/>
              <a:cs typeface="Times New Roman" pitchFamily="18" charset="0"/>
            </a:endParaRPr>
          </a:p>
          <a:p>
            <a:pPr marL="173038" lvl="0" indent="-173038" algn="l">
              <a:spcAft>
                <a:spcPts val="600"/>
              </a:spcAft>
              <a:buFont typeface="Arial" pitchFamily="34" charset="0"/>
              <a:buChar char="•"/>
            </a:pPr>
            <a:r>
              <a:rPr lang="en-US" b="0" smtClean="0">
                <a:solidFill>
                  <a:schemeClr val="bg1"/>
                </a:solidFill>
                <a:latin typeface="+mn-lt"/>
                <a:cs typeface="Times New Roman" pitchFamily="18" charset="0"/>
              </a:rPr>
              <a:t>Софтверски пакет за прикупљање и обраду података </a:t>
            </a:r>
            <a:r>
              <a:rPr lang="en-US" b="0" i="1" smtClean="0">
                <a:solidFill>
                  <a:schemeClr val="bg1"/>
                </a:solidFill>
                <a:latin typeface="+mn-lt"/>
                <a:cs typeface="Times New Roman" pitchFamily="18" charset="0"/>
              </a:rPr>
              <a:t>CatmanAP V3.5.1</a:t>
            </a:r>
            <a:endParaRPr lang="sr-Cyrl-RS" b="0" i="1" smtClean="0">
              <a:solidFill>
                <a:schemeClr val="bg1"/>
              </a:solidFill>
              <a:latin typeface="+mn-lt"/>
              <a:cs typeface="Times New Roman" pitchFamily="18" charset="0"/>
            </a:endParaRPr>
          </a:p>
          <a:p>
            <a:pPr marL="173038" lvl="0" indent="-173038" algn="l">
              <a:spcAft>
                <a:spcPts val="600"/>
              </a:spcAft>
              <a:buFont typeface="Arial" pitchFamily="34" charset="0"/>
              <a:buChar char="•"/>
            </a:pPr>
            <a:r>
              <a:rPr lang="en-US" b="0" smtClean="0">
                <a:solidFill>
                  <a:schemeClr val="bg1"/>
                </a:solidFill>
                <a:latin typeface="+mn-lt"/>
                <a:cs typeface="Times New Roman" pitchFamily="18" charset="0"/>
              </a:rPr>
              <a:t>Етернет разделник са </a:t>
            </a:r>
            <a:r>
              <a:rPr lang="en-US" b="0" i="1" smtClean="0">
                <a:solidFill>
                  <a:schemeClr val="bg1"/>
                </a:solidFill>
                <a:latin typeface="+mn-lt"/>
                <a:cs typeface="Times New Roman" pitchFamily="18" charset="0"/>
              </a:rPr>
              <a:t>WiFi </a:t>
            </a:r>
            <a:r>
              <a:rPr lang="en-US" b="0" smtClean="0">
                <a:solidFill>
                  <a:schemeClr val="bg1"/>
                </a:solidFill>
                <a:latin typeface="+mn-lt"/>
                <a:cs typeface="Times New Roman" pitchFamily="18" charset="0"/>
              </a:rPr>
              <a:t>модулом </a:t>
            </a:r>
            <a:r>
              <a:rPr lang="en-US" b="0" i="1" smtClean="0">
                <a:solidFill>
                  <a:schemeClr val="bg1"/>
                </a:solidFill>
                <a:latin typeface="+mn-lt"/>
                <a:cs typeface="Times New Roman" pitchFamily="18" charset="0"/>
              </a:rPr>
              <a:t>Tenda N150 easy</a:t>
            </a:r>
            <a:endParaRPr lang="sr-Cyrl-RS" b="0" i="1" smtClean="0">
              <a:solidFill>
                <a:schemeClr val="bg1"/>
              </a:solidFill>
              <a:latin typeface="+mn-lt"/>
              <a:cs typeface="Times New Roman" pitchFamily="18" charset="0"/>
            </a:endParaRPr>
          </a:p>
          <a:p>
            <a:pPr marL="173038" lvl="0" indent="-173038" algn="l">
              <a:spcAft>
                <a:spcPts val="600"/>
              </a:spcAft>
              <a:buFont typeface="Arial" pitchFamily="34" charset="0"/>
              <a:buChar char="•"/>
            </a:pPr>
            <a:r>
              <a:rPr lang="en-US" b="0" smtClean="0">
                <a:solidFill>
                  <a:schemeClr val="bg1"/>
                </a:solidFill>
                <a:latin typeface="+mn-lt"/>
                <a:cs typeface="Times New Roman" pitchFamily="18" charset="0"/>
              </a:rPr>
              <a:t>Претварач напона (24V / 22V- синусни)</a:t>
            </a:r>
            <a:endParaRPr lang="sr-Cyrl-RS" b="0" smtClean="0">
              <a:solidFill>
                <a:schemeClr val="bg1"/>
              </a:solidFill>
              <a:latin typeface="+mn-lt"/>
              <a:cs typeface="Times New Roman" pitchFamily="18" charset="0"/>
            </a:endParaRPr>
          </a:p>
          <a:p>
            <a:pPr marL="173038" lvl="0" indent="-173038" algn="l">
              <a:spcAft>
                <a:spcPts val="600"/>
              </a:spcAft>
              <a:buFont typeface="Arial" pitchFamily="34" charset="0"/>
              <a:buChar char="•"/>
            </a:pPr>
            <a:r>
              <a:rPr lang="sr-Cyrl-RS" b="0" smtClean="0">
                <a:solidFill>
                  <a:schemeClr val="bg1"/>
                </a:solidFill>
                <a:latin typeface="+mn-lt"/>
                <a:cs typeface="Times New Roman" pitchFamily="18" charset="0"/>
              </a:rPr>
              <a:t>Инклинометар – </a:t>
            </a:r>
            <a:r>
              <a:rPr lang="en-US" b="0" i="1" smtClean="0">
                <a:solidFill>
                  <a:schemeClr val="bg1"/>
                </a:solidFill>
                <a:latin typeface="+mn-lt"/>
                <a:cs typeface="Times New Roman" pitchFamily="18" charset="0"/>
              </a:rPr>
              <a:t>WIT-motion SINIT232</a:t>
            </a:r>
            <a:endParaRPr lang="en-US" b="0">
              <a:solidFill>
                <a:schemeClr val="bg1"/>
              </a:solidFill>
              <a:latin typeface="+mn-lt"/>
              <a:cs typeface="Times New Roman" pitchFamily="18" charset="0"/>
            </a:endParaRPr>
          </a:p>
        </p:txBody>
      </p:sp>
      <p:sp>
        <p:nvSpPr>
          <p:cNvPr id="10" name="Rectangle 9"/>
          <p:cNvSpPr/>
          <p:nvPr/>
        </p:nvSpPr>
        <p:spPr>
          <a:xfrm flipV="1">
            <a:off x="0" y="0"/>
            <a:ext cx="1295400" cy="533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2" name="Rectangle 11"/>
          <p:cNvSpPr/>
          <p:nvPr/>
        </p:nvSpPr>
        <p:spPr>
          <a:xfrm>
            <a:off x="0" y="6477001"/>
            <a:ext cx="9144000" cy="381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5" name="Rectangle 14"/>
          <p:cNvSpPr/>
          <p:nvPr/>
        </p:nvSpPr>
        <p:spPr>
          <a:xfrm>
            <a:off x="7924800" y="6477000"/>
            <a:ext cx="1219200" cy="38100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6" name="Rectangle 24"/>
          <p:cNvSpPr>
            <a:spLocks noChangeArrowheads="1"/>
          </p:cNvSpPr>
          <p:nvPr/>
        </p:nvSpPr>
        <p:spPr bwMode="gray">
          <a:xfrm>
            <a:off x="7924800" y="6477000"/>
            <a:ext cx="1066800" cy="381000"/>
          </a:xfrm>
          <a:prstGeom prst="rect">
            <a:avLst/>
          </a:prstGeom>
          <a:noFill/>
          <a:ln>
            <a:noFill/>
          </a:ln>
          <a:extLst/>
        </p:spPr>
        <p:txBody>
          <a:bodyPr anchor="ctr" anchorCtr="0"/>
          <a:lstStyle/>
          <a:p>
            <a:pPr>
              <a:defRPr/>
            </a:pPr>
            <a:fld id="{89D935C5-5EC5-4D00-B2D7-89227E27EE0D}" type="slidenum">
              <a:rPr lang="sr-Latn-RS" sz="1600" b="0" smtClean="0">
                <a:cs typeface="Arial" pitchFamily="34" charset="0"/>
              </a:rPr>
              <a:pPr>
                <a:defRPr/>
              </a:pPr>
              <a:t>10</a:t>
            </a:fld>
            <a:r>
              <a:rPr lang="sr-Latn-RS" sz="1600" b="0" smtClean="0">
                <a:cs typeface="Arial" pitchFamily="34" charset="0"/>
              </a:rPr>
              <a:t> </a:t>
            </a:r>
            <a:r>
              <a:rPr lang="sr-Latn-RS" sz="1600" b="0" smtClean="0">
                <a:cs typeface="Arial" pitchFamily="34" charset="0"/>
              </a:rPr>
              <a:t>/ 30</a:t>
            </a:r>
            <a:endParaRPr lang="en-US" sz="1600" b="0">
              <a:cs typeface="Arial" pitchFamily="34" charset="0"/>
            </a:endParaRPr>
          </a:p>
        </p:txBody>
      </p:sp>
      <p:sp>
        <p:nvSpPr>
          <p:cNvPr id="17" name="Rectangle 24"/>
          <p:cNvSpPr>
            <a:spLocks noChangeArrowheads="1"/>
          </p:cNvSpPr>
          <p:nvPr/>
        </p:nvSpPr>
        <p:spPr bwMode="gray">
          <a:xfrm>
            <a:off x="1447800" y="76200"/>
            <a:ext cx="7696200" cy="381000"/>
          </a:xfrm>
          <a:prstGeom prst="rect">
            <a:avLst/>
          </a:prstGeom>
          <a:noFill/>
          <a:ln>
            <a:noFill/>
          </a:ln>
          <a:extLst/>
        </p:spPr>
        <p:txBody>
          <a:bodyPr/>
          <a:lstStyle/>
          <a:p>
            <a:pPr algn="l">
              <a:defRPr/>
            </a:pPr>
            <a:r>
              <a:rPr lang="sr-Cyrl-RS" sz="2000" smtClean="0">
                <a:solidFill>
                  <a:schemeClr val="tx1">
                    <a:lumMod val="50000"/>
                  </a:schemeClr>
                </a:solidFill>
                <a:cs typeface="Arial" pitchFamily="34" charset="0"/>
              </a:rPr>
              <a:t>Мерна опрема</a:t>
            </a:r>
            <a:endParaRPr lang="en-US" sz="2000">
              <a:solidFill>
                <a:schemeClr val="tx1">
                  <a:lumMod val="50000"/>
                </a:schemeClr>
              </a:solidFill>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1295400" y="0"/>
            <a:ext cx="7848600" cy="5334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pic>
        <p:nvPicPr>
          <p:cNvPr id="9" name="Picture 8" descr="3.jpg"/>
          <p:cNvPicPr/>
          <p:nvPr/>
        </p:nvPicPr>
        <p:blipFill>
          <a:blip r:embed="rId3" cstate="print"/>
          <a:srcRect l="10589" t="11765" r="168" b="2941"/>
          <a:stretch>
            <a:fillRect/>
          </a:stretch>
        </p:blipFill>
        <p:spPr>
          <a:xfrm>
            <a:off x="0" y="762000"/>
            <a:ext cx="4495800" cy="2209800"/>
          </a:xfrm>
          <a:prstGeom prst="rect">
            <a:avLst/>
          </a:prstGeom>
        </p:spPr>
      </p:pic>
      <p:pic>
        <p:nvPicPr>
          <p:cNvPr id="10" name="Picture 9"/>
          <p:cNvPicPr/>
          <p:nvPr/>
        </p:nvPicPr>
        <p:blipFill>
          <a:blip r:embed="rId4" cstate="print">
            <a:extLst>
              <a:ext uri="{28A0092B-C50C-407E-A947-70E740481C1C}">
                <a14:useLocalDpi xmlns="" xmlns:a14="http://schemas.microsoft.com/office/drawing/2010/main" val="0"/>
              </a:ext>
            </a:extLst>
          </a:blip>
          <a:stretch>
            <a:fillRect/>
          </a:stretch>
        </p:blipFill>
        <p:spPr>
          <a:xfrm>
            <a:off x="5129560" y="3200400"/>
            <a:ext cx="4014439" cy="3048000"/>
          </a:xfrm>
          <a:prstGeom prst="rect">
            <a:avLst/>
          </a:prstGeom>
        </p:spPr>
      </p:pic>
      <p:pic>
        <p:nvPicPr>
          <p:cNvPr id="12" name="Picture 11"/>
          <p:cNvPicPr/>
          <p:nvPr/>
        </p:nvPicPr>
        <p:blipFill>
          <a:blip r:embed="rId5" cstate="print">
            <a:extLst>
              <a:ext uri="{28A0092B-C50C-407E-A947-70E740481C1C}">
                <a14:useLocalDpi xmlns="" xmlns:a14="http://schemas.microsoft.com/office/drawing/2010/main" val="0"/>
              </a:ext>
            </a:extLst>
          </a:blip>
          <a:srcRect t="20000" r="47191"/>
          <a:stretch>
            <a:fillRect/>
          </a:stretch>
        </p:blipFill>
        <p:spPr>
          <a:xfrm>
            <a:off x="0" y="3200400"/>
            <a:ext cx="2590800" cy="3061855"/>
          </a:xfrm>
          <a:prstGeom prst="rect">
            <a:avLst/>
          </a:prstGeom>
        </p:spPr>
      </p:pic>
      <p:pic>
        <p:nvPicPr>
          <p:cNvPr id="13" name="Picture 12"/>
          <p:cNvPicPr/>
          <p:nvPr/>
        </p:nvPicPr>
        <p:blipFill>
          <a:blip r:embed="rId6" cstate="print">
            <a:extLst>
              <a:ext uri="{28A0092B-C50C-407E-A947-70E740481C1C}">
                <a14:useLocalDpi xmlns="" xmlns:a14="http://schemas.microsoft.com/office/drawing/2010/main" val="0"/>
              </a:ext>
            </a:extLst>
          </a:blip>
          <a:stretch>
            <a:fillRect/>
          </a:stretch>
        </p:blipFill>
        <p:spPr>
          <a:xfrm>
            <a:off x="2834068" y="3200400"/>
            <a:ext cx="2042732" cy="3048000"/>
          </a:xfrm>
          <a:prstGeom prst="rect">
            <a:avLst/>
          </a:prstGeom>
        </p:spPr>
      </p:pic>
      <p:pic>
        <p:nvPicPr>
          <p:cNvPr id="14" name="Picture 13"/>
          <p:cNvPicPr/>
          <p:nvPr/>
        </p:nvPicPr>
        <p:blipFill>
          <a:blip r:embed="rId7" cstate="print">
            <a:extLst>
              <a:ext uri="{28A0092B-C50C-407E-A947-70E740481C1C}">
                <a14:useLocalDpi xmlns="" xmlns:a14="http://schemas.microsoft.com/office/drawing/2010/main" val="0"/>
              </a:ext>
            </a:extLst>
          </a:blip>
          <a:srcRect t="7081" b="24470"/>
          <a:stretch>
            <a:fillRect/>
          </a:stretch>
        </p:blipFill>
        <p:spPr>
          <a:xfrm>
            <a:off x="4730044" y="762000"/>
            <a:ext cx="4413956" cy="2209800"/>
          </a:xfrm>
          <a:prstGeom prst="rect">
            <a:avLst/>
          </a:prstGeom>
        </p:spPr>
      </p:pic>
      <p:sp>
        <p:nvSpPr>
          <p:cNvPr id="15" name="Rectangle 14"/>
          <p:cNvSpPr/>
          <p:nvPr/>
        </p:nvSpPr>
        <p:spPr>
          <a:xfrm flipV="1">
            <a:off x="0" y="0"/>
            <a:ext cx="1295400" cy="533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6" name="Rectangle 15"/>
          <p:cNvSpPr/>
          <p:nvPr/>
        </p:nvSpPr>
        <p:spPr>
          <a:xfrm>
            <a:off x="0" y="6477001"/>
            <a:ext cx="9144000" cy="381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7" name="Rectangle 16"/>
          <p:cNvSpPr/>
          <p:nvPr/>
        </p:nvSpPr>
        <p:spPr>
          <a:xfrm>
            <a:off x="7924800" y="6477000"/>
            <a:ext cx="1219200" cy="38100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8" name="Rectangle 24"/>
          <p:cNvSpPr>
            <a:spLocks noChangeArrowheads="1"/>
          </p:cNvSpPr>
          <p:nvPr/>
        </p:nvSpPr>
        <p:spPr bwMode="gray">
          <a:xfrm>
            <a:off x="7924800" y="6477000"/>
            <a:ext cx="1066800" cy="381000"/>
          </a:xfrm>
          <a:prstGeom prst="rect">
            <a:avLst/>
          </a:prstGeom>
          <a:noFill/>
          <a:ln>
            <a:noFill/>
          </a:ln>
          <a:extLst/>
        </p:spPr>
        <p:txBody>
          <a:bodyPr anchor="ctr" anchorCtr="0"/>
          <a:lstStyle/>
          <a:p>
            <a:pPr>
              <a:defRPr/>
            </a:pPr>
            <a:fld id="{89D935C5-5EC5-4D00-B2D7-89227E27EE0D}" type="slidenum">
              <a:rPr lang="sr-Latn-RS" sz="1600" b="0" smtClean="0">
                <a:cs typeface="Arial" pitchFamily="34" charset="0"/>
              </a:rPr>
              <a:pPr>
                <a:defRPr/>
              </a:pPr>
              <a:t>11</a:t>
            </a:fld>
            <a:r>
              <a:rPr lang="sr-Latn-RS" sz="1600" b="0" smtClean="0">
                <a:cs typeface="Arial" pitchFamily="34" charset="0"/>
              </a:rPr>
              <a:t> </a:t>
            </a:r>
            <a:r>
              <a:rPr lang="sr-Latn-RS" sz="1600" b="0" smtClean="0">
                <a:cs typeface="Arial" pitchFamily="34" charset="0"/>
              </a:rPr>
              <a:t>/ 30</a:t>
            </a:r>
            <a:endParaRPr lang="en-US" sz="1600" b="0">
              <a:cs typeface="Arial" pitchFamily="34" charset="0"/>
            </a:endParaRPr>
          </a:p>
        </p:txBody>
      </p:sp>
      <p:sp>
        <p:nvSpPr>
          <p:cNvPr id="19" name="Rectangle 24"/>
          <p:cNvSpPr>
            <a:spLocks noChangeArrowheads="1"/>
          </p:cNvSpPr>
          <p:nvPr/>
        </p:nvSpPr>
        <p:spPr bwMode="gray">
          <a:xfrm>
            <a:off x="1447800" y="76200"/>
            <a:ext cx="7696200" cy="381000"/>
          </a:xfrm>
          <a:prstGeom prst="rect">
            <a:avLst/>
          </a:prstGeom>
          <a:noFill/>
          <a:ln>
            <a:noFill/>
          </a:ln>
          <a:extLst/>
        </p:spPr>
        <p:txBody>
          <a:bodyPr/>
          <a:lstStyle/>
          <a:p>
            <a:pPr algn="l">
              <a:defRPr/>
            </a:pPr>
            <a:r>
              <a:rPr lang="sr-Cyrl-RS" sz="2000" smtClean="0">
                <a:solidFill>
                  <a:schemeClr val="tx1">
                    <a:lumMod val="50000"/>
                  </a:schemeClr>
                </a:solidFill>
                <a:cs typeface="Arial" pitchFamily="34" charset="0"/>
              </a:rPr>
              <a:t>Мерна опрема</a:t>
            </a:r>
            <a:endParaRPr lang="en-US" sz="2000">
              <a:solidFill>
                <a:schemeClr val="tx1">
                  <a:lumMod val="50000"/>
                </a:schemeClr>
              </a:solidFill>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1295400" y="0"/>
            <a:ext cx="7848600" cy="5334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7" name="TextBox 6"/>
          <p:cNvSpPr txBox="1"/>
          <p:nvPr/>
        </p:nvSpPr>
        <p:spPr>
          <a:xfrm>
            <a:off x="228600" y="533400"/>
            <a:ext cx="8686800" cy="6771084"/>
          </a:xfrm>
          <a:prstGeom prst="rect">
            <a:avLst/>
          </a:prstGeom>
          <a:noFill/>
        </p:spPr>
        <p:txBody>
          <a:bodyPr wrap="square" rtlCol="0">
            <a:spAutoFit/>
          </a:bodyPr>
          <a:lstStyle/>
          <a:p>
            <a:pPr algn="l"/>
            <a:r>
              <a:rPr lang="en-US" sz="1600" smtClean="0">
                <a:solidFill>
                  <a:schemeClr val="bg1"/>
                </a:solidFill>
                <a:latin typeface="+mj-lt"/>
                <a:cs typeface="Times New Roman" pitchFamily="18" charset="0"/>
              </a:rPr>
              <a:t>Током </a:t>
            </a:r>
            <a:r>
              <a:rPr lang="sr-Cyrl-RS" sz="1600" smtClean="0">
                <a:solidFill>
                  <a:schemeClr val="bg1"/>
                </a:solidFill>
                <a:latin typeface="+mj-lt"/>
                <a:cs typeface="Times New Roman" pitchFamily="18" charset="0"/>
              </a:rPr>
              <a:t>испитивања</a:t>
            </a:r>
            <a:r>
              <a:rPr lang="en-US" sz="1600" smtClean="0">
                <a:solidFill>
                  <a:schemeClr val="bg1"/>
                </a:solidFill>
                <a:latin typeface="+mj-lt"/>
                <a:cs typeface="Times New Roman" pitchFamily="18" charset="0"/>
              </a:rPr>
              <a:t> су праћени следећи параметри:</a:t>
            </a:r>
            <a:endParaRPr lang="sr-Cyrl-RS" sz="1600" smtClean="0">
              <a:solidFill>
                <a:schemeClr val="bg1"/>
              </a:solidFill>
              <a:latin typeface="+mj-lt"/>
              <a:cs typeface="Times New Roman" pitchFamily="18" charset="0"/>
            </a:endParaRPr>
          </a:p>
          <a:p>
            <a:pPr algn="l"/>
            <a:endParaRPr lang="en-US" sz="1600" b="0" smtClean="0">
              <a:solidFill>
                <a:schemeClr val="bg1"/>
              </a:solidFill>
              <a:latin typeface="+mj-lt"/>
              <a:cs typeface="Times New Roman" pitchFamily="18" charset="0"/>
            </a:endParaRPr>
          </a:p>
          <a:p>
            <a:pPr marL="173038" lvl="0" indent="-173038" algn="l">
              <a:buFont typeface="Arial" pitchFamily="34" charset="0"/>
              <a:buChar char="•"/>
            </a:pPr>
            <a:r>
              <a:rPr lang="en-US" sz="1600" b="0" smtClean="0">
                <a:solidFill>
                  <a:schemeClr val="bg1"/>
                </a:solidFill>
                <a:latin typeface="+mj-lt"/>
                <a:cs typeface="Times New Roman" pitchFamily="18" charset="0"/>
              </a:rPr>
              <a:t>Ниво напуњености суперкондензатора: </a:t>
            </a:r>
            <a:r>
              <a:rPr lang="en-US" sz="1600" b="0" i="1" smtClean="0">
                <a:solidFill>
                  <a:schemeClr val="bg1"/>
                </a:solidFill>
                <a:latin typeface="+mj-lt"/>
                <a:cs typeface="Times New Roman" pitchFamily="18" charset="0"/>
              </a:rPr>
              <a:t>АW_SOC_Battery</a:t>
            </a:r>
            <a:r>
              <a:rPr lang="en-US" sz="1600" b="0" smtClean="0">
                <a:solidFill>
                  <a:schemeClr val="bg1"/>
                </a:solidFill>
                <a:latin typeface="+mj-lt"/>
                <a:cs typeface="Times New Roman" pitchFamily="18" charset="0"/>
              </a:rPr>
              <a:t> [%]</a:t>
            </a:r>
          </a:p>
          <a:p>
            <a:pPr marL="173038" lvl="0" indent="-173038" algn="l">
              <a:buFont typeface="Arial" pitchFamily="34" charset="0"/>
              <a:buChar char="•"/>
            </a:pPr>
            <a:r>
              <a:rPr lang="en-US" sz="1600" b="0" smtClean="0">
                <a:solidFill>
                  <a:schemeClr val="bg1"/>
                </a:solidFill>
                <a:latin typeface="+mj-lt"/>
                <a:cs typeface="Times New Roman" pitchFamily="18" charset="0"/>
              </a:rPr>
              <a:t>Обртни момент мотора: </a:t>
            </a:r>
            <a:r>
              <a:rPr lang="en-US" sz="1600" b="0" i="1" smtClean="0">
                <a:solidFill>
                  <a:schemeClr val="bg1"/>
                </a:solidFill>
                <a:latin typeface="+mj-lt"/>
                <a:cs typeface="Times New Roman" pitchFamily="18" charset="0"/>
              </a:rPr>
              <a:t>ActualDriveMotorTorque</a:t>
            </a:r>
            <a:r>
              <a:rPr lang="en-US" sz="1600" b="0" smtClean="0">
                <a:solidFill>
                  <a:schemeClr val="bg1"/>
                </a:solidFill>
                <a:latin typeface="+mj-lt"/>
                <a:cs typeface="Times New Roman" pitchFamily="18" charset="0"/>
              </a:rPr>
              <a:t> [%]              </a:t>
            </a:r>
          </a:p>
          <a:p>
            <a:pPr marL="173038" lvl="0" indent="-173038" algn="l">
              <a:buFont typeface="Arial" pitchFamily="34" charset="0"/>
              <a:buChar char="•"/>
            </a:pPr>
            <a:r>
              <a:rPr lang="en-US" sz="1600" b="0" smtClean="0">
                <a:solidFill>
                  <a:schemeClr val="bg1"/>
                </a:solidFill>
                <a:latin typeface="+mj-lt"/>
                <a:cs typeface="Times New Roman" pitchFamily="18" charset="0"/>
              </a:rPr>
              <a:t>Позиција команде „гаса“: </a:t>
            </a:r>
            <a:r>
              <a:rPr lang="en-US" sz="1600" b="0" i="1" smtClean="0">
                <a:solidFill>
                  <a:schemeClr val="bg1"/>
                </a:solidFill>
                <a:latin typeface="+mj-lt"/>
                <a:cs typeface="Times New Roman" pitchFamily="18" charset="0"/>
              </a:rPr>
              <a:t>APPosition</a:t>
            </a:r>
            <a:r>
              <a:rPr lang="en-US" sz="1600" b="0" smtClean="0">
                <a:solidFill>
                  <a:schemeClr val="bg1"/>
                </a:solidFill>
                <a:latin typeface="+mj-lt"/>
                <a:cs typeface="Times New Roman" pitchFamily="18" charset="0"/>
              </a:rPr>
              <a:t> [%]</a:t>
            </a:r>
          </a:p>
          <a:p>
            <a:pPr marL="173038" lvl="0" indent="-173038" algn="l">
              <a:buFont typeface="Arial" pitchFamily="34" charset="0"/>
              <a:buChar char="•"/>
            </a:pPr>
            <a:r>
              <a:rPr lang="en-US" sz="1600" b="0" smtClean="0">
                <a:solidFill>
                  <a:schemeClr val="bg1"/>
                </a:solidFill>
                <a:latin typeface="+mj-lt"/>
                <a:cs typeface="Times New Roman" pitchFamily="18" charset="0"/>
              </a:rPr>
              <a:t>Позиција команде кочнице: </a:t>
            </a:r>
            <a:r>
              <a:rPr lang="en-US" sz="1600" b="0" i="1" smtClean="0">
                <a:solidFill>
                  <a:schemeClr val="bg1"/>
                </a:solidFill>
                <a:latin typeface="+mj-lt"/>
                <a:cs typeface="Times New Roman" pitchFamily="18" charset="0"/>
              </a:rPr>
              <a:t>BrakePedalPosition</a:t>
            </a:r>
            <a:r>
              <a:rPr lang="en-US" sz="1600" b="0" smtClean="0">
                <a:solidFill>
                  <a:schemeClr val="bg1"/>
                </a:solidFill>
                <a:latin typeface="+mj-lt"/>
                <a:cs typeface="Times New Roman" pitchFamily="18" charset="0"/>
              </a:rPr>
              <a:t> [%]</a:t>
            </a:r>
          </a:p>
          <a:p>
            <a:pPr marL="173038" lvl="0" indent="-173038" algn="l">
              <a:buFont typeface="Arial" pitchFamily="34" charset="0"/>
              <a:buChar char="•"/>
            </a:pPr>
            <a:r>
              <a:rPr lang="en-US" sz="1600" b="0" smtClean="0">
                <a:solidFill>
                  <a:schemeClr val="bg1"/>
                </a:solidFill>
                <a:latin typeface="+mj-lt"/>
                <a:cs typeface="Times New Roman" pitchFamily="18" charset="0"/>
              </a:rPr>
              <a:t>Број обртаја мотора: </a:t>
            </a:r>
            <a:r>
              <a:rPr lang="en-US" sz="1600" b="0" i="1" smtClean="0">
                <a:solidFill>
                  <a:schemeClr val="bg1"/>
                </a:solidFill>
                <a:latin typeface="+mj-lt"/>
                <a:cs typeface="Times New Roman" pitchFamily="18" charset="0"/>
              </a:rPr>
              <a:t>DriveMotorSpeed</a:t>
            </a:r>
            <a:r>
              <a:rPr lang="en-US" sz="1600" b="0" smtClean="0">
                <a:solidFill>
                  <a:schemeClr val="bg1"/>
                </a:solidFill>
                <a:latin typeface="+mj-lt"/>
                <a:cs typeface="Times New Roman" pitchFamily="18" charset="0"/>
              </a:rPr>
              <a:t> [rpm]</a:t>
            </a:r>
            <a:endParaRPr lang="sr-Cyrl-RS" sz="1600" b="0" smtClean="0">
              <a:solidFill>
                <a:schemeClr val="bg1"/>
              </a:solidFill>
              <a:latin typeface="+mj-lt"/>
              <a:cs typeface="Times New Roman" pitchFamily="18" charset="0"/>
            </a:endParaRPr>
          </a:p>
          <a:p>
            <a:pPr marL="173038" lvl="0" indent="-173038" algn="l">
              <a:buFont typeface="Arial" pitchFamily="34" charset="0"/>
              <a:buChar char="•"/>
            </a:pPr>
            <a:endParaRPr lang="sr-Cyrl-RS" sz="1600" b="0" smtClean="0">
              <a:solidFill>
                <a:schemeClr val="bg1"/>
              </a:solidFill>
              <a:latin typeface="+mj-lt"/>
              <a:cs typeface="Times New Roman" pitchFamily="18" charset="0"/>
            </a:endParaRPr>
          </a:p>
          <a:p>
            <a:pPr marL="180975" indent="-180975" algn="l">
              <a:buFont typeface="Arial" pitchFamily="34" charset="0"/>
              <a:buChar char="•"/>
            </a:pPr>
            <a:r>
              <a:rPr lang="sr-Cyrl-RS" sz="1600" b="0" smtClean="0">
                <a:solidFill>
                  <a:schemeClr val="bg1"/>
                </a:solidFill>
                <a:cs typeface="Times New Roman" pitchFamily="18" charset="0"/>
              </a:rPr>
              <a:t>О</a:t>
            </a:r>
            <a:r>
              <a:rPr lang="en-US" sz="1600" b="0" smtClean="0">
                <a:solidFill>
                  <a:schemeClr val="bg1"/>
                </a:solidFill>
                <a:cs typeface="Times New Roman" pitchFamily="18" charset="0"/>
              </a:rPr>
              <a:t>дређен</a:t>
            </a:r>
            <a:r>
              <a:rPr lang="sr-Cyrl-RS" sz="1600" b="0" smtClean="0">
                <a:solidFill>
                  <a:schemeClr val="bg1"/>
                </a:solidFill>
                <a:cs typeface="Times New Roman" pitchFamily="18" charset="0"/>
              </a:rPr>
              <a:t>е</a:t>
            </a:r>
            <a:r>
              <a:rPr lang="en-US" sz="1600" b="0" smtClean="0">
                <a:solidFill>
                  <a:schemeClr val="bg1"/>
                </a:solidFill>
                <a:cs typeface="Times New Roman" pitchFamily="18" charset="0"/>
              </a:rPr>
              <a:t> </a:t>
            </a:r>
            <a:r>
              <a:rPr lang="sr-Cyrl-RS" sz="1600" b="0" smtClean="0">
                <a:solidFill>
                  <a:schemeClr val="bg1"/>
                </a:solidFill>
                <a:cs typeface="Times New Roman" pitchFamily="18" charset="0"/>
              </a:rPr>
              <a:t>величине праћене су преко аналогних сигнала</a:t>
            </a:r>
            <a:r>
              <a:rPr lang="en-US" sz="1600" b="0" smtClean="0">
                <a:solidFill>
                  <a:schemeClr val="bg1"/>
                </a:solidFill>
                <a:cs typeface="Times New Roman" pitchFamily="18" charset="0"/>
              </a:rPr>
              <a:t> тако што су на одговарајућим прикључцима суперкондензатора постављени проводници који су потом повезани на аквизициони уређај:</a:t>
            </a:r>
          </a:p>
          <a:p>
            <a:pPr marL="361950" lvl="0" indent="-180975" algn="l">
              <a:buFont typeface="Arial" pitchFamily="34" charset="0"/>
              <a:buChar char="•"/>
            </a:pPr>
            <a:r>
              <a:rPr lang="en-US" sz="1600" b="0" smtClean="0">
                <a:solidFill>
                  <a:schemeClr val="bg1"/>
                </a:solidFill>
                <a:cs typeface="Times New Roman" pitchFamily="18" charset="0"/>
              </a:rPr>
              <a:t>Струја суперкондензатора: </a:t>
            </a:r>
            <a:r>
              <a:rPr lang="en-US" sz="1600" b="0" i="1" smtClean="0">
                <a:solidFill>
                  <a:schemeClr val="bg1"/>
                </a:solidFill>
                <a:cs typeface="Times New Roman" pitchFamily="18" charset="0"/>
              </a:rPr>
              <a:t>I_uc</a:t>
            </a:r>
            <a:r>
              <a:rPr lang="en-US" sz="1600" b="0" smtClean="0">
                <a:solidFill>
                  <a:schemeClr val="bg1"/>
                </a:solidFill>
                <a:cs typeface="Times New Roman" pitchFamily="18" charset="0"/>
              </a:rPr>
              <a:t> [A]</a:t>
            </a:r>
          </a:p>
          <a:p>
            <a:pPr marL="361950" lvl="0" indent="-180975" algn="l">
              <a:buFont typeface="Arial" pitchFamily="34" charset="0"/>
              <a:buChar char="•"/>
            </a:pPr>
            <a:r>
              <a:rPr lang="en-US" sz="1600" b="0" smtClean="0">
                <a:solidFill>
                  <a:schemeClr val="bg1"/>
                </a:solidFill>
                <a:cs typeface="Times New Roman" pitchFamily="18" charset="0"/>
              </a:rPr>
              <a:t>Напон суперкондензатора: </a:t>
            </a:r>
            <a:r>
              <a:rPr lang="en-US" sz="1600" b="0" i="1" smtClean="0">
                <a:solidFill>
                  <a:schemeClr val="bg1"/>
                </a:solidFill>
                <a:cs typeface="Times New Roman" pitchFamily="18" charset="0"/>
              </a:rPr>
              <a:t>U_uc</a:t>
            </a:r>
            <a:r>
              <a:rPr lang="en-US" sz="1600" b="0" smtClean="0">
                <a:solidFill>
                  <a:schemeClr val="bg1"/>
                </a:solidFill>
                <a:cs typeface="Times New Roman" pitchFamily="18" charset="0"/>
              </a:rPr>
              <a:t> [V]</a:t>
            </a:r>
          </a:p>
          <a:p>
            <a:pPr marL="361950" lvl="0" indent="-180975" algn="l">
              <a:buFont typeface="Arial" pitchFamily="34" charset="0"/>
              <a:buChar char="•"/>
            </a:pPr>
            <a:r>
              <a:rPr lang="en-US" sz="1600" b="0" smtClean="0">
                <a:solidFill>
                  <a:schemeClr val="bg1"/>
                </a:solidFill>
                <a:cs typeface="Times New Roman" pitchFamily="18" charset="0"/>
              </a:rPr>
              <a:t>Јачина струје инвертера: </a:t>
            </a:r>
            <a:r>
              <a:rPr lang="en-US" sz="1600" b="0" i="1" smtClean="0">
                <a:solidFill>
                  <a:schemeClr val="bg1"/>
                </a:solidFill>
                <a:cs typeface="Times New Roman" pitchFamily="18" charset="0"/>
              </a:rPr>
              <a:t>I_inv</a:t>
            </a:r>
            <a:r>
              <a:rPr lang="en-US" sz="1600" b="0" smtClean="0">
                <a:solidFill>
                  <a:schemeClr val="bg1"/>
                </a:solidFill>
                <a:cs typeface="Times New Roman" pitchFamily="18" charset="0"/>
              </a:rPr>
              <a:t> [A]</a:t>
            </a:r>
          </a:p>
          <a:p>
            <a:pPr marL="361950" lvl="0" indent="-180975" algn="l">
              <a:buFont typeface="Arial" pitchFamily="34" charset="0"/>
              <a:buChar char="•"/>
            </a:pPr>
            <a:r>
              <a:rPr lang="sr-Cyrl-RS" sz="1600" b="0" smtClean="0">
                <a:solidFill>
                  <a:schemeClr val="bg1"/>
                </a:solidFill>
                <a:cs typeface="Times New Roman" pitchFamily="18" charset="0"/>
              </a:rPr>
              <a:t>П</a:t>
            </a:r>
            <a:r>
              <a:rPr lang="en-US" sz="1600" b="0" smtClean="0">
                <a:solidFill>
                  <a:schemeClr val="bg1"/>
                </a:solidFill>
                <a:cs typeface="Times New Roman" pitchFamily="18" charset="0"/>
              </a:rPr>
              <a:t>одужно убрзање</a:t>
            </a:r>
            <a:r>
              <a:rPr lang="sr-Cyrl-RS" sz="1600" b="0" smtClean="0">
                <a:solidFill>
                  <a:schemeClr val="bg1"/>
                </a:solidFill>
                <a:cs typeface="Times New Roman" pitchFamily="18" charset="0"/>
              </a:rPr>
              <a:t> преко засебног уређаја</a:t>
            </a:r>
            <a:r>
              <a:rPr lang="en-US" sz="1600" b="0" smtClean="0">
                <a:solidFill>
                  <a:schemeClr val="bg1"/>
                </a:solidFill>
                <a:cs typeface="Times New Roman" pitchFamily="18" charset="0"/>
              </a:rPr>
              <a:t>: </a:t>
            </a:r>
            <a:r>
              <a:rPr lang="en-US" sz="1600" b="0" i="1" smtClean="0">
                <a:solidFill>
                  <a:schemeClr val="bg1"/>
                </a:solidFill>
                <a:cs typeface="Times New Roman" pitchFamily="18" charset="0"/>
              </a:rPr>
              <a:t>Ubrzanje Monitran</a:t>
            </a:r>
            <a:r>
              <a:rPr lang="en-US" sz="1600" b="0" smtClean="0">
                <a:solidFill>
                  <a:schemeClr val="bg1"/>
                </a:solidFill>
                <a:cs typeface="Times New Roman" pitchFamily="18" charset="0"/>
              </a:rPr>
              <a:t> [g]</a:t>
            </a:r>
          </a:p>
          <a:p>
            <a:pPr marL="180975" indent="-180975" algn="l">
              <a:buFont typeface="Arial" pitchFamily="34" charset="0"/>
              <a:buChar char="•"/>
            </a:pPr>
            <a:endParaRPr lang="sr-Cyrl-RS" sz="1600" b="0" smtClean="0">
              <a:solidFill>
                <a:schemeClr val="bg1"/>
              </a:solidFill>
              <a:cs typeface="Times New Roman" pitchFamily="18" charset="0"/>
            </a:endParaRPr>
          </a:p>
          <a:p>
            <a:pPr marL="180975" indent="-180975" algn="l">
              <a:buFont typeface="Arial" pitchFamily="34" charset="0"/>
              <a:buChar char="•"/>
            </a:pPr>
            <a:r>
              <a:rPr lang="en-US" sz="1600" b="0" smtClean="0">
                <a:solidFill>
                  <a:schemeClr val="bg1"/>
                </a:solidFill>
                <a:cs typeface="Times New Roman" pitchFamily="18" charset="0"/>
              </a:rPr>
              <a:t>Како би се проверила тачност брзине возила</a:t>
            </a:r>
            <a:r>
              <a:rPr lang="sr-Cyrl-RS" sz="1600" b="0" smtClean="0">
                <a:solidFill>
                  <a:schemeClr val="bg1"/>
                </a:solidFill>
                <a:cs typeface="Times New Roman" pitchFamily="18" charset="0"/>
              </a:rPr>
              <a:t> </a:t>
            </a:r>
            <a:r>
              <a:rPr lang="en-US" sz="1600" b="0" smtClean="0">
                <a:solidFill>
                  <a:schemeClr val="bg1"/>
                </a:solidFill>
                <a:cs typeface="Times New Roman" pitchFamily="18" charset="0"/>
              </a:rPr>
              <a:t>добијене преко </a:t>
            </a:r>
            <a:r>
              <a:rPr lang="en-US" sz="1600" b="0" i="1" smtClean="0">
                <a:solidFill>
                  <a:schemeClr val="bg1"/>
                </a:solidFill>
                <a:cs typeface="Times New Roman" pitchFamily="18" charset="0"/>
              </a:rPr>
              <a:t>CAN</a:t>
            </a:r>
            <a:r>
              <a:rPr lang="en-US" sz="1600" b="0" smtClean="0">
                <a:solidFill>
                  <a:schemeClr val="bg1"/>
                </a:solidFill>
                <a:cs typeface="Times New Roman" pitchFamily="18" charset="0"/>
              </a:rPr>
              <a:t> магистрале, коришћен је давач који мери брзину возила путем </a:t>
            </a:r>
            <a:r>
              <a:rPr lang="en-US" sz="1600" b="0" i="1" smtClean="0">
                <a:solidFill>
                  <a:schemeClr val="bg1"/>
                </a:solidFill>
                <a:cs typeface="Times New Roman" pitchFamily="18" charset="0"/>
              </a:rPr>
              <a:t>GPS </a:t>
            </a:r>
            <a:r>
              <a:rPr lang="en-US" sz="1600" b="0" smtClean="0">
                <a:solidFill>
                  <a:schemeClr val="bg1"/>
                </a:solidFill>
                <a:cs typeface="Times New Roman" pitchFamily="18" charset="0"/>
              </a:rPr>
              <a:t>и</a:t>
            </a:r>
            <a:r>
              <a:rPr lang="en-US" sz="1600" b="0" i="1" smtClean="0">
                <a:solidFill>
                  <a:schemeClr val="bg1"/>
                </a:solidFill>
                <a:cs typeface="Times New Roman" pitchFamily="18" charset="0"/>
              </a:rPr>
              <a:t> GLONAS</a:t>
            </a:r>
            <a:r>
              <a:rPr lang="en-US" sz="1600" b="0" smtClean="0">
                <a:solidFill>
                  <a:schemeClr val="bg1"/>
                </a:solidFill>
                <a:cs typeface="Times New Roman" pitchFamily="18" charset="0"/>
              </a:rPr>
              <a:t> сигнала.</a:t>
            </a:r>
            <a:r>
              <a:rPr lang="sr-Cyrl-RS" sz="1600" b="0" smtClean="0">
                <a:solidFill>
                  <a:schemeClr val="bg1"/>
                </a:solidFill>
                <a:cs typeface="Times New Roman" pitchFamily="18" charset="0"/>
              </a:rPr>
              <a:t> </a:t>
            </a:r>
          </a:p>
          <a:p>
            <a:pPr marL="180975" indent="-180975" algn="l">
              <a:buFont typeface="Arial" pitchFamily="34" charset="0"/>
              <a:buChar char="•"/>
            </a:pPr>
            <a:endParaRPr lang="sr-Cyrl-RS" sz="1600" b="0" smtClean="0">
              <a:solidFill>
                <a:schemeClr val="bg1"/>
              </a:solidFill>
              <a:cs typeface="Times New Roman" pitchFamily="18" charset="0"/>
            </a:endParaRPr>
          </a:p>
          <a:p>
            <a:pPr marL="180975" indent="-180975" algn="l">
              <a:buFont typeface="Arial" pitchFamily="34" charset="0"/>
              <a:buChar char="•"/>
            </a:pPr>
            <a:r>
              <a:rPr lang="en-US" sz="1600" b="0" smtClean="0">
                <a:solidFill>
                  <a:schemeClr val="bg1"/>
                </a:solidFill>
                <a:cs typeface="Times New Roman" pitchFamily="18" charset="0"/>
              </a:rPr>
              <a:t>Фреквенција прикупљања свих података је 50 Hz, осим брзине возила мерене путем давача, где је фреквенција узорковања 5 Hz.</a:t>
            </a:r>
            <a:r>
              <a:rPr lang="sr-Cyrl-RS" sz="1600" b="0" smtClean="0">
                <a:solidFill>
                  <a:schemeClr val="bg1"/>
                </a:solidFill>
                <a:cs typeface="Times New Roman" pitchFamily="18" charset="0"/>
              </a:rPr>
              <a:t> </a:t>
            </a:r>
          </a:p>
          <a:p>
            <a:pPr marL="180975" indent="-180975" algn="l">
              <a:buFont typeface="Arial" pitchFamily="34" charset="0"/>
              <a:buChar char="•"/>
            </a:pPr>
            <a:endParaRPr lang="sr-Cyrl-RS" sz="1600" b="0" smtClean="0">
              <a:solidFill>
                <a:schemeClr val="bg1"/>
              </a:solidFill>
              <a:cs typeface="Times New Roman" pitchFamily="18" charset="0"/>
            </a:endParaRPr>
          </a:p>
          <a:p>
            <a:pPr marL="180975" indent="-180975" algn="l">
              <a:buFont typeface="Arial" pitchFamily="34" charset="0"/>
              <a:buChar char="•"/>
            </a:pPr>
            <a:r>
              <a:rPr lang="sr-Cyrl-RS" sz="1600" b="0" smtClean="0">
                <a:solidFill>
                  <a:schemeClr val="bg1"/>
                </a:solidFill>
                <a:cs typeface="Times New Roman" pitchFamily="18" charset="0"/>
              </a:rPr>
              <a:t>Најмеродавнији с</a:t>
            </a:r>
            <a:r>
              <a:rPr lang="en-US" sz="1600" b="0" smtClean="0">
                <a:solidFill>
                  <a:schemeClr val="bg1"/>
                </a:solidFill>
                <a:cs typeface="Times New Roman" pitchFamily="18" charset="0"/>
              </a:rPr>
              <a:t>игнали </a:t>
            </a:r>
            <a:r>
              <a:rPr lang="sr-Cyrl-RS" sz="1600" b="0" smtClean="0">
                <a:solidFill>
                  <a:schemeClr val="bg1"/>
                </a:solidFill>
                <a:cs typeface="Times New Roman" pitchFamily="18" charset="0"/>
              </a:rPr>
              <a:t>за јачину </a:t>
            </a:r>
            <a:r>
              <a:rPr lang="en-US" sz="1600" b="0" smtClean="0">
                <a:solidFill>
                  <a:schemeClr val="bg1"/>
                </a:solidFill>
                <a:cs typeface="Times New Roman" pitchFamily="18" charset="0"/>
              </a:rPr>
              <a:t>струј</a:t>
            </a:r>
            <a:r>
              <a:rPr lang="sr-Cyrl-RS" sz="1600" b="0" smtClean="0">
                <a:solidFill>
                  <a:schemeClr val="bg1"/>
                </a:solidFill>
                <a:cs typeface="Times New Roman" pitchFamily="18" charset="0"/>
              </a:rPr>
              <a:t>е</a:t>
            </a:r>
            <a:r>
              <a:rPr lang="en-US" sz="1600" b="0" smtClean="0">
                <a:solidFill>
                  <a:schemeClr val="bg1"/>
                </a:solidFill>
                <a:cs typeface="Times New Roman" pitchFamily="18" charset="0"/>
              </a:rPr>
              <a:t> и напон суперкондензатора добијају</a:t>
            </a:r>
            <a:r>
              <a:rPr lang="sr-Cyrl-RS" sz="1600" b="0" smtClean="0">
                <a:solidFill>
                  <a:schemeClr val="bg1"/>
                </a:solidFill>
                <a:cs typeface="Times New Roman" pitchFamily="18" charset="0"/>
              </a:rPr>
              <a:t> се</a:t>
            </a:r>
            <a:r>
              <a:rPr lang="en-US" sz="1600" b="0" smtClean="0">
                <a:solidFill>
                  <a:schemeClr val="bg1"/>
                </a:solidFill>
                <a:cs typeface="Times New Roman" pitchFamily="18" charset="0"/>
              </a:rPr>
              <a:t> преко аналогних сигнала.</a:t>
            </a:r>
          </a:p>
          <a:p>
            <a:pPr marL="173038" lvl="0" indent="-173038" algn="l">
              <a:buFont typeface="Arial" pitchFamily="34" charset="0"/>
              <a:buChar char="•"/>
            </a:pPr>
            <a:endParaRPr lang="en-US" sz="1600" b="0" smtClean="0">
              <a:solidFill>
                <a:schemeClr val="bg1"/>
              </a:solidFill>
              <a:latin typeface="+mj-lt"/>
              <a:cs typeface="Times New Roman" pitchFamily="18" charset="0"/>
            </a:endParaRPr>
          </a:p>
          <a:p>
            <a:pPr lvl="0" algn="l"/>
            <a:endParaRPr lang="sr-Cyrl-RS" sz="1600" b="0" smtClean="0">
              <a:solidFill>
                <a:schemeClr val="bg1"/>
              </a:solidFill>
              <a:latin typeface="+mj-lt"/>
              <a:cs typeface="Times New Roman" pitchFamily="18" charset="0"/>
            </a:endParaRPr>
          </a:p>
          <a:p>
            <a:endParaRPr lang="en-US" b="0">
              <a:solidFill>
                <a:schemeClr val="bg1"/>
              </a:solidFill>
              <a:latin typeface="+mj-lt"/>
            </a:endParaRPr>
          </a:p>
        </p:txBody>
      </p:sp>
      <p:sp>
        <p:nvSpPr>
          <p:cNvPr id="9" name="Rectangle 8"/>
          <p:cNvSpPr/>
          <p:nvPr/>
        </p:nvSpPr>
        <p:spPr>
          <a:xfrm flipV="1">
            <a:off x="0" y="0"/>
            <a:ext cx="1295400" cy="533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0" name="Rectangle 9"/>
          <p:cNvSpPr/>
          <p:nvPr/>
        </p:nvSpPr>
        <p:spPr>
          <a:xfrm>
            <a:off x="0" y="6477001"/>
            <a:ext cx="9144000" cy="381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1" name="Rectangle 10"/>
          <p:cNvSpPr/>
          <p:nvPr/>
        </p:nvSpPr>
        <p:spPr>
          <a:xfrm>
            <a:off x="7924800" y="6477000"/>
            <a:ext cx="1219200" cy="38100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2" name="Rectangle 24"/>
          <p:cNvSpPr>
            <a:spLocks noChangeArrowheads="1"/>
          </p:cNvSpPr>
          <p:nvPr/>
        </p:nvSpPr>
        <p:spPr bwMode="gray">
          <a:xfrm>
            <a:off x="7924800" y="6477000"/>
            <a:ext cx="1066800" cy="381000"/>
          </a:xfrm>
          <a:prstGeom prst="rect">
            <a:avLst/>
          </a:prstGeom>
          <a:noFill/>
          <a:ln>
            <a:noFill/>
          </a:ln>
          <a:extLst/>
        </p:spPr>
        <p:txBody>
          <a:bodyPr anchor="ctr" anchorCtr="0"/>
          <a:lstStyle/>
          <a:p>
            <a:pPr>
              <a:defRPr/>
            </a:pPr>
            <a:fld id="{89D935C5-5EC5-4D00-B2D7-89227E27EE0D}" type="slidenum">
              <a:rPr lang="sr-Latn-RS" sz="1600" b="0" smtClean="0">
                <a:cs typeface="Arial" pitchFamily="34" charset="0"/>
              </a:rPr>
              <a:pPr>
                <a:defRPr/>
              </a:pPr>
              <a:t>12</a:t>
            </a:fld>
            <a:r>
              <a:rPr lang="sr-Latn-RS" sz="1600" b="0" smtClean="0">
                <a:cs typeface="Arial" pitchFamily="34" charset="0"/>
              </a:rPr>
              <a:t> </a:t>
            </a:r>
            <a:r>
              <a:rPr lang="sr-Latn-RS" sz="1600" b="0" smtClean="0">
                <a:cs typeface="Arial" pitchFamily="34" charset="0"/>
              </a:rPr>
              <a:t>/ 30</a:t>
            </a:r>
            <a:endParaRPr lang="en-US" sz="1600" b="0">
              <a:cs typeface="Arial" pitchFamily="34" charset="0"/>
            </a:endParaRPr>
          </a:p>
        </p:txBody>
      </p:sp>
      <p:sp>
        <p:nvSpPr>
          <p:cNvPr id="13" name="Rectangle 24"/>
          <p:cNvSpPr>
            <a:spLocks noChangeArrowheads="1"/>
          </p:cNvSpPr>
          <p:nvPr/>
        </p:nvSpPr>
        <p:spPr bwMode="gray">
          <a:xfrm>
            <a:off x="1447800" y="76200"/>
            <a:ext cx="7696200" cy="381000"/>
          </a:xfrm>
          <a:prstGeom prst="rect">
            <a:avLst/>
          </a:prstGeom>
          <a:noFill/>
          <a:ln>
            <a:noFill/>
          </a:ln>
          <a:extLst/>
        </p:spPr>
        <p:txBody>
          <a:bodyPr/>
          <a:lstStyle/>
          <a:p>
            <a:pPr algn="l">
              <a:defRPr/>
            </a:pPr>
            <a:r>
              <a:rPr lang="sr-Cyrl-RS" sz="2000" smtClean="0">
                <a:solidFill>
                  <a:schemeClr val="tx1">
                    <a:lumMod val="50000"/>
                  </a:schemeClr>
                </a:solidFill>
                <a:cs typeface="Arial" pitchFamily="34" charset="0"/>
              </a:rPr>
              <a:t>Праћени параметри</a:t>
            </a:r>
            <a:endParaRPr lang="en-US" sz="2000">
              <a:solidFill>
                <a:schemeClr val="tx1">
                  <a:lumMod val="50000"/>
                </a:schemeClr>
              </a:solidFill>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Rectangle 18"/>
          <p:cNvSpPr/>
          <p:nvPr/>
        </p:nvSpPr>
        <p:spPr>
          <a:xfrm>
            <a:off x="1295400" y="0"/>
            <a:ext cx="7848600" cy="5334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7" name="TextBox 6"/>
          <p:cNvSpPr txBox="1"/>
          <p:nvPr/>
        </p:nvSpPr>
        <p:spPr>
          <a:xfrm>
            <a:off x="228600" y="779383"/>
            <a:ext cx="8686800" cy="1600438"/>
          </a:xfrm>
          <a:prstGeom prst="rect">
            <a:avLst/>
          </a:prstGeom>
          <a:noFill/>
        </p:spPr>
        <p:txBody>
          <a:bodyPr wrap="square" rtlCol="0">
            <a:spAutoFit/>
          </a:bodyPr>
          <a:lstStyle/>
          <a:p>
            <a:pPr marL="180975" indent="-180975" algn="just">
              <a:buFont typeface="Arial" pitchFamily="34" charset="0"/>
              <a:buChar char="•"/>
            </a:pPr>
            <a:r>
              <a:rPr lang="en-US" sz="1600" b="0" dirty="0" err="1" smtClean="0">
                <a:solidFill>
                  <a:schemeClr val="bg1"/>
                </a:solidFill>
                <a:latin typeface="+mj-lt"/>
                <a:cs typeface="Times New Roman" pitchFamily="18" charset="0"/>
              </a:rPr>
              <a:t>Величине</a:t>
            </a:r>
            <a:r>
              <a:rPr lang="en-US" sz="1600" b="0" dirty="0" smtClean="0">
                <a:solidFill>
                  <a:schemeClr val="bg1"/>
                </a:solidFill>
                <a:latin typeface="+mj-lt"/>
                <a:cs typeface="Times New Roman" pitchFamily="18" charset="0"/>
              </a:rPr>
              <a:t> </a:t>
            </a:r>
            <a:r>
              <a:rPr lang="en-US" sz="1600" b="0" dirty="0" err="1" smtClean="0">
                <a:solidFill>
                  <a:schemeClr val="bg1"/>
                </a:solidFill>
                <a:latin typeface="+mj-lt"/>
                <a:cs typeface="Times New Roman" pitchFamily="18" charset="0"/>
              </a:rPr>
              <a:t>измерене</a:t>
            </a:r>
            <a:r>
              <a:rPr lang="en-US" sz="1600" b="0" dirty="0" smtClean="0">
                <a:solidFill>
                  <a:schemeClr val="bg1"/>
                </a:solidFill>
                <a:latin typeface="+mj-lt"/>
                <a:cs typeface="Times New Roman" pitchFamily="18" charset="0"/>
              </a:rPr>
              <a:t> </a:t>
            </a:r>
            <a:r>
              <a:rPr lang="en-US" sz="1600" b="0" dirty="0" err="1" smtClean="0">
                <a:solidFill>
                  <a:schemeClr val="bg1"/>
                </a:solidFill>
                <a:latin typeface="+mj-lt"/>
                <a:cs typeface="Times New Roman" pitchFamily="18" charset="0"/>
              </a:rPr>
              <a:t>током</a:t>
            </a:r>
            <a:r>
              <a:rPr lang="en-US" sz="1600" b="0" dirty="0" smtClean="0">
                <a:solidFill>
                  <a:schemeClr val="bg1"/>
                </a:solidFill>
                <a:latin typeface="+mj-lt"/>
                <a:cs typeface="Times New Roman" pitchFamily="18" charset="0"/>
              </a:rPr>
              <a:t> </a:t>
            </a:r>
            <a:r>
              <a:rPr lang="en-US" sz="1600" b="0" dirty="0" err="1" smtClean="0">
                <a:solidFill>
                  <a:schemeClr val="bg1"/>
                </a:solidFill>
                <a:latin typeface="+mj-lt"/>
                <a:cs typeface="Times New Roman" pitchFamily="18" charset="0"/>
              </a:rPr>
              <a:t>испитивања</a:t>
            </a:r>
            <a:r>
              <a:rPr lang="en-US" sz="1600" b="0" dirty="0" smtClean="0">
                <a:solidFill>
                  <a:schemeClr val="bg1"/>
                </a:solidFill>
                <a:latin typeface="+mj-lt"/>
                <a:cs typeface="Times New Roman" pitchFamily="18" charset="0"/>
              </a:rPr>
              <a:t> </a:t>
            </a:r>
            <a:r>
              <a:rPr lang="en-US" sz="1600" b="0" dirty="0" err="1" smtClean="0">
                <a:solidFill>
                  <a:schemeClr val="bg1"/>
                </a:solidFill>
                <a:latin typeface="+mj-lt"/>
                <a:cs typeface="Times New Roman" pitchFamily="18" charset="0"/>
              </a:rPr>
              <a:t>су</a:t>
            </a:r>
            <a:r>
              <a:rPr lang="en-US" sz="1600" b="0" dirty="0" smtClean="0">
                <a:solidFill>
                  <a:schemeClr val="bg1"/>
                </a:solidFill>
                <a:latin typeface="+mj-lt"/>
                <a:cs typeface="Times New Roman" pitchFamily="18" charset="0"/>
              </a:rPr>
              <a:t> </a:t>
            </a:r>
            <a:r>
              <a:rPr lang="en-US" sz="1600" b="0" dirty="0" err="1" smtClean="0">
                <a:solidFill>
                  <a:schemeClr val="bg1"/>
                </a:solidFill>
                <a:latin typeface="+mj-lt"/>
                <a:cs typeface="Times New Roman" pitchFamily="18" charset="0"/>
              </a:rPr>
              <a:t>сачуване</a:t>
            </a:r>
            <a:r>
              <a:rPr lang="en-US" sz="1600" b="0" dirty="0" smtClean="0">
                <a:solidFill>
                  <a:schemeClr val="bg1"/>
                </a:solidFill>
                <a:latin typeface="+mj-lt"/>
                <a:cs typeface="Times New Roman" pitchFamily="18" charset="0"/>
              </a:rPr>
              <a:t> у .BIN </a:t>
            </a:r>
            <a:r>
              <a:rPr lang="en-US" sz="1600" b="0" dirty="0" err="1" smtClean="0">
                <a:solidFill>
                  <a:schemeClr val="bg1"/>
                </a:solidFill>
                <a:latin typeface="+mj-lt"/>
                <a:cs typeface="Times New Roman" pitchFamily="18" charset="0"/>
              </a:rPr>
              <a:t>формату</a:t>
            </a:r>
            <a:r>
              <a:rPr lang="en-US" sz="1600" b="0" dirty="0" smtClean="0">
                <a:solidFill>
                  <a:schemeClr val="bg1"/>
                </a:solidFill>
                <a:latin typeface="+mj-lt"/>
                <a:cs typeface="Times New Roman" pitchFamily="18" charset="0"/>
              </a:rPr>
              <a:t> у </a:t>
            </a:r>
            <a:r>
              <a:rPr lang="en-US" sz="1600" b="0" dirty="0" err="1" smtClean="0">
                <a:solidFill>
                  <a:schemeClr val="bg1"/>
                </a:solidFill>
                <a:latin typeface="+mj-lt"/>
                <a:cs typeface="Times New Roman" pitchFamily="18" charset="0"/>
              </a:rPr>
              <a:t>меморији</a:t>
            </a:r>
            <a:r>
              <a:rPr lang="en-US" sz="1600" b="0" dirty="0" smtClean="0">
                <a:solidFill>
                  <a:schemeClr val="bg1"/>
                </a:solidFill>
                <a:latin typeface="+mj-lt"/>
                <a:cs typeface="Times New Roman" pitchFamily="18" charset="0"/>
              </a:rPr>
              <a:t> </a:t>
            </a:r>
            <a:r>
              <a:rPr lang="en-US" sz="1600" b="0" dirty="0" err="1" smtClean="0">
                <a:solidFill>
                  <a:schemeClr val="bg1"/>
                </a:solidFill>
                <a:latin typeface="+mj-lt"/>
                <a:cs typeface="Times New Roman" pitchFamily="18" charset="0"/>
              </a:rPr>
              <a:t>рачунара</a:t>
            </a:r>
            <a:r>
              <a:rPr lang="en-US" sz="1600" b="0" dirty="0" smtClean="0">
                <a:solidFill>
                  <a:schemeClr val="bg1"/>
                </a:solidFill>
                <a:latin typeface="+mj-lt"/>
                <a:cs typeface="Times New Roman" pitchFamily="18" charset="0"/>
              </a:rPr>
              <a:t>. </a:t>
            </a:r>
            <a:r>
              <a:rPr lang="en-US" sz="1600" b="0" dirty="0" err="1" smtClean="0">
                <a:solidFill>
                  <a:schemeClr val="bg1"/>
                </a:solidFill>
                <a:latin typeface="+mj-lt"/>
                <a:cs typeface="Times New Roman" pitchFamily="18" charset="0"/>
              </a:rPr>
              <a:t>Очитавање</a:t>
            </a:r>
            <a:r>
              <a:rPr lang="en-US" sz="1600" b="0" dirty="0" smtClean="0">
                <a:solidFill>
                  <a:schemeClr val="bg1"/>
                </a:solidFill>
                <a:latin typeface="+mj-lt"/>
                <a:cs typeface="Times New Roman" pitchFamily="18" charset="0"/>
              </a:rPr>
              <a:t> </a:t>
            </a:r>
            <a:r>
              <a:rPr lang="en-US" sz="1600" b="0" dirty="0" err="1" smtClean="0">
                <a:solidFill>
                  <a:schemeClr val="bg1"/>
                </a:solidFill>
                <a:latin typeface="+mj-lt"/>
                <a:cs typeface="Times New Roman" pitchFamily="18" charset="0"/>
              </a:rPr>
              <a:t>измерених</a:t>
            </a:r>
            <a:r>
              <a:rPr lang="en-US" sz="1600" b="0" dirty="0" smtClean="0">
                <a:solidFill>
                  <a:schemeClr val="bg1"/>
                </a:solidFill>
                <a:latin typeface="+mj-lt"/>
                <a:cs typeface="Times New Roman" pitchFamily="18" charset="0"/>
              </a:rPr>
              <a:t> </a:t>
            </a:r>
            <a:r>
              <a:rPr lang="en-US" sz="1600" b="0" dirty="0" err="1" smtClean="0">
                <a:solidFill>
                  <a:schemeClr val="bg1"/>
                </a:solidFill>
                <a:latin typeface="+mj-lt"/>
                <a:cs typeface="Times New Roman" pitchFamily="18" charset="0"/>
              </a:rPr>
              <a:t>величина</a:t>
            </a:r>
            <a:r>
              <a:rPr lang="en-US" sz="1600" b="0" dirty="0" smtClean="0">
                <a:solidFill>
                  <a:schemeClr val="bg1"/>
                </a:solidFill>
                <a:latin typeface="+mj-lt"/>
                <a:cs typeface="Times New Roman" pitchFamily="18" charset="0"/>
              </a:rPr>
              <a:t> </a:t>
            </a:r>
            <a:r>
              <a:rPr lang="en-US" sz="1600" b="0" dirty="0" err="1" smtClean="0">
                <a:solidFill>
                  <a:schemeClr val="bg1"/>
                </a:solidFill>
                <a:latin typeface="+mj-lt"/>
                <a:cs typeface="Times New Roman" pitchFamily="18" charset="0"/>
              </a:rPr>
              <a:t>се</a:t>
            </a:r>
            <a:r>
              <a:rPr lang="en-US" sz="1600" b="0" dirty="0" smtClean="0">
                <a:solidFill>
                  <a:schemeClr val="bg1"/>
                </a:solidFill>
                <a:latin typeface="+mj-lt"/>
                <a:cs typeface="Times New Roman" pitchFamily="18" charset="0"/>
              </a:rPr>
              <a:t> </a:t>
            </a:r>
            <a:r>
              <a:rPr lang="en-US" sz="1600" b="0" dirty="0" err="1" smtClean="0">
                <a:solidFill>
                  <a:schemeClr val="bg1"/>
                </a:solidFill>
                <a:latin typeface="+mj-lt"/>
                <a:cs typeface="Times New Roman" pitchFamily="18" charset="0"/>
              </a:rPr>
              <a:t>врши</a:t>
            </a:r>
            <a:r>
              <a:rPr lang="en-US" sz="1600" b="0" dirty="0" smtClean="0">
                <a:solidFill>
                  <a:schemeClr val="bg1"/>
                </a:solidFill>
                <a:latin typeface="+mj-lt"/>
                <a:cs typeface="Times New Roman" pitchFamily="18" charset="0"/>
              </a:rPr>
              <a:t> </a:t>
            </a:r>
            <a:r>
              <a:rPr lang="en-US" sz="1600" b="0" dirty="0" err="1" smtClean="0">
                <a:solidFill>
                  <a:schemeClr val="bg1"/>
                </a:solidFill>
                <a:latin typeface="+mj-lt"/>
                <a:cs typeface="Times New Roman" pitchFamily="18" charset="0"/>
              </a:rPr>
              <a:t>помоћу</a:t>
            </a:r>
            <a:r>
              <a:rPr lang="en-US" sz="1600" b="0" dirty="0" smtClean="0">
                <a:solidFill>
                  <a:schemeClr val="bg1"/>
                </a:solidFill>
                <a:latin typeface="+mj-lt"/>
                <a:cs typeface="Times New Roman" pitchFamily="18" charset="0"/>
              </a:rPr>
              <a:t> </a:t>
            </a:r>
            <a:r>
              <a:rPr lang="en-US" sz="1600" b="0" dirty="0" err="1" smtClean="0">
                <a:solidFill>
                  <a:schemeClr val="bg1"/>
                </a:solidFill>
                <a:latin typeface="+mj-lt"/>
                <a:cs typeface="Times New Roman" pitchFamily="18" charset="0"/>
              </a:rPr>
              <a:t>софтверског</a:t>
            </a:r>
            <a:r>
              <a:rPr lang="en-US" sz="1600" b="0" dirty="0" smtClean="0">
                <a:solidFill>
                  <a:schemeClr val="bg1"/>
                </a:solidFill>
                <a:latin typeface="+mj-lt"/>
                <a:cs typeface="Times New Roman" pitchFamily="18" charset="0"/>
              </a:rPr>
              <a:t> </a:t>
            </a:r>
            <a:r>
              <a:rPr lang="en-US" sz="1600" b="0" dirty="0" err="1" smtClean="0">
                <a:solidFill>
                  <a:schemeClr val="bg1"/>
                </a:solidFill>
                <a:latin typeface="+mj-lt"/>
                <a:cs typeface="Times New Roman" pitchFamily="18" charset="0"/>
              </a:rPr>
              <a:t>пакета</a:t>
            </a:r>
            <a:r>
              <a:rPr lang="en-US" sz="1600" b="0" dirty="0" smtClean="0">
                <a:solidFill>
                  <a:schemeClr val="bg1"/>
                </a:solidFill>
                <a:latin typeface="+mj-lt"/>
                <a:cs typeface="Times New Roman" pitchFamily="18" charset="0"/>
              </a:rPr>
              <a:t> </a:t>
            </a:r>
            <a:r>
              <a:rPr lang="en-US" sz="1600" b="0" i="1" dirty="0" err="1" smtClean="0">
                <a:solidFill>
                  <a:schemeClr val="bg1"/>
                </a:solidFill>
                <a:latin typeface="+mj-lt"/>
                <a:cs typeface="Times New Roman" pitchFamily="18" charset="0"/>
              </a:rPr>
              <a:t>CatmanAP</a:t>
            </a:r>
            <a:r>
              <a:rPr lang="en-US" sz="1600" b="0" i="1" dirty="0" smtClean="0">
                <a:solidFill>
                  <a:schemeClr val="bg1"/>
                </a:solidFill>
                <a:latin typeface="+mj-lt"/>
                <a:cs typeface="Times New Roman" pitchFamily="18" charset="0"/>
              </a:rPr>
              <a:t> V3.5.1</a:t>
            </a:r>
            <a:r>
              <a:rPr lang="en-US" sz="1600" b="0" dirty="0" smtClean="0">
                <a:solidFill>
                  <a:schemeClr val="bg1"/>
                </a:solidFill>
                <a:latin typeface="+mj-lt"/>
                <a:cs typeface="Times New Roman" pitchFamily="18" charset="0"/>
              </a:rPr>
              <a:t>.</a:t>
            </a:r>
            <a:r>
              <a:rPr lang="sr-Cyrl-RS" sz="1600" b="0" dirty="0" smtClean="0">
                <a:solidFill>
                  <a:schemeClr val="bg1"/>
                </a:solidFill>
                <a:latin typeface="+mj-lt"/>
                <a:cs typeface="Times New Roman" pitchFamily="18" charset="0"/>
              </a:rPr>
              <a:t> </a:t>
            </a:r>
            <a:r>
              <a:rPr lang="en-US" sz="1600" b="0" dirty="0" err="1" smtClean="0">
                <a:solidFill>
                  <a:schemeClr val="bg1"/>
                </a:solidFill>
                <a:latin typeface="+mj-lt"/>
                <a:cs typeface="Times New Roman" pitchFamily="18" charset="0"/>
              </a:rPr>
              <a:t>Прикупљене</a:t>
            </a:r>
            <a:r>
              <a:rPr lang="en-US" sz="1600" b="0" dirty="0" smtClean="0">
                <a:solidFill>
                  <a:schemeClr val="bg1"/>
                </a:solidFill>
                <a:latin typeface="+mj-lt"/>
                <a:cs typeface="Times New Roman" pitchFamily="18" charset="0"/>
              </a:rPr>
              <a:t> </a:t>
            </a:r>
            <a:r>
              <a:rPr lang="en-US" sz="1600" b="0" dirty="0" err="1" smtClean="0">
                <a:solidFill>
                  <a:schemeClr val="bg1"/>
                </a:solidFill>
                <a:latin typeface="+mj-lt"/>
                <a:cs typeface="Times New Roman" pitchFamily="18" charset="0"/>
              </a:rPr>
              <a:t>величине</a:t>
            </a:r>
            <a:r>
              <a:rPr lang="en-US" sz="1600" b="0" dirty="0" smtClean="0">
                <a:solidFill>
                  <a:schemeClr val="bg1"/>
                </a:solidFill>
                <a:latin typeface="+mj-lt"/>
                <a:cs typeface="Times New Roman" pitchFamily="18" charset="0"/>
              </a:rPr>
              <a:t> </a:t>
            </a:r>
            <a:r>
              <a:rPr lang="en-US" sz="1600" b="0" dirty="0" err="1" smtClean="0">
                <a:solidFill>
                  <a:schemeClr val="bg1"/>
                </a:solidFill>
                <a:latin typeface="+mj-lt"/>
                <a:cs typeface="Times New Roman" pitchFamily="18" charset="0"/>
              </a:rPr>
              <a:t>се</a:t>
            </a:r>
            <a:r>
              <a:rPr lang="en-US" sz="1600" b="0" dirty="0" smtClean="0">
                <a:solidFill>
                  <a:schemeClr val="bg1"/>
                </a:solidFill>
                <a:latin typeface="+mj-lt"/>
                <a:cs typeface="Times New Roman" pitchFamily="18" charset="0"/>
              </a:rPr>
              <a:t> </a:t>
            </a:r>
            <a:r>
              <a:rPr lang="en-US" sz="1600" b="0" dirty="0" err="1" smtClean="0">
                <a:solidFill>
                  <a:schemeClr val="bg1"/>
                </a:solidFill>
                <a:latin typeface="+mj-lt"/>
                <a:cs typeface="Times New Roman" pitchFamily="18" charset="0"/>
              </a:rPr>
              <a:t>могу</a:t>
            </a:r>
            <a:r>
              <a:rPr lang="en-US" sz="1600" b="0" dirty="0" smtClean="0">
                <a:solidFill>
                  <a:schemeClr val="bg1"/>
                </a:solidFill>
                <a:latin typeface="+mj-lt"/>
                <a:cs typeface="Times New Roman" pitchFamily="18" charset="0"/>
              </a:rPr>
              <a:t> </a:t>
            </a:r>
            <a:r>
              <a:rPr lang="en-US" sz="1600" b="0" dirty="0" err="1" smtClean="0">
                <a:solidFill>
                  <a:schemeClr val="bg1"/>
                </a:solidFill>
                <a:latin typeface="+mj-lt"/>
                <a:cs typeface="Times New Roman" pitchFamily="18" charset="0"/>
              </a:rPr>
              <a:t>приказати</a:t>
            </a:r>
            <a:r>
              <a:rPr lang="en-US" sz="1600" b="0" dirty="0" smtClean="0">
                <a:solidFill>
                  <a:schemeClr val="bg1"/>
                </a:solidFill>
                <a:latin typeface="+mj-lt"/>
                <a:cs typeface="Times New Roman" pitchFamily="18" charset="0"/>
              </a:rPr>
              <a:t> и </a:t>
            </a:r>
            <a:r>
              <a:rPr lang="en-US" sz="1600" b="0" dirty="0" err="1" smtClean="0">
                <a:solidFill>
                  <a:schemeClr val="bg1"/>
                </a:solidFill>
                <a:latin typeface="+mj-lt"/>
                <a:cs typeface="Times New Roman" pitchFamily="18" charset="0"/>
              </a:rPr>
              <a:t>анализирати</a:t>
            </a:r>
            <a:r>
              <a:rPr lang="en-US" sz="1600" b="0" dirty="0" smtClean="0">
                <a:solidFill>
                  <a:schemeClr val="bg1"/>
                </a:solidFill>
                <a:latin typeface="+mj-lt"/>
                <a:cs typeface="Times New Roman" pitchFamily="18" charset="0"/>
              </a:rPr>
              <a:t> </a:t>
            </a:r>
            <a:r>
              <a:rPr lang="en-US" sz="1600" b="0" dirty="0" err="1" smtClean="0">
                <a:solidFill>
                  <a:schemeClr val="bg1"/>
                </a:solidFill>
                <a:latin typeface="+mj-lt"/>
                <a:cs typeface="Times New Roman" pitchFamily="18" charset="0"/>
              </a:rPr>
              <a:t>помоћу</a:t>
            </a:r>
            <a:r>
              <a:rPr lang="en-US" sz="1600" b="0" dirty="0" smtClean="0">
                <a:solidFill>
                  <a:schemeClr val="bg1"/>
                </a:solidFill>
                <a:latin typeface="+mj-lt"/>
                <a:cs typeface="Times New Roman" pitchFamily="18" charset="0"/>
              </a:rPr>
              <a:t> </a:t>
            </a:r>
            <a:r>
              <a:rPr lang="en-US" sz="1600" b="0" dirty="0" err="1" smtClean="0">
                <a:solidFill>
                  <a:schemeClr val="bg1"/>
                </a:solidFill>
                <a:latin typeface="+mj-lt"/>
                <a:cs typeface="Times New Roman" pitchFamily="18" charset="0"/>
              </a:rPr>
              <a:t>предметног</a:t>
            </a:r>
            <a:r>
              <a:rPr lang="en-US" sz="1600" b="0" dirty="0" smtClean="0">
                <a:solidFill>
                  <a:schemeClr val="bg1"/>
                </a:solidFill>
                <a:latin typeface="+mj-lt"/>
                <a:cs typeface="Times New Roman" pitchFamily="18" charset="0"/>
              </a:rPr>
              <a:t> </a:t>
            </a:r>
            <a:r>
              <a:rPr lang="en-US" sz="1600" b="0" dirty="0" err="1" smtClean="0">
                <a:solidFill>
                  <a:schemeClr val="bg1"/>
                </a:solidFill>
                <a:latin typeface="+mj-lt"/>
                <a:cs typeface="Times New Roman" pitchFamily="18" charset="0"/>
              </a:rPr>
              <a:t>софтверског</a:t>
            </a:r>
            <a:r>
              <a:rPr lang="en-US" sz="1600" b="0" dirty="0" smtClean="0">
                <a:solidFill>
                  <a:schemeClr val="bg1"/>
                </a:solidFill>
                <a:latin typeface="+mj-lt"/>
                <a:cs typeface="Times New Roman" pitchFamily="18" charset="0"/>
              </a:rPr>
              <a:t> </a:t>
            </a:r>
            <a:r>
              <a:rPr lang="en-US" sz="1600" b="0" dirty="0" err="1" smtClean="0">
                <a:solidFill>
                  <a:schemeClr val="bg1"/>
                </a:solidFill>
                <a:latin typeface="+mj-lt"/>
                <a:cs typeface="Times New Roman" pitchFamily="18" charset="0"/>
              </a:rPr>
              <a:t>пакета</a:t>
            </a:r>
            <a:r>
              <a:rPr lang="en-US" sz="1600" b="0" dirty="0" smtClean="0">
                <a:solidFill>
                  <a:schemeClr val="bg1"/>
                </a:solidFill>
                <a:latin typeface="+mj-lt"/>
                <a:cs typeface="Times New Roman" pitchFamily="18" charset="0"/>
              </a:rPr>
              <a:t>, </a:t>
            </a:r>
            <a:r>
              <a:rPr lang="en-US" sz="1600" b="0" dirty="0" err="1" smtClean="0">
                <a:solidFill>
                  <a:schemeClr val="bg1"/>
                </a:solidFill>
                <a:latin typeface="+mj-lt"/>
                <a:cs typeface="Times New Roman" pitchFamily="18" charset="0"/>
              </a:rPr>
              <a:t>док</a:t>
            </a:r>
            <a:r>
              <a:rPr lang="en-US" sz="1600" b="0" dirty="0" smtClean="0">
                <a:solidFill>
                  <a:schemeClr val="bg1"/>
                </a:solidFill>
                <a:latin typeface="+mj-lt"/>
                <a:cs typeface="Times New Roman" pitchFamily="18" charset="0"/>
              </a:rPr>
              <a:t> </a:t>
            </a:r>
            <a:r>
              <a:rPr lang="en-US" sz="1600" b="0" dirty="0" err="1" smtClean="0">
                <a:solidFill>
                  <a:schemeClr val="bg1"/>
                </a:solidFill>
                <a:latin typeface="+mj-lt"/>
                <a:cs typeface="Times New Roman" pitchFamily="18" charset="0"/>
              </a:rPr>
              <a:t>је</a:t>
            </a:r>
            <a:r>
              <a:rPr lang="en-US" sz="1600" b="0" dirty="0" smtClean="0">
                <a:solidFill>
                  <a:schemeClr val="bg1"/>
                </a:solidFill>
                <a:latin typeface="+mj-lt"/>
                <a:cs typeface="Times New Roman" pitchFamily="18" charset="0"/>
              </a:rPr>
              <a:t> </a:t>
            </a:r>
            <a:r>
              <a:rPr lang="en-US" sz="1600" b="0" dirty="0" err="1" smtClean="0">
                <a:solidFill>
                  <a:schemeClr val="bg1"/>
                </a:solidFill>
                <a:latin typeface="+mj-lt"/>
                <a:cs typeface="Times New Roman" pitchFamily="18" charset="0"/>
              </a:rPr>
              <a:t>за</a:t>
            </a:r>
            <a:r>
              <a:rPr lang="en-US" sz="1600" b="0" dirty="0" smtClean="0">
                <a:solidFill>
                  <a:schemeClr val="bg1"/>
                </a:solidFill>
                <a:latin typeface="+mj-lt"/>
                <a:cs typeface="Times New Roman" pitchFamily="18" charset="0"/>
              </a:rPr>
              <a:t> </a:t>
            </a:r>
            <a:r>
              <a:rPr lang="en-US" sz="1600" b="0" dirty="0" err="1" smtClean="0">
                <a:solidFill>
                  <a:schemeClr val="bg1"/>
                </a:solidFill>
                <a:latin typeface="+mj-lt"/>
                <a:cs typeface="Times New Roman" pitchFamily="18" charset="0"/>
              </a:rPr>
              <a:t>потребе</a:t>
            </a:r>
            <a:r>
              <a:rPr lang="en-US" sz="1600" b="0" dirty="0" smtClean="0">
                <a:solidFill>
                  <a:schemeClr val="bg1"/>
                </a:solidFill>
                <a:latin typeface="+mj-lt"/>
                <a:cs typeface="Times New Roman" pitchFamily="18" charset="0"/>
              </a:rPr>
              <a:t> </a:t>
            </a:r>
            <a:r>
              <a:rPr lang="en-US" sz="1600" b="0" dirty="0" err="1" smtClean="0">
                <a:solidFill>
                  <a:schemeClr val="bg1"/>
                </a:solidFill>
                <a:latin typeface="+mj-lt"/>
                <a:cs typeface="Times New Roman" pitchFamily="18" charset="0"/>
              </a:rPr>
              <a:t>пројекта</a:t>
            </a:r>
            <a:r>
              <a:rPr lang="en-US" sz="1600" b="0" dirty="0" smtClean="0">
                <a:solidFill>
                  <a:schemeClr val="bg1"/>
                </a:solidFill>
                <a:latin typeface="+mj-lt"/>
                <a:cs typeface="Times New Roman" pitchFamily="18" charset="0"/>
              </a:rPr>
              <a:t> </a:t>
            </a:r>
            <a:r>
              <a:rPr lang="en-US" sz="1600" b="0" dirty="0" err="1" smtClean="0">
                <a:solidFill>
                  <a:schemeClr val="bg1"/>
                </a:solidFill>
                <a:latin typeface="+mj-lt"/>
                <a:cs typeface="Times New Roman" pitchFamily="18" charset="0"/>
              </a:rPr>
              <a:t>анализа</a:t>
            </a:r>
            <a:r>
              <a:rPr lang="en-US" sz="1600" b="0" dirty="0" smtClean="0">
                <a:solidFill>
                  <a:schemeClr val="bg1"/>
                </a:solidFill>
                <a:latin typeface="+mj-lt"/>
                <a:cs typeface="Times New Roman" pitchFamily="18" charset="0"/>
              </a:rPr>
              <a:t> </a:t>
            </a:r>
            <a:r>
              <a:rPr lang="en-US" sz="1600" b="0" dirty="0" err="1" smtClean="0">
                <a:solidFill>
                  <a:schemeClr val="bg1"/>
                </a:solidFill>
                <a:latin typeface="+mj-lt"/>
                <a:cs typeface="Times New Roman" pitchFamily="18" charset="0"/>
              </a:rPr>
              <a:t>вршена</a:t>
            </a:r>
            <a:r>
              <a:rPr lang="en-US" sz="1600" b="0" dirty="0" smtClean="0">
                <a:solidFill>
                  <a:schemeClr val="bg1"/>
                </a:solidFill>
                <a:latin typeface="+mj-lt"/>
                <a:cs typeface="Times New Roman" pitchFamily="18" charset="0"/>
              </a:rPr>
              <a:t> у </a:t>
            </a:r>
            <a:r>
              <a:rPr lang="en-US" sz="1600" b="0" dirty="0" err="1" smtClean="0">
                <a:solidFill>
                  <a:schemeClr val="bg1"/>
                </a:solidFill>
                <a:latin typeface="+mj-lt"/>
                <a:cs typeface="Times New Roman" pitchFamily="18" charset="0"/>
              </a:rPr>
              <a:t>софтверском</a:t>
            </a:r>
            <a:r>
              <a:rPr lang="en-US" sz="1600" b="0" dirty="0" smtClean="0">
                <a:solidFill>
                  <a:schemeClr val="bg1"/>
                </a:solidFill>
                <a:latin typeface="+mj-lt"/>
                <a:cs typeface="Times New Roman" pitchFamily="18" charset="0"/>
              </a:rPr>
              <a:t> </a:t>
            </a:r>
            <a:r>
              <a:rPr lang="en-US" sz="1600" b="0" dirty="0" err="1" smtClean="0">
                <a:solidFill>
                  <a:schemeClr val="bg1"/>
                </a:solidFill>
                <a:latin typeface="+mj-lt"/>
                <a:cs typeface="Times New Roman" pitchFamily="18" charset="0"/>
              </a:rPr>
              <a:t>пакету</a:t>
            </a:r>
            <a:r>
              <a:rPr lang="en-US" sz="1600" b="0" dirty="0" smtClean="0">
                <a:solidFill>
                  <a:schemeClr val="bg1"/>
                </a:solidFill>
                <a:latin typeface="+mj-lt"/>
                <a:cs typeface="Times New Roman" pitchFamily="18" charset="0"/>
              </a:rPr>
              <a:t> </a:t>
            </a:r>
            <a:r>
              <a:rPr lang="en-US" sz="1600" b="0" i="1" dirty="0" smtClean="0">
                <a:solidFill>
                  <a:schemeClr val="bg1"/>
                </a:solidFill>
                <a:latin typeface="+mj-lt"/>
                <a:cs typeface="Times New Roman" pitchFamily="18" charset="0"/>
              </a:rPr>
              <a:t>Microsoft Excel</a:t>
            </a:r>
            <a:r>
              <a:rPr lang="en-US" sz="1600" b="0" dirty="0" smtClean="0">
                <a:solidFill>
                  <a:schemeClr val="bg1"/>
                </a:solidFill>
                <a:latin typeface="+mj-lt"/>
                <a:cs typeface="Times New Roman" pitchFamily="18" charset="0"/>
              </a:rPr>
              <a:t>.</a:t>
            </a:r>
            <a:r>
              <a:rPr lang="en-US" sz="1600" b="0" dirty="0" smtClean="0">
                <a:solidFill>
                  <a:schemeClr val="bg1"/>
                </a:solidFill>
                <a:latin typeface="+mj-lt"/>
              </a:rPr>
              <a:t> </a:t>
            </a:r>
            <a:endParaRPr lang="en-US" sz="1600" b="0" dirty="0" smtClean="0">
              <a:solidFill>
                <a:schemeClr val="bg1"/>
              </a:solidFill>
              <a:latin typeface="+mj-lt"/>
              <a:cs typeface="Times New Roman" pitchFamily="18" charset="0"/>
            </a:endParaRPr>
          </a:p>
          <a:p>
            <a:pPr marL="180975" indent="-180975" algn="just">
              <a:buFont typeface="Arial" pitchFamily="34" charset="0"/>
              <a:buChar char="•"/>
            </a:pPr>
            <a:endParaRPr lang="en-US" b="0" dirty="0">
              <a:solidFill>
                <a:schemeClr val="bg1"/>
              </a:solidFill>
              <a:latin typeface="+mj-lt"/>
            </a:endParaRPr>
          </a:p>
        </p:txBody>
      </p:sp>
      <p:pic>
        <p:nvPicPr>
          <p:cNvPr id="11" name="Picture 10"/>
          <p:cNvPicPr/>
          <p:nvPr/>
        </p:nvPicPr>
        <p:blipFill>
          <a:blip r:embed="rId3" cstate="print"/>
          <a:srcRect l="9836" t="6897" r="-3279" b="56896"/>
          <a:stretch>
            <a:fillRect/>
          </a:stretch>
        </p:blipFill>
        <p:spPr>
          <a:xfrm>
            <a:off x="152400" y="2133600"/>
            <a:ext cx="4343400" cy="1600200"/>
          </a:xfrm>
          <a:prstGeom prst="rect">
            <a:avLst/>
          </a:prstGeom>
          <a:ln>
            <a:noFill/>
          </a:ln>
          <a:effectLst>
            <a:softEdge rad="112500"/>
          </a:effectLst>
        </p:spPr>
      </p:pic>
      <p:pic>
        <p:nvPicPr>
          <p:cNvPr id="12" name="Picture 11"/>
          <p:cNvPicPr/>
          <p:nvPr/>
        </p:nvPicPr>
        <p:blipFill>
          <a:blip r:embed="rId4" cstate="print"/>
          <a:srcRect/>
          <a:stretch>
            <a:fillRect/>
          </a:stretch>
        </p:blipFill>
        <p:spPr bwMode="auto">
          <a:xfrm>
            <a:off x="4572000" y="1981200"/>
            <a:ext cx="4343400" cy="2057400"/>
          </a:xfrm>
          <a:prstGeom prst="rect">
            <a:avLst/>
          </a:prstGeom>
          <a:noFill/>
          <a:ln w="9525">
            <a:noFill/>
            <a:miter lim="800000"/>
            <a:headEnd/>
            <a:tailEnd/>
          </a:ln>
        </p:spPr>
      </p:pic>
      <p:pic>
        <p:nvPicPr>
          <p:cNvPr id="13" name="Picture 12"/>
          <p:cNvPicPr/>
          <p:nvPr/>
        </p:nvPicPr>
        <p:blipFill rotWithShape="1">
          <a:blip r:embed="rId5" cstate="print">
            <a:extLst>
              <a:ext uri="{28A0092B-C50C-407E-A947-70E740481C1C}">
                <a14:useLocalDpi xmlns="" xmlns:a14="http://schemas.microsoft.com/office/drawing/2010/main" val="0"/>
              </a:ext>
            </a:extLst>
          </a:blip>
          <a:srcRect t="5996" r="2439" b="-1020"/>
          <a:stretch/>
        </p:blipFill>
        <p:spPr bwMode="auto">
          <a:xfrm>
            <a:off x="152400" y="3962400"/>
            <a:ext cx="3657600" cy="2514600"/>
          </a:xfrm>
          <a:prstGeom prst="rect">
            <a:avLst/>
          </a:prstGeom>
          <a:ln>
            <a:noFill/>
          </a:ln>
          <a:extLst>
            <a:ext uri="{53640926-AAD7-44D8-BBD7-CCE9431645EC}">
              <a14:shadowObscured xmlns="" xmlns:a14="http://schemas.microsoft.com/office/drawing/2010/main"/>
            </a:ext>
          </a:extLst>
        </p:spPr>
      </p:pic>
      <p:pic>
        <p:nvPicPr>
          <p:cNvPr id="14" name="Picture 13"/>
          <p:cNvPicPr/>
          <p:nvPr/>
        </p:nvPicPr>
        <p:blipFill>
          <a:blip r:embed="rId6" cstate="print"/>
          <a:srcRect b="25000"/>
          <a:stretch>
            <a:fillRect/>
          </a:stretch>
        </p:blipFill>
        <p:spPr bwMode="auto">
          <a:xfrm>
            <a:off x="1676400" y="6324600"/>
            <a:ext cx="990600" cy="152400"/>
          </a:xfrm>
          <a:prstGeom prst="rect">
            <a:avLst/>
          </a:prstGeom>
          <a:noFill/>
          <a:ln w="9525">
            <a:noFill/>
            <a:miter lim="800000"/>
            <a:headEnd/>
            <a:tailEnd/>
          </a:ln>
        </p:spPr>
      </p:pic>
      <p:pic>
        <p:nvPicPr>
          <p:cNvPr id="15" name="Picture 14"/>
          <p:cNvPicPr/>
          <p:nvPr/>
        </p:nvPicPr>
        <p:blipFill>
          <a:blip r:embed="rId7" cstate="print"/>
          <a:srcRect/>
          <a:stretch>
            <a:fillRect/>
          </a:stretch>
        </p:blipFill>
        <p:spPr bwMode="auto">
          <a:xfrm rot="16200000">
            <a:off x="-111366" y="5064366"/>
            <a:ext cx="974701" cy="142369"/>
          </a:xfrm>
          <a:prstGeom prst="rect">
            <a:avLst/>
          </a:prstGeom>
          <a:noFill/>
          <a:ln w="9525">
            <a:noFill/>
            <a:miter lim="800000"/>
            <a:headEnd/>
            <a:tailEnd/>
          </a:ln>
        </p:spPr>
      </p:pic>
      <p:pic>
        <p:nvPicPr>
          <p:cNvPr id="16" name="Picture 15"/>
          <p:cNvPicPr>
            <a:picLocks noChangeAspect="1"/>
          </p:cNvPicPr>
          <p:nvPr/>
        </p:nvPicPr>
        <p:blipFill>
          <a:blip r:embed="rId8" cstate="print"/>
          <a:stretch>
            <a:fillRect/>
          </a:stretch>
        </p:blipFill>
        <p:spPr>
          <a:xfrm>
            <a:off x="4876800" y="3276600"/>
            <a:ext cx="604837" cy="727336"/>
          </a:xfrm>
          <a:prstGeom prst="rect">
            <a:avLst/>
          </a:prstGeom>
        </p:spPr>
      </p:pic>
      <p:pic>
        <p:nvPicPr>
          <p:cNvPr id="17" name="Picture 16"/>
          <p:cNvPicPr>
            <a:picLocks noChangeAspect="1"/>
          </p:cNvPicPr>
          <p:nvPr/>
        </p:nvPicPr>
        <p:blipFill>
          <a:blip r:embed="rId9" cstate="print"/>
          <a:stretch>
            <a:fillRect/>
          </a:stretch>
        </p:blipFill>
        <p:spPr>
          <a:xfrm>
            <a:off x="8077200" y="2057400"/>
            <a:ext cx="479821" cy="186199"/>
          </a:xfrm>
          <a:prstGeom prst="rect">
            <a:avLst/>
          </a:prstGeom>
        </p:spPr>
      </p:pic>
      <p:pic>
        <p:nvPicPr>
          <p:cNvPr id="18" name="Picture 17"/>
          <p:cNvPicPr>
            <a:picLocks noChangeAspect="1"/>
          </p:cNvPicPr>
          <p:nvPr/>
        </p:nvPicPr>
        <p:blipFill>
          <a:blip r:embed="rId10" cstate="print"/>
          <a:stretch>
            <a:fillRect/>
          </a:stretch>
        </p:blipFill>
        <p:spPr>
          <a:xfrm>
            <a:off x="8382000" y="3124200"/>
            <a:ext cx="298949" cy="188811"/>
          </a:xfrm>
          <a:prstGeom prst="rect">
            <a:avLst/>
          </a:prstGeom>
        </p:spPr>
      </p:pic>
      <p:sp>
        <p:nvSpPr>
          <p:cNvPr id="20" name="Rectangle 19"/>
          <p:cNvSpPr/>
          <p:nvPr/>
        </p:nvSpPr>
        <p:spPr>
          <a:xfrm flipV="1">
            <a:off x="0" y="0"/>
            <a:ext cx="1295400" cy="533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21" name="Rectangle 20"/>
          <p:cNvSpPr/>
          <p:nvPr/>
        </p:nvSpPr>
        <p:spPr>
          <a:xfrm>
            <a:off x="0" y="6477001"/>
            <a:ext cx="9144000" cy="381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22" name="Rectangle 21"/>
          <p:cNvSpPr/>
          <p:nvPr/>
        </p:nvSpPr>
        <p:spPr>
          <a:xfrm>
            <a:off x="7924800" y="6477000"/>
            <a:ext cx="1219200" cy="38100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23" name="Rectangle 24"/>
          <p:cNvSpPr>
            <a:spLocks noChangeArrowheads="1"/>
          </p:cNvSpPr>
          <p:nvPr/>
        </p:nvSpPr>
        <p:spPr bwMode="gray">
          <a:xfrm>
            <a:off x="7924800" y="6477000"/>
            <a:ext cx="1066800" cy="381000"/>
          </a:xfrm>
          <a:prstGeom prst="rect">
            <a:avLst/>
          </a:prstGeom>
          <a:noFill/>
          <a:ln>
            <a:noFill/>
          </a:ln>
          <a:extLst/>
        </p:spPr>
        <p:txBody>
          <a:bodyPr anchor="ctr" anchorCtr="0"/>
          <a:lstStyle/>
          <a:p>
            <a:pPr>
              <a:defRPr/>
            </a:pPr>
            <a:fld id="{89D935C5-5EC5-4D00-B2D7-89227E27EE0D}" type="slidenum">
              <a:rPr lang="sr-Latn-RS" sz="1600" b="0" smtClean="0">
                <a:cs typeface="Arial" pitchFamily="34" charset="0"/>
              </a:rPr>
              <a:pPr>
                <a:defRPr/>
              </a:pPr>
              <a:t>13</a:t>
            </a:fld>
            <a:r>
              <a:rPr lang="sr-Latn-RS" sz="1600" b="0" smtClean="0">
                <a:cs typeface="Arial" pitchFamily="34" charset="0"/>
              </a:rPr>
              <a:t> </a:t>
            </a:r>
            <a:r>
              <a:rPr lang="sr-Latn-RS" sz="1600" b="0" smtClean="0">
                <a:cs typeface="Arial" pitchFamily="34" charset="0"/>
              </a:rPr>
              <a:t>/ 30</a:t>
            </a:r>
            <a:endParaRPr lang="en-US" sz="1600" b="0">
              <a:cs typeface="Arial" pitchFamily="34" charset="0"/>
            </a:endParaRPr>
          </a:p>
        </p:txBody>
      </p:sp>
      <p:sp>
        <p:nvSpPr>
          <p:cNvPr id="24" name="Rectangle 24"/>
          <p:cNvSpPr>
            <a:spLocks noChangeArrowheads="1"/>
          </p:cNvSpPr>
          <p:nvPr/>
        </p:nvSpPr>
        <p:spPr bwMode="gray">
          <a:xfrm>
            <a:off x="1447800" y="76200"/>
            <a:ext cx="7696200" cy="381000"/>
          </a:xfrm>
          <a:prstGeom prst="rect">
            <a:avLst/>
          </a:prstGeom>
          <a:noFill/>
          <a:ln>
            <a:noFill/>
          </a:ln>
          <a:extLst/>
        </p:spPr>
        <p:txBody>
          <a:bodyPr/>
          <a:lstStyle/>
          <a:p>
            <a:pPr algn="l">
              <a:defRPr/>
            </a:pPr>
            <a:r>
              <a:rPr lang="sr-Cyrl-RS" sz="2000" smtClean="0">
                <a:solidFill>
                  <a:schemeClr val="tx1">
                    <a:lumMod val="50000"/>
                  </a:schemeClr>
                </a:solidFill>
                <a:cs typeface="Arial" pitchFamily="34" charset="0"/>
              </a:rPr>
              <a:t>Метода обраде резултата</a:t>
            </a:r>
            <a:endParaRPr lang="en-US" sz="2000">
              <a:solidFill>
                <a:schemeClr val="tx1">
                  <a:lumMod val="50000"/>
                </a:schemeClr>
              </a:solidFill>
              <a:cs typeface="Arial" pitchFamily="34" charset="0"/>
            </a:endParaRPr>
          </a:p>
        </p:txBody>
      </p:sp>
      <p:sp>
        <p:nvSpPr>
          <p:cNvPr id="25" name="TextBox 24"/>
          <p:cNvSpPr txBox="1"/>
          <p:nvPr/>
        </p:nvSpPr>
        <p:spPr>
          <a:xfrm>
            <a:off x="3810000" y="4114800"/>
            <a:ext cx="5181600" cy="2308324"/>
          </a:xfrm>
          <a:prstGeom prst="rect">
            <a:avLst/>
          </a:prstGeom>
          <a:noFill/>
        </p:spPr>
        <p:txBody>
          <a:bodyPr wrap="square" rtlCol="0">
            <a:spAutoFit/>
          </a:bodyPr>
          <a:lstStyle/>
          <a:p>
            <a:pPr algn="just"/>
            <a:r>
              <a:rPr lang="en-US" sz="1600" b="0" smtClean="0">
                <a:solidFill>
                  <a:schemeClr val="bg1"/>
                </a:solidFill>
                <a:cs typeface="Times New Roman" pitchFamily="18" charset="0"/>
              </a:rPr>
              <a:t>Да бисмо одредили утрошену и процесом рекуперације добијену електричну енергију</a:t>
            </a:r>
            <a:r>
              <a:rPr lang="sr-Cyrl-RS" sz="1600" b="0" smtClean="0">
                <a:solidFill>
                  <a:schemeClr val="bg1"/>
                </a:solidFill>
                <a:cs typeface="Times New Roman" pitchFamily="18" charset="0"/>
              </a:rPr>
              <a:t> </a:t>
            </a:r>
            <a:r>
              <a:rPr lang="en-US" sz="1600" b="0" smtClean="0">
                <a:solidFill>
                  <a:schemeClr val="bg1"/>
                </a:solidFill>
                <a:cs typeface="Times New Roman" pitchFamily="18" charset="0"/>
              </a:rPr>
              <a:t>[kWh], неопходно</a:t>
            </a:r>
            <a:r>
              <a:rPr lang="sr-Cyrl-RS" sz="1600" b="0" smtClean="0">
                <a:solidFill>
                  <a:schemeClr val="bg1"/>
                </a:solidFill>
                <a:cs typeface="Times New Roman" pitchFamily="18" charset="0"/>
              </a:rPr>
              <a:t> је</a:t>
            </a:r>
            <a:r>
              <a:rPr lang="en-US" sz="1600" b="0" smtClean="0">
                <a:solidFill>
                  <a:schemeClr val="bg1"/>
                </a:solidFill>
                <a:cs typeface="Times New Roman" pitchFamily="18" charset="0"/>
              </a:rPr>
              <a:t>, на основу аналогно измерених вредности </a:t>
            </a:r>
            <a:r>
              <a:rPr lang="sr-Cyrl-RS" sz="1600" b="0" smtClean="0">
                <a:solidFill>
                  <a:schemeClr val="bg1"/>
                </a:solidFill>
                <a:cs typeface="Times New Roman" pitchFamily="18" charset="0"/>
              </a:rPr>
              <a:t>јачине </a:t>
            </a:r>
            <a:r>
              <a:rPr lang="en-US" sz="1600" b="0" smtClean="0">
                <a:solidFill>
                  <a:schemeClr val="bg1"/>
                </a:solidFill>
                <a:cs typeface="Times New Roman" pitchFamily="18" charset="0"/>
              </a:rPr>
              <a:t>струје и напона, израчунати остварену снагу електромотор</a:t>
            </a:r>
            <a:r>
              <a:rPr lang="sr-Cyrl-RS" sz="1600" b="0" smtClean="0">
                <a:solidFill>
                  <a:schemeClr val="bg1"/>
                </a:solidFill>
                <a:cs typeface="Times New Roman" pitchFamily="18" charset="0"/>
              </a:rPr>
              <a:t>а</a:t>
            </a:r>
            <a:r>
              <a:rPr lang="en-US" sz="1600" b="0" smtClean="0">
                <a:solidFill>
                  <a:schemeClr val="bg1"/>
                </a:solidFill>
                <a:cs typeface="Times New Roman" pitchFamily="18" charset="0"/>
              </a:rPr>
              <a:t> у сваком тренутку [kW], дакле за сваку од измерених брзина</a:t>
            </a:r>
            <a:r>
              <a:rPr lang="sr-Cyrl-RS" sz="1600" b="0" smtClean="0">
                <a:solidFill>
                  <a:schemeClr val="bg1"/>
                </a:solidFill>
                <a:cs typeface="Times New Roman" pitchFamily="18" charset="0"/>
              </a:rPr>
              <a:t>. </a:t>
            </a:r>
            <a:r>
              <a:rPr lang="en-US" sz="1600" b="0" smtClean="0">
                <a:solidFill>
                  <a:schemeClr val="bg1"/>
                </a:solidFill>
                <a:cs typeface="Times New Roman" pitchFamily="18" charset="0"/>
              </a:rPr>
              <a:t>Потом се, у циљу одређивања утрошене/добијене енергије, врши интеграљење површине испод криве израчунате снаге</a:t>
            </a:r>
            <a:r>
              <a:rPr lang="sr-Cyrl-RS" sz="1600" b="0" smtClean="0">
                <a:solidFill>
                  <a:schemeClr val="bg1"/>
                </a:solidFill>
                <a:cs typeface="Times New Roman" pitchFamily="18" charset="0"/>
              </a:rPr>
              <a:t>.</a:t>
            </a:r>
            <a:endParaRPr lang="en-US" sz="1600" b="0">
              <a:solidFill>
                <a:schemeClr val="bg1"/>
              </a:solidFill>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95400" y="0"/>
            <a:ext cx="7848600" cy="5334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7" name="TextBox 6"/>
          <p:cNvSpPr txBox="1"/>
          <p:nvPr/>
        </p:nvSpPr>
        <p:spPr>
          <a:xfrm>
            <a:off x="228600" y="762536"/>
            <a:ext cx="8686800" cy="5262979"/>
          </a:xfrm>
          <a:prstGeom prst="rect">
            <a:avLst/>
          </a:prstGeom>
          <a:noFill/>
        </p:spPr>
        <p:txBody>
          <a:bodyPr wrap="square" rtlCol="0">
            <a:spAutoFit/>
          </a:bodyPr>
          <a:lstStyle/>
          <a:p>
            <a:pPr marL="173038" indent="-173038" algn="just">
              <a:buFont typeface="Arial" pitchFamily="34" charset="0"/>
              <a:buChar char="•"/>
            </a:pPr>
            <a:r>
              <a:rPr lang="en-US" sz="1600" b="0" smtClean="0">
                <a:solidFill>
                  <a:schemeClr val="bg1"/>
                </a:solidFill>
                <a:latin typeface="+mj-lt"/>
                <a:cs typeface="Times New Roman" pitchFamily="18" charset="0"/>
              </a:rPr>
              <a:t>У оквиру</a:t>
            </a:r>
            <a:r>
              <a:rPr lang="sr-Cyrl-RS" sz="1600" b="0" smtClean="0">
                <a:solidFill>
                  <a:schemeClr val="bg1"/>
                </a:solidFill>
                <a:latin typeface="+mj-lt"/>
                <a:cs typeface="Times New Roman" pitchFamily="18" charset="0"/>
              </a:rPr>
              <a:t> прве фазе</a:t>
            </a:r>
            <a:r>
              <a:rPr lang="en-US" sz="1600" b="0" smtClean="0">
                <a:solidFill>
                  <a:schemeClr val="bg1"/>
                </a:solidFill>
                <a:latin typeface="+mj-lt"/>
                <a:cs typeface="Times New Roman" pitchFamily="18" charset="0"/>
              </a:rPr>
              <a:t> предметног пројекта  организована су три испитивања и то: прво испитивање 15. новембра, друго испитивање 4. децембра и треће испитивање 17. децембра 2019. године. </a:t>
            </a:r>
            <a:endParaRPr lang="sr-Cyrl-RS" sz="1600" b="0" smtClean="0">
              <a:solidFill>
                <a:schemeClr val="bg1"/>
              </a:solidFill>
              <a:latin typeface="+mj-lt"/>
              <a:cs typeface="Times New Roman" pitchFamily="18" charset="0"/>
            </a:endParaRPr>
          </a:p>
          <a:p>
            <a:pPr marL="173038" indent="-173038" algn="just">
              <a:buFont typeface="Arial" pitchFamily="34" charset="0"/>
              <a:buChar char="•"/>
            </a:pPr>
            <a:r>
              <a:rPr lang="en-US" sz="1600" b="0" smtClean="0">
                <a:solidFill>
                  <a:schemeClr val="bg1"/>
                </a:solidFill>
                <a:latin typeface="+mj-lt"/>
                <a:cs typeface="Times New Roman" pitchFamily="18" charset="0"/>
              </a:rPr>
              <a:t>Претходно је извршено пробно испитивање спроведено у циљу провере могућности повезивања аквизиционе опреме са </a:t>
            </a:r>
            <a:r>
              <a:rPr lang="en-US" sz="1600" b="0" i="1" smtClean="0">
                <a:solidFill>
                  <a:schemeClr val="bg1"/>
                </a:solidFill>
                <a:latin typeface="+mj-lt"/>
                <a:cs typeface="Times New Roman" pitchFamily="18" charset="0"/>
              </a:rPr>
              <a:t>CAN</a:t>
            </a:r>
            <a:r>
              <a:rPr lang="en-US" sz="1600" b="0" smtClean="0">
                <a:solidFill>
                  <a:schemeClr val="bg1"/>
                </a:solidFill>
                <a:latin typeface="+mj-lt"/>
                <a:cs typeface="Times New Roman" pitchFamily="18" charset="0"/>
              </a:rPr>
              <a:t> магистралом и праћење одговарајућих параметара рада </a:t>
            </a:r>
            <a:r>
              <a:rPr lang="sr-Cyrl-RS" sz="1600" b="0" smtClean="0">
                <a:solidFill>
                  <a:schemeClr val="bg1"/>
                </a:solidFill>
                <a:latin typeface="+mj-lt"/>
                <a:cs typeface="Times New Roman" pitchFamily="18" charset="0"/>
              </a:rPr>
              <a:t>при чему је извршено </a:t>
            </a:r>
            <a:r>
              <a:rPr lang="en-US" sz="1600" b="0" smtClean="0">
                <a:solidFill>
                  <a:schemeClr val="bg1"/>
                </a:solidFill>
                <a:latin typeface="+mj-lt"/>
                <a:cs typeface="Times New Roman" pitchFamily="18" charset="0"/>
              </a:rPr>
              <a:t>и прикупљање података у реалним условима експлоатације на линији ЕКО 1.</a:t>
            </a:r>
            <a:endParaRPr lang="sr-Cyrl-RS" sz="1600" b="0" smtClean="0">
              <a:solidFill>
                <a:schemeClr val="bg1"/>
              </a:solidFill>
              <a:latin typeface="+mj-lt"/>
              <a:cs typeface="Times New Roman" pitchFamily="18" charset="0"/>
            </a:endParaRPr>
          </a:p>
          <a:p>
            <a:pPr marL="173038" indent="-173038" algn="just">
              <a:buFont typeface="Arial" pitchFamily="34" charset="0"/>
              <a:buChar char="•"/>
            </a:pPr>
            <a:r>
              <a:rPr lang="en-US" sz="1600" b="0" smtClean="0">
                <a:solidFill>
                  <a:schemeClr val="bg1"/>
                </a:solidFill>
                <a:latin typeface="+mj-lt"/>
                <a:cs typeface="Times New Roman" pitchFamily="18" charset="0"/>
              </a:rPr>
              <a:t>Сва три испитивања садржала су путна испитивања у реалним условима саобраћаја и полигонска испитивања према планираним циклусима.</a:t>
            </a:r>
            <a:endParaRPr lang="sr-Cyrl-RS" sz="1600" b="0" smtClean="0">
              <a:solidFill>
                <a:schemeClr val="bg1"/>
              </a:solidFill>
              <a:latin typeface="+mj-lt"/>
              <a:cs typeface="Times New Roman" pitchFamily="18" charset="0"/>
            </a:endParaRPr>
          </a:p>
          <a:p>
            <a:pPr marL="173038" indent="-173038" algn="just">
              <a:buFont typeface="Arial" pitchFamily="34" charset="0"/>
              <a:buChar char="•"/>
            </a:pPr>
            <a:r>
              <a:rPr lang="ru-RU" sz="1600" b="0" smtClean="0">
                <a:solidFill>
                  <a:schemeClr val="bg1"/>
                </a:solidFill>
                <a:cs typeface="Times New Roman" pitchFamily="18" charset="0"/>
              </a:rPr>
              <a:t>Прво испитивање обављено је са неоптерећеним аутобусом (у аутобусу је било 6 особа и возач), док су остала два испитивања извођена са оптерећењем дефинисаним у одељку 6.2 (у виду равномерно распоређених џакова са песком)</a:t>
            </a:r>
          </a:p>
          <a:p>
            <a:pPr marL="173038" indent="-173038" algn="just">
              <a:buFont typeface="Arial" pitchFamily="34" charset="0"/>
              <a:buChar char="•"/>
            </a:pPr>
            <a:r>
              <a:rPr lang="ru-RU" sz="1600" b="0" smtClean="0">
                <a:solidFill>
                  <a:schemeClr val="bg1"/>
                </a:solidFill>
                <a:cs typeface="Times New Roman" pitchFamily="18" charset="0"/>
              </a:rPr>
              <a:t>Полигонска испитивања извођена су на деоницама „П“, „М“ и „Б“ око Депоа ГСП Нови Београд код насеља Белвил, јер су то услови саобраћаја у потпуности дозвољавали </a:t>
            </a:r>
          </a:p>
          <a:p>
            <a:pPr marL="173038" indent="-173038" algn="just">
              <a:buFont typeface="Arial" pitchFamily="34" charset="0"/>
              <a:buChar char="•"/>
            </a:pPr>
            <a:r>
              <a:rPr lang="ru-RU" sz="1600" b="0" smtClean="0">
                <a:solidFill>
                  <a:schemeClr val="bg1"/>
                </a:solidFill>
                <a:cs typeface="Times New Roman" pitchFamily="18" charset="0"/>
              </a:rPr>
              <a:t>Такође, било је неопходна доступност пуњача за брзу допуну електричном енергијом како би се понављали режими са истим нивоом напуњености суперкондензатора </a:t>
            </a:r>
          </a:p>
          <a:p>
            <a:pPr marL="173038" indent="-173038" algn="just">
              <a:buFont typeface="Arial" pitchFamily="34" charset="0"/>
              <a:buChar char="•"/>
            </a:pPr>
            <a:r>
              <a:rPr lang="ru-RU" sz="1600" b="0" smtClean="0">
                <a:solidFill>
                  <a:schemeClr val="bg1"/>
                </a:solidFill>
                <a:cs typeface="Times New Roman" pitchFamily="18" charset="0"/>
              </a:rPr>
              <a:t>Испитивања друге фазе подразумевала су праћење карактеристичних параметара у реалним условима експлоатације на линији ЕКО 1 и то у режиму пројектом препорученог начина вожње и у режиму који се може сматрати неекономичан, а који се са становишта возача ГСП-а сматра реалним</a:t>
            </a:r>
            <a:endParaRPr lang="en-US" sz="1600" b="0" smtClean="0">
              <a:solidFill>
                <a:schemeClr val="bg1"/>
              </a:solidFill>
              <a:cs typeface="Times New Roman" pitchFamily="18" charset="0"/>
            </a:endParaRPr>
          </a:p>
          <a:p>
            <a:pPr marL="173038" indent="-173038" algn="just">
              <a:buFont typeface="Arial" pitchFamily="34" charset="0"/>
              <a:buChar char="•"/>
            </a:pPr>
            <a:endParaRPr lang="sr-Cyrl-RS" sz="1600" smtClean="0">
              <a:solidFill>
                <a:schemeClr val="bg1"/>
              </a:solidFill>
              <a:latin typeface="+mj-lt"/>
              <a:cs typeface="Times New Roman" pitchFamily="18" charset="0"/>
            </a:endParaRPr>
          </a:p>
        </p:txBody>
      </p:sp>
      <p:sp>
        <p:nvSpPr>
          <p:cNvPr id="9" name="Rectangle 8"/>
          <p:cNvSpPr/>
          <p:nvPr/>
        </p:nvSpPr>
        <p:spPr>
          <a:xfrm flipV="1">
            <a:off x="0" y="0"/>
            <a:ext cx="1295400" cy="533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0" name="Rectangle 9"/>
          <p:cNvSpPr/>
          <p:nvPr/>
        </p:nvSpPr>
        <p:spPr>
          <a:xfrm>
            <a:off x="0" y="6477001"/>
            <a:ext cx="9144000" cy="381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1" name="Rectangle 10"/>
          <p:cNvSpPr/>
          <p:nvPr/>
        </p:nvSpPr>
        <p:spPr>
          <a:xfrm>
            <a:off x="7924800" y="6477000"/>
            <a:ext cx="1219200" cy="38100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2" name="Rectangle 24"/>
          <p:cNvSpPr>
            <a:spLocks noChangeArrowheads="1"/>
          </p:cNvSpPr>
          <p:nvPr/>
        </p:nvSpPr>
        <p:spPr bwMode="gray">
          <a:xfrm>
            <a:off x="7924800" y="6477000"/>
            <a:ext cx="1066800" cy="381000"/>
          </a:xfrm>
          <a:prstGeom prst="rect">
            <a:avLst/>
          </a:prstGeom>
          <a:noFill/>
          <a:ln>
            <a:noFill/>
          </a:ln>
          <a:extLst/>
        </p:spPr>
        <p:txBody>
          <a:bodyPr anchor="ctr" anchorCtr="0"/>
          <a:lstStyle/>
          <a:p>
            <a:pPr>
              <a:defRPr/>
            </a:pPr>
            <a:fld id="{89D935C5-5EC5-4D00-B2D7-89227E27EE0D}" type="slidenum">
              <a:rPr lang="sr-Latn-RS" sz="1600" b="0" smtClean="0">
                <a:cs typeface="Arial" pitchFamily="34" charset="0"/>
              </a:rPr>
              <a:pPr>
                <a:defRPr/>
              </a:pPr>
              <a:t>14</a:t>
            </a:fld>
            <a:r>
              <a:rPr lang="sr-Latn-RS" sz="1600" b="0" smtClean="0">
                <a:cs typeface="Arial" pitchFamily="34" charset="0"/>
              </a:rPr>
              <a:t> </a:t>
            </a:r>
            <a:r>
              <a:rPr lang="sr-Latn-RS" sz="1600" b="0" smtClean="0">
                <a:cs typeface="Arial" pitchFamily="34" charset="0"/>
              </a:rPr>
              <a:t>/ 30</a:t>
            </a:r>
            <a:endParaRPr lang="en-US" sz="1600" b="0">
              <a:cs typeface="Arial" pitchFamily="34" charset="0"/>
            </a:endParaRPr>
          </a:p>
        </p:txBody>
      </p:sp>
      <p:sp>
        <p:nvSpPr>
          <p:cNvPr id="13" name="Rectangle 24"/>
          <p:cNvSpPr>
            <a:spLocks noChangeArrowheads="1"/>
          </p:cNvSpPr>
          <p:nvPr/>
        </p:nvSpPr>
        <p:spPr bwMode="gray">
          <a:xfrm>
            <a:off x="1447800" y="76200"/>
            <a:ext cx="7696200" cy="381000"/>
          </a:xfrm>
          <a:prstGeom prst="rect">
            <a:avLst/>
          </a:prstGeom>
          <a:noFill/>
          <a:ln>
            <a:noFill/>
          </a:ln>
          <a:extLst/>
        </p:spPr>
        <p:txBody>
          <a:bodyPr/>
          <a:lstStyle/>
          <a:p>
            <a:pPr algn="l">
              <a:defRPr/>
            </a:pPr>
            <a:r>
              <a:rPr lang="sr-Cyrl-RS" sz="2000" smtClean="0">
                <a:solidFill>
                  <a:schemeClr val="tx1">
                    <a:lumMod val="50000"/>
                  </a:schemeClr>
                </a:solidFill>
                <a:cs typeface="Arial" pitchFamily="34" charset="0"/>
              </a:rPr>
              <a:t>Анализа резултата</a:t>
            </a:r>
            <a:endParaRPr lang="en-US" sz="2000">
              <a:solidFill>
                <a:schemeClr val="tx1">
                  <a:lumMod val="50000"/>
                </a:schemeClr>
              </a:solidFill>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Rectangle 30"/>
          <p:cNvSpPr/>
          <p:nvPr/>
        </p:nvSpPr>
        <p:spPr>
          <a:xfrm>
            <a:off x="0" y="6477001"/>
            <a:ext cx="9144000" cy="381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21" name="Rectangle 20"/>
          <p:cNvSpPr/>
          <p:nvPr/>
        </p:nvSpPr>
        <p:spPr>
          <a:xfrm>
            <a:off x="1295400" y="0"/>
            <a:ext cx="7848600" cy="5334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36867" name="Rectangle 8"/>
          <p:cNvSpPr>
            <a:spLocks noChangeArrowheads="1"/>
          </p:cNvSpPr>
          <p:nvPr/>
        </p:nvSpPr>
        <p:spPr bwMode="black">
          <a:xfrm>
            <a:off x="457200" y="533400"/>
            <a:ext cx="7848600" cy="693738"/>
          </a:xfrm>
          <a:prstGeom prst="rect">
            <a:avLst/>
          </a:prstGeom>
          <a:noFill/>
          <a:ln w="9525">
            <a:noFill/>
            <a:miter lim="800000"/>
            <a:headEnd/>
            <a:tailEnd/>
          </a:ln>
        </p:spPr>
        <p:txBody>
          <a:bodyPr anchor="ctr"/>
          <a:lstStyle/>
          <a:p>
            <a:pPr algn="ctr"/>
            <a:endParaRPr lang="en-US" sz="2000" i="1">
              <a:solidFill>
                <a:schemeClr val="bg1"/>
              </a:solidFill>
              <a:latin typeface="+mn-lt"/>
            </a:endParaRPr>
          </a:p>
        </p:txBody>
      </p:sp>
      <p:pic>
        <p:nvPicPr>
          <p:cNvPr id="8" name="Picture 7"/>
          <p:cNvPicPr/>
          <p:nvPr/>
        </p:nvPicPr>
        <p:blipFill>
          <a:blip r:embed="rId3" cstate="print">
            <a:extLst>
              <a:ext uri="{28A0092B-C50C-407E-A947-70E740481C1C}">
                <a14:useLocalDpi xmlns="" xmlns:a14="http://schemas.microsoft.com/office/drawing/2010/main" val="0"/>
              </a:ext>
            </a:extLst>
          </a:blip>
          <a:srcRect t="6707" r="6499" b="2317"/>
          <a:stretch>
            <a:fillRect/>
          </a:stretch>
        </p:blipFill>
        <p:spPr>
          <a:xfrm>
            <a:off x="285750" y="832800"/>
            <a:ext cx="3428999" cy="2438400"/>
          </a:xfrm>
          <a:prstGeom prst="rect">
            <a:avLst/>
          </a:prstGeom>
        </p:spPr>
      </p:pic>
      <p:pic>
        <p:nvPicPr>
          <p:cNvPr id="9" name="Picture 8"/>
          <p:cNvPicPr/>
          <p:nvPr/>
        </p:nvPicPr>
        <p:blipFill>
          <a:blip r:embed="rId4" cstate="print">
            <a:extLst>
              <a:ext uri="{28A0092B-C50C-407E-A947-70E740481C1C}">
                <a14:useLocalDpi xmlns="" xmlns:a14="http://schemas.microsoft.com/office/drawing/2010/main" val="0"/>
              </a:ext>
            </a:extLst>
          </a:blip>
          <a:srcRect t="5557" r="6772"/>
          <a:stretch>
            <a:fillRect/>
          </a:stretch>
        </p:blipFill>
        <p:spPr>
          <a:xfrm>
            <a:off x="4629150" y="756600"/>
            <a:ext cx="3441073" cy="2594811"/>
          </a:xfrm>
          <a:prstGeom prst="rect">
            <a:avLst/>
          </a:prstGeom>
        </p:spPr>
      </p:pic>
      <p:pic>
        <p:nvPicPr>
          <p:cNvPr id="10" name="Picture 9"/>
          <p:cNvPicPr/>
          <p:nvPr/>
        </p:nvPicPr>
        <p:blipFill>
          <a:blip r:embed="rId5" cstate="print">
            <a:extLst>
              <a:ext uri="{28A0092B-C50C-407E-A947-70E740481C1C}">
                <a14:useLocalDpi xmlns="" xmlns:a14="http://schemas.microsoft.com/office/drawing/2010/main" val="0"/>
              </a:ext>
            </a:extLst>
          </a:blip>
          <a:srcRect t="6048" r="5634"/>
          <a:stretch>
            <a:fillRect/>
          </a:stretch>
        </p:blipFill>
        <p:spPr>
          <a:xfrm>
            <a:off x="228600" y="3652200"/>
            <a:ext cx="3505200" cy="2520000"/>
          </a:xfrm>
          <a:prstGeom prst="rect">
            <a:avLst/>
          </a:prstGeom>
        </p:spPr>
      </p:pic>
      <p:pic>
        <p:nvPicPr>
          <p:cNvPr id="11" name="Picture 10"/>
          <p:cNvPicPr/>
          <p:nvPr/>
        </p:nvPicPr>
        <p:blipFill>
          <a:blip r:embed="rId6" cstate="print">
            <a:extLst>
              <a:ext uri="{28A0092B-C50C-407E-A947-70E740481C1C}">
                <a14:useLocalDpi xmlns="" xmlns:a14="http://schemas.microsoft.com/office/drawing/2010/main" val="0"/>
              </a:ext>
            </a:extLst>
          </a:blip>
          <a:srcRect t="4143" r="6620"/>
          <a:stretch>
            <a:fillRect/>
          </a:stretch>
        </p:blipFill>
        <p:spPr>
          <a:xfrm>
            <a:off x="4552950" y="3576000"/>
            <a:ext cx="3505200" cy="2590800"/>
          </a:xfrm>
          <a:prstGeom prst="rect">
            <a:avLst/>
          </a:prstGeom>
        </p:spPr>
      </p:pic>
      <p:pic>
        <p:nvPicPr>
          <p:cNvPr id="12" name="Picture 11"/>
          <p:cNvPicPr/>
          <p:nvPr/>
        </p:nvPicPr>
        <p:blipFill>
          <a:blip r:embed="rId7" cstate="print"/>
          <a:srcRect b="25000"/>
          <a:stretch>
            <a:fillRect/>
          </a:stretch>
        </p:blipFill>
        <p:spPr bwMode="auto">
          <a:xfrm>
            <a:off x="1733550" y="3148107"/>
            <a:ext cx="885825" cy="123093"/>
          </a:xfrm>
          <a:prstGeom prst="rect">
            <a:avLst/>
          </a:prstGeom>
          <a:noFill/>
          <a:ln w="9525">
            <a:noFill/>
            <a:miter lim="800000"/>
            <a:headEnd/>
            <a:tailEnd/>
          </a:ln>
        </p:spPr>
      </p:pic>
      <p:pic>
        <p:nvPicPr>
          <p:cNvPr id="13" name="Picture 12"/>
          <p:cNvPicPr/>
          <p:nvPr/>
        </p:nvPicPr>
        <p:blipFill>
          <a:blip r:embed="rId8" cstate="print"/>
          <a:srcRect/>
          <a:stretch>
            <a:fillRect/>
          </a:stretch>
        </p:blipFill>
        <p:spPr bwMode="auto">
          <a:xfrm rot="16200000">
            <a:off x="-20534" y="1977284"/>
            <a:ext cx="1069768" cy="152400"/>
          </a:xfrm>
          <a:prstGeom prst="rect">
            <a:avLst/>
          </a:prstGeom>
          <a:noFill/>
          <a:ln w="9525">
            <a:noFill/>
            <a:miter lim="800000"/>
            <a:headEnd/>
            <a:tailEnd/>
          </a:ln>
        </p:spPr>
      </p:pic>
      <p:pic>
        <p:nvPicPr>
          <p:cNvPr id="14" name="Picture 13"/>
          <p:cNvPicPr/>
          <p:nvPr/>
        </p:nvPicPr>
        <p:blipFill>
          <a:blip r:embed="rId7" cstate="print"/>
          <a:srcRect b="25000"/>
          <a:stretch>
            <a:fillRect/>
          </a:stretch>
        </p:blipFill>
        <p:spPr bwMode="auto">
          <a:xfrm>
            <a:off x="6125850" y="3166425"/>
            <a:ext cx="885825" cy="123093"/>
          </a:xfrm>
          <a:prstGeom prst="rect">
            <a:avLst/>
          </a:prstGeom>
          <a:noFill/>
          <a:ln w="9525">
            <a:noFill/>
            <a:miter lim="800000"/>
            <a:headEnd/>
            <a:tailEnd/>
          </a:ln>
        </p:spPr>
      </p:pic>
      <p:pic>
        <p:nvPicPr>
          <p:cNvPr id="15" name="Picture 14"/>
          <p:cNvPicPr/>
          <p:nvPr/>
        </p:nvPicPr>
        <p:blipFill>
          <a:blip r:embed="rId8" cstate="print"/>
          <a:srcRect/>
          <a:stretch>
            <a:fillRect/>
          </a:stretch>
        </p:blipFill>
        <p:spPr bwMode="auto">
          <a:xfrm rot="16200000">
            <a:off x="4295566" y="1866377"/>
            <a:ext cx="1069768" cy="152400"/>
          </a:xfrm>
          <a:prstGeom prst="rect">
            <a:avLst/>
          </a:prstGeom>
          <a:noFill/>
          <a:ln w="9525">
            <a:noFill/>
            <a:miter lim="800000"/>
            <a:headEnd/>
            <a:tailEnd/>
          </a:ln>
        </p:spPr>
      </p:pic>
      <p:pic>
        <p:nvPicPr>
          <p:cNvPr id="16" name="Picture 15"/>
          <p:cNvPicPr/>
          <p:nvPr/>
        </p:nvPicPr>
        <p:blipFill>
          <a:blip r:embed="rId7" cstate="print"/>
          <a:srcRect b="25000"/>
          <a:stretch>
            <a:fillRect/>
          </a:stretch>
        </p:blipFill>
        <p:spPr bwMode="auto">
          <a:xfrm>
            <a:off x="1718310" y="6014400"/>
            <a:ext cx="885825" cy="123093"/>
          </a:xfrm>
          <a:prstGeom prst="rect">
            <a:avLst/>
          </a:prstGeom>
          <a:noFill/>
          <a:ln w="9525">
            <a:noFill/>
            <a:miter lim="800000"/>
            <a:headEnd/>
            <a:tailEnd/>
          </a:ln>
        </p:spPr>
      </p:pic>
      <p:pic>
        <p:nvPicPr>
          <p:cNvPr id="17" name="Picture 16"/>
          <p:cNvPicPr/>
          <p:nvPr/>
        </p:nvPicPr>
        <p:blipFill>
          <a:blip r:embed="rId8" cstate="print"/>
          <a:srcRect/>
          <a:stretch>
            <a:fillRect/>
          </a:stretch>
        </p:blipFill>
        <p:spPr bwMode="auto">
          <a:xfrm rot="16200000">
            <a:off x="-77683" y="4717516"/>
            <a:ext cx="1069768" cy="152400"/>
          </a:xfrm>
          <a:prstGeom prst="rect">
            <a:avLst/>
          </a:prstGeom>
          <a:noFill/>
          <a:ln w="9525">
            <a:noFill/>
            <a:miter lim="800000"/>
            <a:headEnd/>
            <a:tailEnd/>
          </a:ln>
        </p:spPr>
      </p:pic>
      <p:pic>
        <p:nvPicPr>
          <p:cNvPr id="18" name="Picture 17"/>
          <p:cNvPicPr/>
          <p:nvPr/>
        </p:nvPicPr>
        <p:blipFill>
          <a:blip r:embed="rId7" cstate="print"/>
          <a:srcRect b="25000"/>
          <a:stretch>
            <a:fillRect/>
          </a:stretch>
        </p:blipFill>
        <p:spPr bwMode="auto">
          <a:xfrm>
            <a:off x="1718310" y="6034182"/>
            <a:ext cx="885825" cy="123093"/>
          </a:xfrm>
          <a:prstGeom prst="rect">
            <a:avLst/>
          </a:prstGeom>
          <a:noFill/>
          <a:ln w="9525">
            <a:noFill/>
            <a:miter lim="800000"/>
            <a:headEnd/>
            <a:tailEnd/>
          </a:ln>
        </p:spPr>
      </p:pic>
      <p:pic>
        <p:nvPicPr>
          <p:cNvPr id="19" name="Picture 18"/>
          <p:cNvPicPr/>
          <p:nvPr/>
        </p:nvPicPr>
        <p:blipFill>
          <a:blip r:embed="rId7" cstate="print"/>
          <a:srcRect b="25000"/>
          <a:stretch>
            <a:fillRect/>
          </a:stretch>
        </p:blipFill>
        <p:spPr bwMode="auto">
          <a:xfrm>
            <a:off x="6076950" y="6014400"/>
            <a:ext cx="885825" cy="123093"/>
          </a:xfrm>
          <a:prstGeom prst="rect">
            <a:avLst/>
          </a:prstGeom>
          <a:noFill/>
          <a:ln w="9525">
            <a:noFill/>
            <a:miter lim="800000"/>
            <a:headEnd/>
            <a:tailEnd/>
          </a:ln>
        </p:spPr>
      </p:pic>
      <p:pic>
        <p:nvPicPr>
          <p:cNvPr id="20" name="Picture 19"/>
          <p:cNvPicPr/>
          <p:nvPr/>
        </p:nvPicPr>
        <p:blipFill>
          <a:blip r:embed="rId8" cstate="print"/>
          <a:srcRect/>
          <a:stretch>
            <a:fillRect/>
          </a:stretch>
        </p:blipFill>
        <p:spPr bwMode="auto">
          <a:xfrm rot="16200000">
            <a:off x="4246666" y="4746809"/>
            <a:ext cx="1069768" cy="152400"/>
          </a:xfrm>
          <a:prstGeom prst="rect">
            <a:avLst/>
          </a:prstGeom>
          <a:noFill/>
          <a:ln w="9525">
            <a:noFill/>
            <a:miter lim="800000"/>
            <a:headEnd/>
            <a:tailEnd/>
          </a:ln>
        </p:spPr>
      </p:pic>
      <p:sp>
        <p:nvSpPr>
          <p:cNvPr id="22" name="Rectangle 21"/>
          <p:cNvSpPr/>
          <p:nvPr/>
        </p:nvSpPr>
        <p:spPr>
          <a:xfrm flipV="1">
            <a:off x="0" y="0"/>
            <a:ext cx="1295400" cy="533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24" name="Rectangle 23"/>
          <p:cNvSpPr/>
          <p:nvPr/>
        </p:nvSpPr>
        <p:spPr>
          <a:xfrm>
            <a:off x="7924800" y="6477000"/>
            <a:ext cx="1219200" cy="38100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25" name="Rectangle 24"/>
          <p:cNvSpPr>
            <a:spLocks noChangeArrowheads="1"/>
          </p:cNvSpPr>
          <p:nvPr/>
        </p:nvSpPr>
        <p:spPr bwMode="gray">
          <a:xfrm>
            <a:off x="7924800" y="6477000"/>
            <a:ext cx="1066800" cy="381000"/>
          </a:xfrm>
          <a:prstGeom prst="rect">
            <a:avLst/>
          </a:prstGeom>
          <a:noFill/>
          <a:ln>
            <a:noFill/>
          </a:ln>
          <a:extLst/>
        </p:spPr>
        <p:txBody>
          <a:bodyPr anchor="ctr" anchorCtr="0"/>
          <a:lstStyle/>
          <a:p>
            <a:pPr>
              <a:defRPr/>
            </a:pPr>
            <a:fld id="{89D935C5-5EC5-4D00-B2D7-89227E27EE0D}" type="slidenum">
              <a:rPr lang="sr-Latn-RS" sz="1600" b="0" smtClean="0">
                <a:cs typeface="Arial" pitchFamily="34" charset="0"/>
              </a:rPr>
              <a:pPr>
                <a:defRPr/>
              </a:pPr>
              <a:t>15</a:t>
            </a:fld>
            <a:r>
              <a:rPr lang="sr-Latn-RS" sz="1600" b="0" smtClean="0">
                <a:cs typeface="Arial" pitchFamily="34" charset="0"/>
              </a:rPr>
              <a:t> </a:t>
            </a:r>
            <a:r>
              <a:rPr lang="sr-Latn-RS" sz="1600" b="0" smtClean="0">
                <a:cs typeface="Arial" pitchFamily="34" charset="0"/>
              </a:rPr>
              <a:t>/ 30</a:t>
            </a:r>
            <a:endParaRPr lang="en-US" sz="1600" b="0">
              <a:cs typeface="Arial" pitchFamily="34" charset="0"/>
            </a:endParaRPr>
          </a:p>
        </p:txBody>
      </p:sp>
      <p:sp>
        <p:nvSpPr>
          <p:cNvPr id="26" name="Rectangle 24"/>
          <p:cNvSpPr>
            <a:spLocks noChangeArrowheads="1"/>
          </p:cNvSpPr>
          <p:nvPr/>
        </p:nvSpPr>
        <p:spPr bwMode="gray">
          <a:xfrm>
            <a:off x="1447800" y="76200"/>
            <a:ext cx="7696200" cy="381000"/>
          </a:xfrm>
          <a:prstGeom prst="rect">
            <a:avLst/>
          </a:prstGeom>
          <a:noFill/>
          <a:ln>
            <a:noFill/>
          </a:ln>
          <a:extLst/>
        </p:spPr>
        <p:txBody>
          <a:bodyPr/>
          <a:lstStyle/>
          <a:p>
            <a:pPr algn="l">
              <a:defRPr/>
            </a:pPr>
            <a:r>
              <a:rPr lang="sr-Cyrl-RS" sz="2000" smtClean="0">
                <a:solidFill>
                  <a:schemeClr val="tx1">
                    <a:lumMod val="50000"/>
                  </a:schemeClr>
                </a:solidFill>
                <a:cs typeface="Arial" pitchFamily="34" charset="0"/>
              </a:rPr>
              <a:t>Анализа резултата</a:t>
            </a:r>
            <a:endParaRPr lang="en-US" sz="2000">
              <a:solidFill>
                <a:schemeClr val="tx1">
                  <a:lumMod val="50000"/>
                </a:schemeClr>
              </a:solidFill>
              <a:cs typeface="Arial" pitchFamily="34" charset="0"/>
            </a:endParaRPr>
          </a:p>
        </p:txBody>
      </p:sp>
      <p:sp>
        <p:nvSpPr>
          <p:cNvPr id="27" name="Rectangle 26"/>
          <p:cNvSpPr/>
          <p:nvPr/>
        </p:nvSpPr>
        <p:spPr>
          <a:xfrm>
            <a:off x="3597354" y="832800"/>
            <a:ext cx="1107996" cy="584775"/>
          </a:xfrm>
          <a:prstGeom prst="rect">
            <a:avLst/>
          </a:prstGeom>
        </p:spPr>
        <p:txBody>
          <a:bodyPr wrap="none">
            <a:spAutoFit/>
          </a:bodyPr>
          <a:lstStyle/>
          <a:p>
            <a:pPr algn="l"/>
            <a:r>
              <a:rPr lang="en-US" sz="1600" i="1" smtClean="0">
                <a:solidFill>
                  <a:schemeClr val="bg1"/>
                </a:solidFill>
                <a:cs typeface="Times New Roman" pitchFamily="18" charset="0"/>
              </a:rPr>
              <a:t>V</a:t>
            </a:r>
            <a:r>
              <a:rPr lang="en-US" sz="1600" baseline="-25000" smtClean="0">
                <a:solidFill>
                  <a:schemeClr val="bg1"/>
                </a:solidFill>
                <a:cs typeface="Times New Roman" pitchFamily="18" charset="0"/>
              </a:rPr>
              <a:t>const </a:t>
            </a:r>
            <a:r>
              <a:rPr lang="en-US" sz="1600" smtClean="0">
                <a:solidFill>
                  <a:schemeClr val="bg1"/>
                </a:solidFill>
                <a:cs typeface="Times New Roman" pitchFamily="18" charset="0"/>
              </a:rPr>
              <a:t>= </a:t>
            </a:r>
            <a:endParaRPr lang="sr-Cyrl-RS" sz="1600" smtClean="0">
              <a:solidFill>
                <a:schemeClr val="bg1"/>
              </a:solidFill>
              <a:cs typeface="Times New Roman" pitchFamily="18" charset="0"/>
            </a:endParaRPr>
          </a:p>
          <a:p>
            <a:pPr algn="l"/>
            <a:r>
              <a:rPr lang="en-US" sz="1600" smtClean="0">
                <a:solidFill>
                  <a:schemeClr val="bg1"/>
                </a:solidFill>
                <a:cs typeface="Times New Roman" pitchFamily="18" charset="0"/>
              </a:rPr>
              <a:t>30 km/h</a:t>
            </a:r>
            <a:r>
              <a:rPr lang="sr-Cyrl-RS" sz="1600" smtClean="0">
                <a:solidFill>
                  <a:schemeClr val="bg1"/>
                </a:solidFill>
                <a:cs typeface="Times New Roman" pitchFamily="18" charset="0"/>
              </a:rPr>
              <a:t>	</a:t>
            </a:r>
            <a:endParaRPr lang="en-US" sz="1600"/>
          </a:p>
        </p:txBody>
      </p:sp>
      <p:sp>
        <p:nvSpPr>
          <p:cNvPr id="32" name="Rectangle 31"/>
          <p:cNvSpPr/>
          <p:nvPr/>
        </p:nvSpPr>
        <p:spPr>
          <a:xfrm>
            <a:off x="7940754" y="832800"/>
            <a:ext cx="1107996" cy="584775"/>
          </a:xfrm>
          <a:prstGeom prst="rect">
            <a:avLst/>
          </a:prstGeom>
        </p:spPr>
        <p:txBody>
          <a:bodyPr wrap="none">
            <a:spAutoFit/>
          </a:bodyPr>
          <a:lstStyle/>
          <a:p>
            <a:pPr algn="l"/>
            <a:r>
              <a:rPr lang="en-US" sz="1600" i="1" smtClean="0">
                <a:solidFill>
                  <a:schemeClr val="bg1"/>
                </a:solidFill>
                <a:cs typeface="Times New Roman" pitchFamily="18" charset="0"/>
              </a:rPr>
              <a:t>V</a:t>
            </a:r>
            <a:r>
              <a:rPr lang="en-US" sz="1600" baseline="-25000" smtClean="0">
                <a:solidFill>
                  <a:schemeClr val="bg1"/>
                </a:solidFill>
                <a:cs typeface="Times New Roman" pitchFamily="18" charset="0"/>
              </a:rPr>
              <a:t>const </a:t>
            </a:r>
            <a:r>
              <a:rPr lang="en-US" sz="1600" smtClean="0">
                <a:solidFill>
                  <a:schemeClr val="bg1"/>
                </a:solidFill>
                <a:cs typeface="Times New Roman" pitchFamily="18" charset="0"/>
              </a:rPr>
              <a:t>= </a:t>
            </a:r>
            <a:endParaRPr lang="sr-Cyrl-RS" sz="1600" smtClean="0">
              <a:solidFill>
                <a:schemeClr val="bg1"/>
              </a:solidFill>
              <a:cs typeface="Times New Roman" pitchFamily="18" charset="0"/>
            </a:endParaRPr>
          </a:p>
          <a:p>
            <a:pPr algn="l"/>
            <a:r>
              <a:rPr lang="en-US" sz="1600" smtClean="0">
                <a:solidFill>
                  <a:schemeClr val="bg1"/>
                </a:solidFill>
                <a:cs typeface="Times New Roman" pitchFamily="18" charset="0"/>
              </a:rPr>
              <a:t>3</a:t>
            </a:r>
            <a:r>
              <a:rPr lang="sr-Cyrl-RS" sz="1600" smtClean="0">
                <a:solidFill>
                  <a:schemeClr val="bg1"/>
                </a:solidFill>
                <a:cs typeface="Times New Roman" pitchFamily="18" charset="0"/>
              </a:rPr>
              <a:t>5</a:t>
            </a:r>
            <a:r>
              <a:rPr lang="en-US" sz="1600" smtClean="0">
                <a:solidFill>
                  <a:schemeClr val="bg1"/>
                </a:solidFill>
                <a:cs typeface="Times New Roman" pitchFamily="18" charset="0"/>
              </a:rPr>
              <a:t> km/h</a:t>
            </a:r>
            <a:r>
              <a:rPr lang="sr-Cyrl-RS" sz="1600" smtClean="0">
                <a:solidFill>
                  <a:schemeClr val="bg1"/>
                </a:solidFill>
                <a:cs typeface="Times New Roman" pitchFamily="18" charset="0"/>
              </a:rPr>
              <a:t>	</a:t>
            </a:r>
            <a:endParaRPr lang="en-US" sz="1600"/>
          </a:p>
        </p:txBody>
      </p:sp>
      <p:sp>
        <p:nvSpPr>
          <p:cNvPr id="33" name="Rectangle 32"/>
          <p:cNvSpPr/>
          <p:nvPr/>
        </p:nvSpPr>
        <p:spPr>
          <a:xfrm>
            <a:off x="3562350" y="3652200"/>
            <a:ext cx="1107996" cy="584775"/>
          </a:xfrm>
          <a:prstGeom prst="rect">
            <a:avLst/>
          </a:prstGeom>
        </p:spPr>
        <p:txBody>
          <a:bodyPr wrap="none">
            <a:spAutoFit/>
          </a:bodyPr>
          <a:lstStyle/>
          <a:p>
            <a:pPr algn="l"/>
            <a:r>
              <a:rPr lang="en-US" sz="1600" i="1" smtClean="0">
                <a:solidFill>
                  <a:schemeClr val="bg1"/>
                </a:solidFill>
                <a:cs typeface="Times New Roman" pitchFamily="18" charset="0"/>
              </a:rPr>
              <a:t>V</a:t>
            </a:r>
            <a:r>
              <a:rPr lang="en-US" sz="1600" baseline="-25000" smtClean="0">
                <a:solidFill>
                  <a:schemeClr val="bg1"/>
                </a:solidFill>
                <a:cs typeface="Times New Roman" pitchFamily="18" charset="0"/>
              </a:rPr>
              <a:t>const </a:t>
            </a:r>
            <a:r>
              <a:rPr lang="en-US" sz="1600" smtClean="0">
                <a:solidFill>
                  <a:schemeClr val="bg1"/>
                </a:solidFill>
                <a:cs typeface="Times New Roman" pitchFamily="18" charset="0"/>
              </a:rPr>
              <a:t>= </a:t>
            </a:r>
            <a:endParaRPr lang="sr-Cyrl-RS" sz="1600" smtClean="0">
              <a:solidFill>
                <a:schemeClr val="bg1"/>
              </a:solidFill>
              <a:cs typeface="Times New Roman" pitchFamily="18" charset="0"/>
            </a:endParaRPr>
          </a:p>
          <a:p>
            <a:pPr algn="l"/>
            <a:r>
              <a:rPr lang="sr-Cyrl-RS" sz="1600" smtClean="0">
                <a:solidFill>
                  <a:schemeClr val="bg1"/>
                </a:solidFill>
                <a:cs typeface="Times New Roman" pitchFamily="18" charset="0"/>
              </a:rPr>
              <a:t>4</a:t>
            </a:r>
            <a:r>
              <a:rPr lang="en-US" sz="1600" smtClean="0">
                <a:solidFill>
                  <a:schemeClr val="bg1"/>
                </a:solidFill>
                <a:cs typeface="Times New Roman" pitchFamily="18" charset="0"/>
              </a:rPr>
              <a:t>0 km/h</a:t>
            </a:r>
            <a:r>
              <a:rPr lang="sr-Cyrl-RS" sz="1600" smtClean="0">
                <a:solidFill>
                  <a:schemeClr val="bg1"/>
                </a:solidFill>
                <a:cs typeface="Times New Roman" pitchFamily="18" charset="0"/>
              </a:rPr>
              <a:t>	</a:t>
            </a:r>
            <a:endParaRPr lang="en-US" sz="1600"/>
          </a:p>
        </p:txBody>
      </p:sp>
      <p:sp>
        <p:nvSpPr>
          <p:cNvPr id="34" name="Rectangle 33"/>
          <p:cNvSpPr/>
          <p:nvPr/>
        </p:nvSpPr>
        <p:spPr>
          <a:xfrm>
            <a:off x="7905750" y="3652200"/>
            <a:ext cx="949299" cy="584775"/>
          </a:xfrm>
          <a:prstGeom prst="rect">
            <a:avLst/>
          </a:prstGeom>
        </p:spPr>
        <p:txBody>
          <a:bodyPr wrap="none">
            <a:spAutoFit/>
          </a:bodyPr>
          <a:lstStyle/>
          <a:p>
            <a:pPr algn="l"/>
            <a:r>
              <a:rPr lang="en-US" sz="1600" i="1" smtClean="0">
                <a:solidFill>
                  <a:schemeClr val="bg1"/>
                </a:solidFill>
                <a:cs typeface="Times New Roman" pitchFamily="18" charset="0"/>
              </a:rPr>
              <a:t>V</a:t>
            </a:r>
            <a:r>
              <a:rPr lang="en-US" sz="1600" baseline="-25000" smtClean="0">
                <a:solidFill>
                  <a:schemeClr val="bg1"/>
                </a:solidFill>
                <a:cs typeface="Times New Roman" pitchFamily="18" charset="0"/>
              </a:rPr>
              <a:t>const </a:t>
            </a:r>
            <a:r>
              <a:rPr lang="en-US" sz="1600" smtClean="0">
                <a:solidFill>
                  <a:schemeClr val="bg1"/>
                </a:solidFill>
                <a:cs typeface="Times New Roman" pitchFamily="18" charset="0"/>
              </a:rPr>
              <a:t>= </a:t>
            </a:r>
            <a:endParaRPr lang="sr-Cyrl-RS" sz="1600" smtClean="0">
              <a:solidFill>
                <a:schemeClr val="bg1"/>
              </a:solidFill>
              <a:cs typeface="Times New Roman" pitchFamily="18" charset="0"/>
            </a:endParaRPr>
          </a:p>
          <a:p>
            <a:pPr algn="l"/>
            <a:r>
              <a:rPr lang="sr-Cyrl-RS" sz="1600" smtClean="0">
                <a:solidFill>
                  <a:schemeClr val="bg1"/>
                </a:solidFill>
                <a:cs typeface="Times New Roman" pitchFamily="18" charset="0"/>
              </a:rPr>
              <a:t>5</a:t>
            </a:r>
            <a:r>
              <a:rPr lang="en-US" sz="1600" smtClean="0">
                <a:solidFill>
                  <a:schemeClr val="bg1"/>
                </a:solidFill>
                <a:cs typeface="Times New Roman" pitchFamily="18" charset="0"/>
              </a:rPr>
              <a:t>0 km/h</a:t>
            </a:r>
            <a:endParaRPr lang="en-US" sz="160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1295400" y="0"/>
            <a:ext cx="7848600" cy="5334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pic>
        <p:nvPicPr>
          <p:cNvPr id="8" name="Picture 7" descr="Poligon.jpg"/>
          <p:cNvPicPr/>
          <p:nvPr/>
        </p:nvPicPr>
        <p:blipFill>
          <a:blip r:embed="rId3" cstate="print"/>
          <a:srcRect l="7609" r="6522"/>
          <a:stretch>
            <a:fillRect/>
          </a:stretch>
        </p:blipFill>
        <p:spPr>
          <a:xfrm>
            <a:off x="0" y="1447800"/>
            <a:ext cx="6019800" cy="4267200"/>
          </a:xfrm>
          <a:prstGeom prst="rect">
            <a:avLst/>
          </a:prstGeom>
        </p:spPr>
      </p:pic>
      <p:graphicFrame>
        <p:nvGraphicFramePr>
          <p:cNvPr id="11" name="Table 10"/>
          <p:cNvGraphicFramePr>
            <a:graphicFrameLocks noGrp="1"/>
          </p:cNvGraphicFramePr>
          <p:nvPr>
            <p:extLst>
              <p:ext uri="{D42A27DB-BD31-4B8C-83A1-F6EECF244321}">
                <p14:modId xmlns="" xmlns:p14="http://schemas.microsoft.com/office/powerpoint/2010/main" val="3590853746"/>
              </p:ext>
            </p:extLst>
          </p:nvPr>
        </p:nvGraphicFramePr>
        <p:xfrm>
          <a:off x="6172200" y="1483996"/>
          <a:ext cx="2808242" cy="4240394"/>
        </p:xfrm>
        <a:graphic>
          <a:graphicData uri="http://schemas.openxmlformats.org/drawingml/2006/table">
            <a:tbl>
              <a:tblPr/>
              <a:tblGrid>
                <a:gridCol w="1404121"/>
                <a:gridCol w="1404121"/>
              </a:tblGrid>
              <a:tr h="158249">
                <a:tc>
                  <a:txBody>
                    <a:bodyPr/>
                    <a:lstStyle/>
                    <a:p>
                      <a:pPr algn="ctr">
                        <a:spcAft>
                          <a:spcPts val="0"/>
                        </a:spcAft>
                      </a:pPr>
                      <a:r>
                        <a:rPr lang="en-US" sz="1100" b="1" dirty="0" err="1" smtClean="0">
                          <a:ln>
                            <a:noFill/>
                          </a:ln>
                          <a:solidFill>
                            <a:schemeClr val="bg1"/>
                          </a:solidFill>
                          <a:effectLst/>
                          <a:latin typeface="Arial" pitchFamily="34" charset="0"/>
                          <a:ea typeface="Times New Roman"/>
                          <a:cs typeface="Arial" pitchFamily="34" charset="0"/>
                        </a:rPr>
                        <a:t>Режим</a:t>
                      </a:r>
                      <a:r>
                        <a:rPr lang="sr-Cyrl-RS" sz="1100" b="1" dirty="0" smtClean="0">
                          <a:ln>
                            <a:noFill/>
                          </a:ln>
                          <a:solidFill>
                            <a:schemeClr val="bg1"/>
                          </a:solidFill>
                          <a:effectLst/>
                          <a:latin typeface="Arial" pitchFamily="34" charset="0"/>
                          <a:ea typeface="Times New Roman"/>
                          <a:cs typeface="Arial" pitchFamily="34" charset="0"/>
                        </a:rPr>
                        <a:t>и убрзања</a:t>
                      </a:r>
                      <a:endParaRPr lang="en-US" sz="1100" dirty="0">
                        <a:ln>
                          <a:noFill/>
                        </a:ln>
                        <a:solidFill>
                          <a:schemeClr val="bg1"/>
                        </a:solidFill>
                        <a:effectLst/>
                        <a:latin typeface="Arial" pitchFamily="34" charset="0"/>
                        <a:ea typeface="Calibri"/>
                        <a:cs typeface="Arial" pitchFamily="34" charset="0"/>
                      </a:endParaRPr>
                    </a:p>
                  </a:txBody>
                  <a:tcPr marL="68281" marR="6828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b="1">
                          <a:ln>
                            <a:noFill/>
                          </a:ln>
                          <a:solidFill>
                            <a:schemeClr val="bg1"/>
                          </a:solidFill>
                          <a:effectLst/>
                          <a:latin typeface="Arial" pitchFamily="34" charset="0"/>
                          <a:ea typeface="Times New Roman"/>
                          <a:cs typeface="Arial" pitchFamily="34" charset="0"/>
                        </a:rPr>
                        <a:t>Деоница</a:t>
                      </a:r>
                      <a:endParaRPr lang="en-US" sz="1100">
                        <a:ln>
                          <a:noFill/>
                        </a:ln>
                        <a:solidFill>
                          <a:schemeClr val="bg1"/>
                        </a:solidFill>
                        <a:effectLst/>
                        <a:latin typeface="Arial" pitchFamily="34" charset="0"/>
                        <a:ea typeface="Calibri"/>
                        <a:cs typeface="Arial" pitchFamily="34" charset="0"/>
                      </a:endParaRPr>
                    </a:p>
                  </a:txBody>
                  <a:tcPr marL="68281" marR="6828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158249">
                <a:tc rowSpan="6">
                  <a:txBody>
                    <a:bodyPr/>
                    <a:lstStyle/>
                    <a:p>
                      <a:pPr algn="ctr">
                        <a:spcAft>
                          <a:spcPts val="0"/>
                        </a:spcAft>
                      </a:pPr>
                      <a:r>
                        <a:rPr lang="en-US" sz="1100" b="1">
                          <a:ln>
                            <a:noFill/>
                          </a:ln>
                          <a:solidFill>
                            <a:schemeClr val="bg1"/>
                          </a:solidFill>
                          <a:effectLst/>
                          <a:latin typeface="Arial" pitchFamily="34" charset="0"/>
                          <a:ea typeface="Times New Roman"/>
                          <a:cs typeface="Arial" pitchFamily="34" charset="0"/>
                        </a:rPr>
                        <a:t>Mаксимално убрзање</a:t>
                      </a:r>
                      <a:endParaRPr lang="en-US" sz="1100">
                        <a:ln>
                          <a:noFill/>
                        </a:ln>
                        <a:solidFill>
                          <a:schemeClr val="bg1"/>
                        </a:solidFill>
                        <a:effectLst/>
                        <a:latin typeface="Arial" pitchFamily="34" charset="0"/>
                        <a:ea typeface="Calibri"/>
                        <a:cs typeface="Arial" pitchFamily="34" charset="0"/>
                      </a:endParaRPr>
                    </a:p>
                  </a:txBody>
                  <a:tcPr marL="68281" marR="6828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000" b="1">
                          <a:ln>
                            <a:noFill/>
                          </a:ln>
                          <a:solidFill>
                            <a:schemeClr val="bg1"/>
                          </a:solidFill>
                          <a:effectLst/>
                          <a:latin typeface="Arial" pitchFamily="34" charset="0"/>
                          <a:ea typeface="Times New Roman"/>
                          <a:cs typeface="Arial" pitchFamily="34" charset="0"/>
                        </a:rPr>
                        <a:t>Б</a:t>
                      </a:r>
                      <a:endParaRPr lang="en-US" sz="1100">
                        <a:ln>
                          <a:noFill/>
                        </a:ln>
                        <a:solidFill>
                          <a:schemeClr val="bg1"/>
                        </a:solidFill>
                        <a:effectLst/>
                        <a:latin typeface="Arial" pitchFamily="34" charset="0"/>
                        <a:ea typeface="Calibri"/>
                        <a:cs typeface="Arial" pitchFamily="34" charset="0"/>
                      </a:endParaRPr>
                    </a:p>
                  </a:txBody>
                  <a:tcPr marL="68281" marR="6828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158249">
                <a:tc vMerge="1">
                  <a:txBody>
                    <a:bodyPr/>
                    <a:lstStyle/>
                    <a:p>
                      <a:endParaRPr lang="en-US"/>
                    </a:p>
                  </a:txBody>
                  <a:tcPr/>
                </a:tc>
                <a:tc>
                  <a:txBody>
                    <a:bodyPr/>
                    <a:lstStyle/>
                    <a:p>
                      <a:pPr algn="ctr">
                        <a:spcAft>
                          <a:spcPts val="0"/>
                        </a:spcAft>
                      </a:pPr>
                      <a:r>
                        <a:rPr lang="en-US" sz="1000" b="1">
                          <a:ln>
                            <a:noFill/>
                          </a:ln>
                          <a:solidFill>
                            <a:schemeClr val="bg1"/>
                          </a:solidFill>
                          <a:effectLst/>
                          <a:latin typeface="Arial" pitchFamily="34" charset="0"/>
                          <a:ea typeface="Times New Roman"/>
                          <a:cs typeface="Arial" pitchFamily="34" charset="0"/>
                        </a:rPr>
                        <a:t>П</a:t>
                      </a:r>
                      <a:endParaRPr lang="en-US" sz="1100">
                        <a:ln>
                          <a:noFill/>
                        </a:ln>
                        <a:solidFill>
                          <a:schemeClr val="bg1"/>
                        </a:solidFill>
                        <a:effectLst/>
                        <a:latin typeface="Arial" pitchFamily="34" charset="0"/>
                        <a:ea typeface="Calibri"/>
                        <a:cs typeface="Arial" pitchFamily="34" charset="0"/>
                      </a:endParaRPr>
                    </a:p>
                  </a:txBody>
                  <a:tcPr marL="68281" marR="6828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158249">
                <a:tc vMerge="1">
                  <a:txBody>
                    <a:bodyPr/>
                    <a:lstStyle/>
                    <a:p>
                      <a:endParaRPr lang="en-US"/>
                    </a:p>
                  </a:txBody>
                  <a:tcPr/>
                </a:tc>
                <a:tc>
                  <a:txBody>
                    <a:bodyPr/>
                    <a:lstStyle/>
                    <a:p>
                      <a:pPr algn="ctr">
                        <a:spcAft>
                          <a:spcPts val="0"/>
                        </a:spcAft>
                      </a:pPr>
                      <a:r>
                        <a:rPr lang="en-US" sz="1000" b="1">
                          <a:ln>
                            <a:noFill/>
                          </a:ln>
                          <a:solidFill>
                            <a:schemeClr val="bg1"/>
                          </a:solidFill>
                          <a:effectLst/>
                          <a:latin typeface="Arial" pitchFamily="34" charset="0"/>
                          <a:ea typeface="Times New Roman"/>
                          <a:cs typeface="Arial" pitchFamily="34" charset="0"/>
                        </a:rPr>
                        <a:t>М</a:t>
                      </a:r>
                      <a:endParaRPr lang="en-US" sz="1100">
                        <a:ln>
                          <a:noFill/>
                        </a:ln>
                        <a:solidFill>
                          <a:schemeClr val="bg1"/>
                        </a:solidFill>
                        <a:effectLst/>
                        <a:latin typeface="Arial" pitchFamily="34" charset="0"/>
                        <a:ea typeface="Calibri"/>
                        <a:cs typeface="Arial" pitchFamily="34" charset="0"/>
                      </a:endParaRPr>
                    </a:p>
                  </a:txBody>
                  <a:tcPr marL="68281" marR="6828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158249">
                <a:tc vMerge="1">
                  <a:txBody>
                    <a:bodyPr/>
                    <a:lstStyle/>
                    <a:p>
                      <a:endParaRPr lang="en-US"/>
                    </a:p>
                  </a:txBody>
                  <a:tcPr/>
                </a:tc>
                <a:tc>
                  <a:txBody>
                    <a:bodyPr/>
                    <a:lstStyle/>
                    <a:p>
                      <a:pPr algn="ctr">
                        <a:spcAft>
                          <a:spcPts val="0"/>
                        </a:spcAft>
                      </a:pPr>
                      <a:r>
                        <a:rPr lang="en-US" sz="1000" b="1">
                          <a:ln>
                            <a:noFill/>
                          </a:ln>
                          <a:solidFill>
                            <a:schemeClr val="bg1"/>
                          </a:solidFill>
                          <a:effectLst/>
                          <a:latin typeface="Arial" pitchFamily="34" charset="0"/>
                          <a:ea typeface="Times New Roman"/>
                          <a:cs typeface="Arial" pitchFamily="34" charset="0"/>
                        </a:rPr>
                        <a:t>Б</a:t>
                      </a:r>
                      <a:endParaRPr lang="en-US" sz="1100">
                        <a:ln>
                          <a:noFill/>
                        </a:ln>
                        <a:solidFill>
                          <a:schemeClr val="bg1"/>
                        </a:solidFill>
                        <a:effectLst/>
                        <a:latin typeface="Arial" pitchFamily="34" charset="0"/>
                        <a:ea typeface="Calibri"/>
                        <a:cs typeface="Arial" pitchFamily="34" charset="0"/>
                      </a:endParaRPr>
                    </a:p>
                  </a:txBody>
                  <a:tcPr marL="68281" marR="6828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158249">
                <a:tc vMerge="1">
                  <a:txBody>
                    <a:bodyPr/>
                    <a:lstStyle/>
                    <a:p>
                      <a:endParaRPr lang="en-US"/>
                    </a:p>
                  </a:txBody>
                  <a:tcPr/>
                </a:tc>
                <a:tc>
                  <a:txBody>
                    <a:bodyPr/>
                    <a:lstStyle/>
                    <a:p>
                      <a:pPr algn="ctr">
                        <a:spcAft>
                          <a:spcPts val="0"/>
                        </a:spcAft>
                      </a:pPr>
                      <a:r>
                        <a:rPr lang="en-US" sz="1000" b="1">
                          <a:ln>
                            <a:noFill/>
                          </a:ln>
                          <a:solidFill>
                            <a:schemeClr val="bg1"/>
                          </a:solidFill>
                          <a:effectLst/>
                          <a:latin typeface="Arial" pitchFamily="34" charset="0"/>
                          <a:ea typeface="Times New Roman"/>
                          <a:cs typeface="Arial" pitchFamily="34" charset="0"/>
                        </a:rPr>
                        <a:t>П</a:t>
                      </a:r>
                      <a:endParaRPr lang="en-US" sz="1100">
                        <a:ln>
                          <a:noFill/>
                        </a:ln>
                        <a:solidFill>
                          <a:schemeClr val="bg1"/>
                        </a:solidFill>
                        <a:effectLst/>
                        <a:latin typeface="Arial" pitchFamily="34" charset="0"/>
                        <a:ea typeface="Calibri"/>
                        <a:cs typeface="Arial" pitchFamily="34" charset="0"/>
                      </a:endParaRPr>
                    </a:p>
                  </a:txBody>
                  <a:tcPr marL="68281" marR="6828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158249">
                <a:tc vMerge="1">
                  <a:txBody>
                    <a:bodyPr/>
                    <a:lstStyle/>
                    <a:p>
                      <a:endParaRPr lang="en-US"/>
                    </a:p>
                  </a:txBody>
                  <a:tcPr/>
                </a:tc>
                <a:tc>
                  <a:txBody>
                    <a:bodyPr/>
                    <a:lstStyle/>
                    <a:p>
                      <a:pPr algn="ctr">
                        <a:spcAft>
                          <a:spcPts val="0"/>
                        </a:spcAft>
                      </a:pPr>
                      <a:r>
                        <a:rPr lang="en-US" sz="1000" b="1">
                          <a:ln>
                            <a:noFill/>
                          </a:ln>
                          <a:solidFill>
                            <a:schemeClr val="bg1"/>
                          </a:solidFill>
                          <a:effectLst/>
                          <a:latin typeface="Arial" pitchFamily="34" charset="0"/>
                          <a:ea typeface="Times New Roman"/>
                          <a:cs typeface="Arial" pitchFamily="34" charset="0"/>
                        </a:rPr>
                        <a:t>М</a:t>
                      </a:r>
                      <a:endParaRPr lang="en-US" sz="1100">
                        <a:ln>
                          <a:noFill/>
                        </a:ln>
                        <a:solidFill>
                          <a:schemeClr val="bg1"/>
                        </a:solidFill>
                        <a:effectLst/>
                        <a:latin typeface="Arial" pitchFamily="34" charset="0"/>
                        <a:ea typeface="Calibri"/>
                        <a:cs typeface="Arial" pitchFamily="34" charset="0"/>
                      </a:endParaRPr>
                    </a:p>
                  </a:txBody>
                  <a:tcPr marL="68281" marR="6828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06140">
                <a:tc rowSpan="3">
                  <a:txBody>
                    <a:bodyPr/>
                    <a:lstStyle/>
                    <a:p>
                      <a:pPr algn="ctr">
                        <a:spcAft>
                          <a:spcPts val="0"/>
                        </a:spcAft>
                      </a:pPr>
                      <a:r>
                        <a:rPr lang="en-US" sz="1100" b="1">
                          <a:ln>
                            <a:noFill/>
                          </a:ln>
                          <a:solidFill>
                            <a:schemeClr val="bg1"/>
                          </a:solidFill>
                          <a:effectLst/>
                          <a:latin typeface="Arial" pitchFamily="34" charset="0"/>
                          <a:ea typeface="Times New Roman"/>
                          <a:cs typeface="Arial" pitchFamily="34" charset="0"/>
                        </a:rPr>
                        <a:t>Постепено додавање „гаса“ до максимума</a:t>
                      </a:r>
                      <a:endParaRPr lang="en-US" sz="1100">
                        <a:ln>
                          <a:noFill/>
                        </a:ln>
                        <a:solidFill>
                          <a:schemeClr val="bg1"/>
                        </a:solidFill>
                        <a:effectLst/>
                        <a:latin typeface="Arial" pitchFamily="34" charset="0"/>
                        <a:ea typeface="Calibri"/>
                        <a:cs typeface="Arial" pitchFamily="34" charset="0"/>
                      </a:endParaRPr>
                    </a:p>
                  </a:txBody>
                  <a:tcPr marL="68281" marR="6828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000" b="1">
                          <a:ln>
                            <a:noFill/>
                          </a:ln>
                          <a:solidFill>
                            <a:schemeClr val="bg1"/>
                          </a:solidFill>
                          <a:effectLst/>
                          <a:latin typeface="Arial" pitchFamily="34" charset="0"/>
                          <a:ea typeface="Times New Roman"/>
                          <a:cs typeface="Arial" pitchFamily="34" charset="0"/>
                        </a:rPr>
                        <a:t>Б</a:t>
                      </a:r>
                      <a:endParaRPr lang="en-US" sz="1100">
                        <a:ln>
                          <a:noFill/>
                        </a:ln>
                        <a:solidFill>
                          <a:schemeClr val="bg1"/>
                        </a:solidFill>
                        <a:effectLst/>
                        <a:latin typeface="Arial" pitchFamily="34" charset="0"/>
                        <a:ea typeface="Calibri"/>
                        <a:cs typeface="Arial" pitchFamily="34" charset="0"/>
                      </a:endParaRPr>
                    </a:p>
                  </a:txBody>
                  <a:tcPr marL="68281" marR="6828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67195">
                <a:tc vMerge="1">
                  <a:txBody>
                    <a:bodyPr/>
                    <a:lstStyle/>
                    <a:p>
                      <a:endParaRPr lang="en-US"/>
                    </a:p>
                  </a:txBody>
                  <a:tcPr/>
                </a:tc>
                <a:tc>
                  <a:txBody>
                    <a:bodyPr/>
                    <a:lstStyle/>
                    <a:p>
                      <a:pPr algn="ctr">
                        <a:spcAft>
                          <a:spcPts val="0"/>
                        </a:spcAft>
                      </a:pPr>
                      <a:r>
                        <a:rPr lang="en-US" sz="1000" b="1">
                          <a:ln>
                            <a:noFill/>
                          </a:ln>
                          <a:solidFill>
                            <a:schemeClr val="bg1"/>
                          </a:solidFill>
                          <a:effectLst/>
                          <a:latin typeface="Arial" pitchFamily="34" charset="0"/>
                          <a:ea typeface="Times New Roman"/>
                          <a:cs typeface="Arial" pitchFamily="34" charset="0"/>
                        </a:rPr>
                        <a:t>П</a:t>
                      </a:r>
                      <a:endParaRPr lang="en-US" sz="1100">
                        <a:ln>
                          <a:noFill/>
                        </a:ln>
                        <a:solidFill>
                          <a:schemeClr val="bg1"/>
                        </a:solidFill>
                        <a:effectLst/>
                        <a:latin typeface="Arial" pitchFamily="34" charset="0"/>
                        <a:ea typeface="Calibri"/>
                        <a:cs typeface="Arial" pitchFamily="34" charset="0"/>
                      </a:endParaRPr>
                    </a:p>
                  </a:txBody>
                  <a:tcPr marL="68281" marR="6828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80325">
                <a:tc vMerge="1">
                  <a:txBody>
                    <a:bodyPr/>
                    <a:lstStyle/>
                    <a:p>
                      <a:endParaRPr lang="en-US"/>
                    </a:p>
                  </a:txBody>
                  <a:tcPr/>
                </a:tc>
                <a:tc>
                  <a:txBody>
                    <a:bodyPr/>
                    <a:lstStyle/>
                    <a:p>
                      <a:pPr algn="ctr">
                        <a:spcAft>
                          <a:spcPts val="0"/>
                        </a:spcAft>
                      </a:pPr>
                      <a:r>
                        <a:rPr lang="en-US" sz="1000" b="1">
                          <a:ln>
                            <a:noFill/>
                          </a:ln>
                          <a:solidFill>
                            <a:schemeClr val="bg1"/>
                          </a:solidFill>
                          <a:effectLst/>
                          <a:latin typeface="Arial" pitchFamily="34" charset="0"/>
                          <a:ea typeface="Times New Roman"/>
                          <a:cs typeface="Arial" pitchFamily="34" charset="0"/>
                        </a:rPr>
                        <a:t>М</a:t>
                      </a:r>
                      <a:endParaRPr lang="en-US" sz="1100">
                        <a:ln>
                          <a:noFill/>
                        </a:ln>
                        <a:solidFill>
                          <a:schemeClr val="bg1"/>
                        </a:solidFill>
                        <a:effectLst/>
                        <a:latin typeface="Arial" pitchFamily="34" charset="0"/>
                        <a:ea typeface="Calibri"/>
                        <a:cs typeface="Arial" pitchFamily="34" charset="0"/>
                      </a:endParaRPr>
                    </a:p>
                  </a:txBody>
                  <a:tcPr marL="68281" marR="6828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63913">
                <a:tc rowSpan="3">
                  <a:txBody>
                    <a:bodyPr/>
                    <a:lstStyle/>
                    <a:p>
                      <a:pPr algn="ctr">
                        <a:spcAft>
                          <a:spcPts val="0"/>
                        </a:spcAft>
                      </a:pPr>
                      <a:r>
                        <a:rPr lang="en-US" sz="1100" b="1">
                          <a:ln>
                            <a:noFill/>
                          </a:ln>
                          <a:solidFill>
                            <a:schemeClr val="bg1"/>
                          </a:solidFill>
                          <a:effectLst/>
                          <a:latin typeface="Arial" pitchFamily="34" charset="0"/>
                          <a:ea typeface="Times New Roman"/>
                          <a:cs typeface="Arial" pitchFamily="34" charset="0"/>
                        </a:rPr>
                        <a:t>Постепено попуштање команде „гаса“ до одређеног процента</a:t>
                      </a:r>
                      <a:endParaRPr lang="en-US" sz="1100">
                        <a:ln>
                          <a:noFill/>
                        </a:ln>
                        <a:solidFill>
                          <a:schemeClr val="bg1"/>
                        </a:solidFill>
                        <a:effectLst/>
                        <a:latin typeface="Arial" pitchFamily="34" charset="0"/>
                        <a:ea typeface="Calibri"/>
                        <a:cs typeface="Arial" pitchFamily="34" charset="0"/>
                      </a:endParaRPr>
                    </a:p>
                  </a:txBody>
                  <a:tcPr marL="68281" marR="6828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000" b="1">
                          <a:ln>
                            <a:noFill/>
                          </a:ln>
                          <a:solidFill>
                            <a:schemeClr val="bg1"/>
                          </a:solidFill>
                          <a:effectLst/>
                          <a:latin typeface="Arial" pitchFamily="34" charset="0"/>
                          <a:ea typeface="Times New Roman"/>
                          <a:cs typeface="Arial" pitchFamily="34" charset="0"/>
                        </a:rPr>
                        <a:t>Б</a:t>
                      </a:r>
                      <a:endParaRPr lang="en-US" sz="1100">
                        <a:ln>
                          <a:noFill/>
                        </a:ln>
                        <a:solidFill>
                          <a:schemeClr val="bg1"/>
                        </a:solidFill>
                        <a:effectLst/>
                        <a:latin typeface="Arial" pitchFamily="34" charset="0"/>
                        <a:ea typeface="Calibri"/>
                        <a:cs typeface="Arial" pitchFamily="34" charset="0"/>
                      </a:endParaRPr>
                    </a:p>
                  </a:txBody>
                  <a:tcPr marL="68281" marR="6828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60418">
                <a:tc vMerge="1">
                  <a:txBody>
                    <a:bodyPr/>
                    <a:lstStyle/>
                    <a:p>
                      <a:endParaRPr lang="en-US"/>
                    </a:p>
                  </a:txBody>
                  <a:tcPr/>
                </a:tc>
                <a:tc>
                  <a:txBody>
                    <a:bodyPr/>
                    <a:lstStyle/>
                    <a:p>
                      <a:pPr algn="ctr">
                        <a:spcAft>
                          <a:spcPts val="0"/>
                        </a:spcAft>
                      </a:pPr>
                      <a:r>
                        <a:rPr lang="en-US" sz="1000" b="1">
                          <a:ln>
                            <a:noFill/>
                          </a:ln>
                          <a:solidFill>
                            <a:schemeClr val="bg1"/>
                          </a:solidFill>
                          <a:effectLst/>
                          <a:latin typeface="Arial" pitchFamily="34" charset="0"/>
                          <a:ea typeface="Times New Roman"/>
                          <a:cs typeface="Arial" pitchFamily="34" charset="0"/>
                        </a:rPr>
                        <a:t>П</a:t>
                      </a:r>
                      <a:endParaRPr lang="en-US" sz="1100">
                        <a:ln>
                          <a:noFill/>
                        </a:ln>
                        <a:solidFill>
                          <a:schemeClr val="bg1"/>
                        </a:solidFill>
                        <a:effectLst/>
                        <a:latin typeface="Arial" pitchFamily="34" charset="0"/>
                        <a:ea typeface="Calibri"/>
                        <a:cs typeface="Arial" pitchFamily="34" charset="0"/>
                      </a:endParaRPr>
                    </a:p>
                  </a:txBody>
                  <a:tcPr marL="68281" marR="6828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21028">
                <a:tc vMerge="1">
                  <a:txBody>
                    <a:bodyPr/>
                    <a:lstStyle/>
                    <a:p>
                      <a:endParaRPr lang="en-US"/>
                    </a:p>
                  </a:txBody>
                  <a:tcPr/>
                </a:tc>
                <a:tc>
                  <a:txBody>
                    <a:bodyPr/>
                    <a:lstStyle/>
                    <a:p>
                      <a:pPr algn="ctr">
                        <a:spcAft>
                          <a:spcPts val="0"/>
                        </a:spcAft>
                      </a:pPr>
                      <a:r>
                        <a:rPr lang="en-US" sz="1000" b="1">
                          <a:ln>
                            <a:noFill/>
                          </a:ln>
                          <a:solidFill>
                            <a:schemeClr val="bg1"/>
                          </a:solidFill>
                          <a:effectLst/>
                          <a:latin typeface="Arial" pitchFamily="34" charset="0"/>
                          <a:ea typeface="Times New Roman"/>
                          <a:cs typeface="Arial" pitchFamily="34" charset="0"/>
                        </a:rPr>
                        <a:t>М</a:t>
                      </a:r>
                      <a:endParaRPr lang="en-US" sz="1100">
                        <a:ln>
                          <a:noFill/>
                        </a:ln>
                        <a:solidFill>
                          <a:schemeClr val="bg1"/>
                        </a:solidFill>
                        <a:effectLst/>
                        <a:latin typeface="Arial" pitchFamily="34" charset="0"/>
                        <a:ea typeface="Calibri"/>
                        <a:cs typeface="Arial" pitchFamily="34" charset="0"/>
                      </a:endParaRPr>
                    </a:p>
                  </a:txBody>
                  <a:tcPr marL="68281" marR="6828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158249">
                <a:tc rowSpan="3">
                  <a:txBody>
                    <a:bodyPr/>
                    <a:lstStyle/>
                    <a:p>
                      <a:pPr algn="ctr">
                        <a:spcAft>
                          <a:spcPts val="0"/>
                        </a:spcAft>
                      </a:pPr>
                      <a:r>
                        <a:rPr lang="en-US" sz="1600" b="1" dirty="0">
                          <a:ln>
                            <a:noFill/>
                          </a:ln>
                          <a:solidFill>
                            <a:schemeClr val="bg1"/>
                          </a:solidFill>
                          <a:effectLst/>
                          <a:latin typeface="Arial" pitchFamily="34" charset="0"/>
                          <a:ea typeface="Times New Roman"/>
                          <a:cs typeface="Arial" pitchFamily="34" charset="0"/>
                        </a:rPr>
                        <a:t>β </a:t>
                      </a:r>
                      <a:r>
                        <a:rPr lang="en-US" sz="1600" b="1" dirty="0" smtClean="0">
                          <a:ln>
                            <a:noFill/>
                          </a:ln>
                          <a:solidFill>
                            <a:schemeClr val="bg1"/>
                          </a:solidFill>
                          <a:effectLst/>
                          <a:latin typeface="Arial" pitchFamily="34" charset="0"/>
                          <a:ea typeface="Times New Roman"/>
                          <a:cs typeface="Arial" pitchFamily="34" charset="0"/>
                        </a:rPr>
                        <a:t>=</a:t>
                      </a:r>
                      <a:r>
                        <a:rPr lang="sr-Latn-RS" sz="1600" b="1" dirty="0" smtClean="0">
                          <a:ln>
                            <a:noFill/>
                          </a:ln>
                          <a:solidFill>
                            <a:schemeClr val="bg1"/>
                          </a:solidFill>
                          <a:effectLst/>
                          <a:latin typeface="Arial" pitchFamily="34" charset="0"/>
                          <a:ea typeface="Times New Roman"/>
                          <a:cs typeface="Arial" pitchFamily="34" charset="0"/>
                        </a:rPr>
                        <a:t> 0,7</a:t>
                      </a:r>
                      <a:endParaRPr lang="en-US" sz="1600" dirty="0">
                        <a:ln>
                          <a:noFill/>
                        </a:ln>
                        <a:solidFill>
                          <a:schemeClr val="bg1"/>
                        </a:solidFill>
                        <a:effectLst/>
                        <a:latin typeface="Arial" pitchFamily="34" charset="0"/>
                        <a:ea typeface="Calibri"/>
                        <a:cs typeface="Arial" pitchFamily="34" charset="0"/>
                      </a:endParaRPr>
                    </a:p>
                  </a:txBody>
                  <a:tcPr marL="68281" marR="6828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000" b="1">
                          <a:ln>
                            <a:noFill/>
                          </a:ln>
                          <a:solidFill>
                            <a:schemeClr val="bg1"/>
                          </a:solidFill>
                          <a:effectLst/>
                          <a:latin typeface="Arial" pitchFamily="34" charset="0"/>
                          <a:ea typeface="Times New Roman"/>
                          <a:cs typeface="Arial" pitchFamily="34" charset="0"/>
                        </a:rPr>
                        <a:t>Б</a:t>
                      </a:r>
                      <a:endParaRPr lang="en-US" sz="1100">
                        <a:ln>
                          <a:noFill/>
                        </a:ln>
                        <a:solidFill>
                          <a:schemeClr val="bg1"/>
                        </a:solidFill>
                        <a:effectLst/>
                        <a:latin typeface="Arial" pitchFamily="34" charset="0"/>
                        <a:ea typeface="Calibri"/>
                        <a:cs typeface="Arial" pitchFamily="34" charset="0"/>
                      </a:endParaRPr>
                    </a:p>
                  </a:txBody>
                  <a:tcPr marL="68281" marR="6828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158249">
                <a:tc vMerge="1">
                  <a:txBody>
                    <a:bodyPr/>
                    <a:lstStyle/>
                    <a:p>
                      <a:endParaRPr lang="en-US"/>
                    </a:p>
                  </a:txBody>
                  <a:tcPr/>
                </a:tc>
                <a:tc>
                  <a:txBody>
                    <a:bodyPr/>
                    <a:lstStyle/>
                    <a:p>
                      <a:pPr algn="ctr">
                        <a:spcAft>
                          <a:spcPts val="0"/>
                        </a:spcAft>
                      </a:pPr>
                      <a:r>
                        <a:rPr lang="en-US" sz="1000" b="1">
                          <a:ln>
                            <a:noFill/>
                          </a:ln>
                          <a:solidFill>
                            <a:schemeClr val="bg1"/>
                          </a:solidFill>
                          <a:effectLst/>
                          <a:latin typeface="Arial" pitchFamily="34" charset="0"/>
                          <a:ea typeface="Times New Roman"/>
                          <a:cs typeface="Arial" pitchFamily="34" charset="0"/>
                        </a:rPr>
                        <a:t>П</a:t>
                      </a:r>
                      <a:endParaRPr lang="en-US" sz="1100">
                        <a:ln>
                          <a:noFill/>
                        </a:ln>
                        <a:solidFill>
                          <a:schemeClr val="bg1"/>
                        </a:solidFill>
                        <a:effectLst/>
                        <a:latin typeface="Arial" pitchFamily="34" charset="0"/>
                        <a:ea typeface="Calibri"/>
                        <a:cs typeface="Arial" pitchFamily="34" charset="0"/>
                      </a:endParaRPr>
                    </a:p>
                  </a:txBody>
                  <a:tcPr marL="68281" marR="6828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158249">
                <a:tc vMerge="1">
                  <a:txBody>
                    <a:bodyPr/>
                    <a:lstStyle/>
                    <a:p>
                      <a:endParaRPr lang="en-US"/>
                    </a:p>
                  </a:txBody>
                  <a:tcPr/>
                </a:tc>
                <a:tc>
                  <a:txBody>
                    <a:bodyPr/>
                    <a:lstStyle/>
                    <a:p>
                      <a:pPr algn="ctr">
                        <a:spcAft>
                          <a:spcPts val="0"/>
                        </a:spcAft>
                      </a:pPr>
                      <a:r>
                        <a:rPr lang="en-US" sz="1000" b="1">
                          <a:ln>
                            <a:noFill/>
                          </a:ln>
                          <a:solidFill>
                            <a:schemeClr val="bg1"/>
                          </a:solidFill>
                          <a:effectLst/>
                          <a:latin typeface="Arial" pitchFamily="34" charset="0"/>
                          <a:ea typeface="Times New Roman"/>
                          <a:cs typeface="Arial" pitchFamily="34" charset="0"/>
                        </a:rPr>
                        <a:t>М</a:t>
                      </a:r>
                      <a:endParaRPr lang="en-US" sz="1100">
                        <a:ln>
                          <a:noFill/>
                        </a:ln>
                        <a:solidFill>
                          <a:schemeClr val="bg1"/>
                        </a:solidFill>
                        <a:effectLst/>
                        <a:latin typeface="Arial" pitchFamily="34" charset="0"/>
                        <a:ea typeface="Calibri"/>
                        <a:cs typeface="Arial" pitchFamily="34" charset="0"/>
                      </a:endParaRPr>
                    </a:p>
                  </a:txBody>
                  <a:tcPr marL="68281" marR="6828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158249">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ln>
                            <a:noFill/>
                          </a:ln>
                          <a:solidFill>
                            <a:schemeClr val="bg1"/>
                          </a:solidFill>
                          <a:effectLst/>
                          <a:latin typeface="Arial" pitchFamily="34" charset="0"/>
                          <a:ea typeface="Times New Roman"/>
                          <a:cs typeface="Arial" pitchFamily="34" charset="0"/>
                        </a:rPr>
                        <a:t>β = </a:t>
                      </a:r>
                      <a:r>
                        <a:rPr lang="en-US" sz="1600" b="1" dirty="0" smtClean="0">
                          <a:ln>
                            <a:noFill/>
                          </a:ln>
                          <a:solidFill>
                            <a:schemeClr val="bg1"/>
                          </a:solidFill>
                          <a:effectLst/>
                          <a:latin typeface="Arial" pitchFamily="34" charset="0"/>
                          <a:ea typeface="Times New Roman"/>
                          <a:cs typeface="Arial" pitchFamily="34" charset="0"/>
                        </a:rPr>
                        <a:t>0,85</a:t>
                      </a:r>
                      <a:endParaRPr lang="en-US" sz="1600" dirty="0" smtClean="0">
                        <a:ln>
                          <a:noFill/>
                        </a:ln>
                        <a:solidFill>
                          <a:schemeClr val="bg1"/>
                        </a:solidFill>
                        <a:effectLst/>
                        <a:latin typeface="Arial" pitchFamily="34" charset="0"/>
                        <a:ea typeface="Calibri"/>
                        <a:cs typeface="Arial" pitchFamily="34" charset="0"/>
                      </a:endParaRPr>
                    </a:p>
                  </a:txBody>
                  <a:tcPr marL="68281" marR="6828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000" b="1">
                          <a:ln>
                            <a:noFill/>
                          </a:ln>
                          <a:solidFill>
                            <a:schemeClr val="bg1"/>
                          </a:solidFill>
                          <a:effectLst/>
                          <a:latin typeface="Arial" pitchFamily="34" charset="0"/>
                          <a:ea typeface="Times New Roman"/>
                          <a:cs typeface="Arial" pitchFamily="34" charset="0"/>
                        </a:rPr>
                        <a:t>Б</a:t>
                      </a:r>
                      <a:endParaRPr lang="en-US" sz="1100">
                        <a:ln>
                          <a:noFill/>
                        </a:ln>
                        <a:solidFill>
                          <a:schemeClr val="bg1"/>
                        </a:solidFill>
                        <a:effectLst/>
                        <a:latin typeface="Arial" pitchFamily="34" charset="0"/>
                        <a:ea typeface="Calibri"/>
                        <a:cs typeface="Arial" pitchFamily="34" charset="0"/>
                      </a:endParaRPr>
                    </a:p>
                  </a:txBody>
                  <a:tcPr marL="68281" marR="6828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158249">
                <a:tc vMerge="1">
                  <a:txBody>
                    <a:bodyPr/>
                    <a:lstStyle/>
                    <a:p>
                      <a:endParaRPr lang="en-US"/>
                    </a:p>
                  </a:txBody>
                  <a:tcPr/>
                </a:tc>
                <a:tc>
                  <a:txBody>
                    <a:bodyPr/>
                    <a:lstStyle/>
                    <a:p>
                      <a:pPr algn="ctr">
                        <a:spcAft>
                          <a:spcPts val="0"/>
                        </a:spcAft>
                      </a:pPr>
                      <a:r>
                        <a:rPr lang="en-US" sz="1000" b="1">
                          <a:ln>
                            <a:noFill/>
                          </a:ln>
                          <a:solidFill>
                            <a:schemeClr val="bg1"/>
                          </a:solidFill>
                          <a:effectLst/>
                          <a:latin typeface="Arial" pitchFamily="34" charset="0"/>
                          <a:ea typeface="Times New Roman"/>
                          <a:cs typeface="Arial" pitchFamily="34" charset="0"/>
                        </a:rPr>
                        <a:t>П</a:t>
                      </a:r>
                      <a:endParaRPr lang="en-US" sz="1100">
                        <a:ln>
                          <a:noFill/>
                        </a:ln>
                        <a:solidFill>
                          <a:schemeClr val="bg1"/>
                        </a:solidFill>
                        <a:effectLst/>
                        <a:latin typeface="Arial" pitchFamily="34" charset="0"/>
                        <a:ea typeface="Calibri"/>
                        <a:cs typeface="Arial" pitchFamily="34" charset="0"/>
                      </a:endParaRPr>
                    </a:p>
                  </a:txBody>
                  <a:tcPr marL="68281" marR="6828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158249">
                <a:tc vMerge="1">
                  <a:txBody>
                    <a:bodyPr/>
                    <a:lstStyle/>
                    <a:p>
                      <a:endParaRPr lang="en-US"/>
                    </a:p>
                  </a:txBody>
                  <a:tcPr/>
                </a:tc>
                <a:tc>
                  <a:txBody>
                    <a:bodyPr/>
                    <a:lstStyle/>
                    <a:p>
                      <a:pPr algn="ctr">
                        <a:spcAft>
                          <a:spcPts val="0"/>
                        </a:spcAft>
                      </a:pPr>
                      <a:r>
                        <a:rPr lang="en-US" sz="1000" b="1">
                          <a:ln>
                            <a:noFill/>
                          </a:ln>
                          <a:solidFill>
                            <a:schemeClr val="bg1"/>
                          </a:solidFill>
                          <a:effectLst/>
                          <a:latin typeface="Arial" pitchFamily="34" charset="0"/>
                          <a:ea typeface="Times New Roman"/>
                          <a:cs typeface="Arial" pitchFamily="34" charset="0"/>
                        </a:rPr>
                        <a:t>М</a:t>
                      </a:r>
                      <a:endParaRPr lang="en-US" sz="1100">
                        <a:ln>
                          <a:noFill/>
                        </a:ln>
                        <a:solidFill>
                          <a:schemeClr val="bg1"/>
                        </a:solidFill>
                        <a:effectLst/>
                        <a:latin typeface="Arial" pitchFamily="34" charset="0"/>
                        <a:ea typeface="Calibri"/>
                        <a:cs typeface="Arial" pitchFamily="34" charset="0"/>
                      </a:endParaRPr>
                    </a:p>
                  </a:txBody>
                  <a:tcPr marL="68281" marR="6828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158249">
                <a:tc rowSpan="3">
                  <a:txBody>
                    <a:bodyPr/>
                    <a:lstStyle/>
                    <a:p>
                      <a:pPr algn="ctr">
                        <a:spcAft>
                          <a:spcPts val="0"/>
                        </a:spcAft>
                      </a:pPr>
                      <a:r>
                        <a:rPr lang="en-US" sz="1600" b="1" dirty="0">
                          <a:ln>
                            <a:noFill/>
                          </a:ln>
                          <a:solidFill>
                            <a:schemeClr val="bg1"/>
                          </a:solidFill>
                          <a:effectLst/>
                          <a:latin typeface="Arial" pitchFamily="34" charset="0"/>
                          <a:ea typeface="Times New Roman"/>
                          <a:cs typeface="Arial" pitchFamily="34" charset="0"/>
                        </a:rPr>
                        <a:t>β = </a:t>
                      </a:r>
                      <a:r>
                        <a:rPr lang="en-US" sz="1600" b="1" dirty="0" smtClean="0">
                          <a:ln>
                            <a:noFill/>
                          </a:ln>
                          <a:solidFill>
                            <a:schemeClr val="bg1"/>
                          </a:solidFill>
                          <a:effectLst/>
                          <a:latin typeface="Arial" pitchFamily="34" charset="0"/>
                          <a:ea typeface="Times New Roman"/>
                          <a:cs typeface="Arial" pitchFamily="34" charset="0"/>
                        </a:rPr>
                        <a:t>1,</a:t>
                      </a:r>
                      <a:r>
                        <a:rPr lang="sr-Latn-RS" sz="1600" b="1" dirty="0" smtClean="0">
                          <a:ln>
                            <a:noFill/>
                          </a:ln>
                          <a:solidFill>
                            <a:schemeClr val="bg1"/>
                          </a:solidFill>
                          <a:effectLst/>
                          <a:latin typeface="Arial" pitchFamily="34" charset="0"/>
                          <a:ea typeface="Times New Roman"/>
                          <a:cs typeface="Arial" pitchFamily="34" charset="0"/>
                        </a:rPr>
                        <a:t>4</a:t>
                      </a:r>
                      <a:endParaRPr lang="en-US" sz="1600" dirty="0">
                        <a:ln>
                          <a:noFill/>
                        </a:ln>
                        <a:solidFill>
                          <a:schemeClr val="bg1"/>
                        </a:solidFill>
                        <a:effectLst/>
                        <a:latin typeface="Arial" pitchFamily="34" charset="0"/>
                        <a:ea typeface="Calibri"/>
                        <a:cs typeface="Arial" pitchFamily="34" charset="0"/>
                      </a:endParaRPr>
                    </a:p>
                  </a:txBody>
                  <a:tcPr marL="68281" marR="6828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000" b="1">
                          <a:ln>
                            <a:noFill/>
                          </a:ln>
                          <a:solidFill>
                            <a:schemeClr val="bg1"/>
                          </a:solidFill>
                          <a:effectLst/>
                          <a:latin typeface="Arial" pitchFamily="34" charset="0"/>
                          <a:ea typeface="Times New Roman"/>
                          <a:cs typeface="Arial" pitchFamily="34" charset="0"/>
                        </a:rPr>
                        <a:t>Б</a:t>
                      </a:r>
                      <a:endParaRPr lang="en-US" sz="1100">
                        <a:ln>
                          <a:noFill/>
                        </a:ln>
                        <a:solidFill>
                          <a:schemeClr val="bg1"/>
                        </a:solidFill>
                        <a:effectLst/>
                        <a:latin typeface="Arial" pitchFamily="34" charset="0"/>
                        <a:ea typeface="Calibri"/>
                        <a:cs typeface="Arial" pitchFamily="34" charset="0"/>
                      </a:endParaRPr>
                    </a:p>
                  </a:txBody>
                  <a:tcPr marL="68281" marR="6828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158249">
                <a:tc vMerge="1">
                  <a:txBody>
                    <a:bodyPr/>
                    <a:lstStyle/>
                    <a:p>
                      <a:endParaRPr lang="en-US"/>
                    </a:p>
                  </a:txBody>
                  <a:tcPr/>
                </a:tc>
                <a:tc>
                  <a:txBody>
                    <a:bodyPr/>
                    <a:lstStyle/>
                    <a:p>
                      <a:pPr algn="ctr">
                        <a:spcAft>
                          <a:spcPts val="0"/>
                        </a:spcAft>
                      </a:pPr>
                      <a:r>
                        <a:rPr lang="en-US" sz="1000" b="1">
                          <a:ln>
                            <a:noFill/>
                          </a:ln>
                          <a:solidFill>
                            <a:schemeClr val="bg1"/>
                          </a:solidFill>
                          <a:effectLst/>
                          <a:latin typeface="Arial" pitchFamily="34" charset="0"/>
                          <a:ea typeface="Times New Roman"/>
                          <a:cs typeface="Arial" pitchFamily="34" charset="0"/>
                        </a:rPr>
                        <a:t>П</a:t>
                      </a:r>
                      <a:endParaRPr lang="en-US" sz="1100">
                        <a:ln>
                          <a:noFill/>
                        </a:ln>
                        <a:solidFill>
                          <a:schemeClr val="bg1"/>
                        </a:solidFill>
                        <a:effectLst/>
                        <a:latin typeface="Arial" pitchFamily="34" charset="0"/>
                        <a:ea typeface="Calibri"/>
                        <a:cs typeface="Arial" pitchFamily="34" charset="0"/>
                      </a:endParaRPr>
                    </a:p>
                  </a:txBody>
                  <a:tcPr marL="68281" marR="6828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158249">
                <a:tc vMerge="1">
                  <a:txBody>
                    <a:bodyPr/>
                    <a:lstStyle/>
                    <a:p>
                      <a:endParaRPr lang="en-US"/>
                    </a:p>
                  </a:txBody>
                  <a:tcPr/>
                </a:tc>
                <a:tc>
                  <a:txBody>
                    <a:bodyPr/>
                    <a:lstStyle/>
                    <a:p>
                      <a:pPr algn="ctr">
                        <a:spcAft>
                          <a:spcPts val="0"/>
                        </a:spcAft>
                      </a:pPr>
                      <a:r>
                        <a:rPr lang="en-US" sz="1000" b="1">
                          <a:ln>
                            <a:noFill/>
                          </a:ln>
                          <a:solidFill>
                            <a:schemeClr val="bg1"/>
                          </a:solidFill>
                          <a:effectLst/>
                          <a:latin typeface="Arial" pitchFamily="34" charset="0"/>
                          <a:ea typeface="Times New Roman"/>
                          <a:cs typeface="Arial" pitchFamily="34" charset="0"/>
                        </a:rPr>
                        <a:t>М</a:t>
                      </a:r>
                      <a:endParaRPr lang="en-US" sz="1100">
                        <a:ln>
                          <a:noFill/>
                        </a:ln>
                        <a:solidFill>
                          <a:schemeClr val="bg1"/>
                        </a:solidFill>
                        <a:effectLst/>
                        <a:latin typeface="Arial" pitchFamily="34" charset="0"/>
                        <a:ea typeface="Calibri"/>
                        <a:cs typeface="Arial" pitchFamily="34" charset="0"/>
                      </a:endParaRPr>
                    </a:p>
                  </a:txBody>
                  <a:tcPr marL="68281" marR="6828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bl>
          </a:graphicData>
        </a:graphic>
      </p:graphicFrame>
      <p:sp>
        <p:nvSpPr>
          <p:cNvPr id="10" name="Rectangle 9"/>
          <p:cNvSpPr/>
          <p:nvPr/>
        </p:nvSpPr>
        <p:spPr>
          <a:xfrm flipV="1">
            <a:off x="0" y="0"/>
            <a:ext cx="1295400" cy="533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2" name="Rectangle 11"/>
          <p:cNvSpPr/>
          <p:nvPr/>
        </p:nvSpPr>
        <p:spPr>
          <a:xfrm>
            <a:off x="0" y="6477001"/>
            <a:ext cx="9144000" cy="381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3" name="Rectangle 12"/>
          <p:cNvSpPr/>
          <p:nvPr/>
        </p:nvSpPr>
        <p:spPr>
          <a:xfrm>
            <a:off x="7924800" y="6477000"/>
            <a:ext cx="1219200" cy="38100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4" name="Rectangle 24"/>
          <p:cNvSpPr>
            <a:spLocks noChangeArrowheads="1"/>
          </p:cNvSpPr>
          <p:nvPr/>
        </p:nvSpPr>
        <p:spPr bwMode="gray">
          <a:xfrm>
            <a:off x="7924800" y="6477000"/>
            <a:ext cx="1066800" cy="381000"/>
          </a:xfrm>
          <a:prstGeom prst="rect">
            <a:avLst/>
          </a:prstGeom>
          <a:noFill/>
          <a:ln>
            <a:noFill/>
          </a:ln>
          <a:extLst/>
        </p:spPr>
        <p:txBody>
          <a:bodyPr anchor="ctr" anchorCtr="0"/>
          <a:lstStyle/>
          <a:p>
            <a:pPr>
              <a:defRPr/>
            </a:pPr>
            <a:fld id="{89D935C5-5EC5-4D00-B2D7-89227E27EE0D}" type="slidenum">
              <a:rPr lang="sr-Latn-RS" sz="1600" b="0" smtClean="0">
                <a:cs typeface="Arial" pitchFamily="34" charset="0"/>
              </a:rPr>
              <a:pPr>
                <a:defRPr/>
              </a:pPr>
              <a:t>16</a:t>
            </a:fld>
            <a:r>
              <a:rPr lang="sr-Latn-RS" sz="1600" b="0" smtClean="0">
                <a:cs typeface="Arial" pitchFamily="34" charset="0"/>
              </a:rPr>
              <a:t> </a:t>
            </a:r>
            <a:r>
              <a:rPr lang="sr-Latn-RS" sz="1600" b="0" smtClean="0">
                <a:cs typeface="Arial" pitchFamily="34" charset="0"/>
              </a:rPr>
              <a:t>/ 30</a:t>
            </a:r>
            <a:endParaRPr lang="en-US" sz="1600" b="0">
              <a:cs typeface="Arial" pitchFamily="34" charset="0"/>
            </a:endParaRPr>
          </a:p>
        </p:txBody>
      </p:sp>
      <p:sp>
        <p:nvSpPr>
          <p:cNvPr id="15" name="Rectangle 24"/>
          <p:cNvSpPr>
            <a:spLocks noChangeArrowheads="1"/>
          </p:cNvSpPr>
          <p:nvPr/>
        </p:nvSpPr>
        <p:spPr bwMode="gray">
          <a:xfrm>
            <a:off x="1447800" y="76200"/>
            <a:ext cx="7696200" cy="381000"/>
          </a:xfrm>
          <a:prstGeom prst="rect">
            <a:avLst/>
          </a:prstGeom>
          <a:noFill/>
          <a:ln>
            <a:noFill/>
          </a:ln>
          <a:extLst/>
        </p:spPr>
        <p:txBody>
          <a:bodyPr/>
          <a:lstStyle/>
          <a:p>
            <a:pPr algn="l">
              <a:defRPr/>
            </a:pPr>
            <a:r>
              <a:rPr lang="sr-Cyrl-RS" sz="2000" smtClean="0">
                <a:solidFill>
                  <a:schemeClr val="tx1">
                    <a:lumMod val="50000"/>
                  </a:schemeClr>
                </a:solidFill>
                <a:cs typeface="Arial" pitchFamily="34" charset="0"/>
              </a:rPr>
              <a:t>Полигонска испитивања</a:t>
            </a:r>
            <a:endParaRPr lang="en-US" sz="2000">
              <a:solidFill>
                <a:schemeClr val="tx1">
                  <a:lumMod val="50000"/>
                </a:schemeClr>
              </a:solidFill>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1295400" y="0"/>
            <a:ext cx="7848600" cy="5334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graphicFrame>
        <p:nvGraphicFramePr>
          <p:cNvPr id="9" name="Table 8"/>
          <p:cNvGraphicFramePr>
            <a:graphicFrameLocks noGrp="1"/>
          </p:cNvGraphicFramePr>
          <p:nvPr/>
        </p:nvGraphicFramePr>
        <p:xfrm>
          <a:off x="228600" y="762000"/>
          <a:ext cx="8686798" cy="5486400"/>
        </p:xfrm>
        <a:graphic>
          <a:graphicData uri="http://schemas.openxmlformats.org/drawingml/2006/table">
            <a:tbl>
              <a:tblPr/>
              <a:tblGrid>
                <a:gridCol w="1108083"/>
                <a:gridCol w="1516326"/>
                <a:gridCol w="1377330"/>
                <a:gridCol w="1378301"/>
                <a:gridCol w="2066480"/>
                <a:gridCol w="1240278"/>
              </a:tblGrid>
              <a:tr h="1097280">
                <a:tc>
                  <a:txBody>
                    <a:bodyPr/>
                    <a:lstStyle/>
                    <a:p>
                      <a:pPr algn="ctr">
                        <a:spcAft>
                          <a:spcPts val="0"/>
                        </a:spcAft>
                      </a:pPr>
                      <a:r>
                        <a:rPr lang="en-US" sz="1200">
                          <a:solidFill>
                            <a:schemeClr val="bg1"/>
                          </a:solidFill>
                          <a:latin typeface="Arial" pitchFamily="34" charset="0"/>
                          <a:ea typeface="Times New Roman"/>
                          <a:cs typeface="Arial" pitchFamily="34" charset="0"/>
                        </a:rPr>
                        <a:t>Бр. циклуса / деоница</a:t>
                      </a:r>
                      <a:endParaRPr lang="en-US" sz="1200">
                        <a:solidFill>
                          <a:schemeClr val="bg1"/>
                        </a:solidFill>
                        <a:latin typeface="Arial" pitchFamily="34" charset="0"/>
                        <a:ea typeface="Calibri"/>
                        <a:cs typeface="Arial"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200">
                          <a:solidFill>
                            <a:schemeClr val="bg1"/>
                          </a:solidFill>
                          <a:latin typeface="Arial" pitchFamily="34" charset="0"/>
                          <a:ea typeface="Times New Roman"/>
                          <a:cs typeface="Arial" pitchFamily="34" charset="0"/>
                        </a:rPr>
                        <a:t>Енергија утрошена до брзине од 35 km/h [kWh]</a:t>
                      </a:r>
                      <a:endParaRPr lang="en-US" sz="1200">
                        <a:solidFill>
                          <a:schemeClr val="bg1"/>
                        </a:solidFill>
                        <a:latin typeface="Arial" pitchFamily="34" charset="0"/>
                        <a:ea typeface="Calibri"/>
                        <a:cs typeface="Arial"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200">
                          <a:solidFill>
                            <a:schemeClr val="bg1"/>
                          </a:solidFill>
                          <a:latin typeface="Arial" pitchFamily="34" charset="0"/>
                          <a:ea typeface="Times New Roman"/>
                          <a:cs typeface="Arial" pitchFamily="34" charset="0"/>
                        </a:rPr>
                        <a:t>Енергија утрошена до брзине од 40 km/h [kWh]</a:t>
                      </a:r>
                      <a:endParaRPr lang="en-US" sz="1200">
                        <a:solidFill>
                          <a:schemeClr val="bg1"/>
                        </a:solidFill>
                        <a:latin typeface="Arial" pitchFamily="34" charset="0"/>
                        <a:ea typeface="Calibri"/>
                        <a:cs typeface="Arial"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200">
                          <a:solidFill>
                            <a:schemeClr val="bg1"/>
                          </a:solidFill>
                          <a:latin typeface="Arial" pitchFamily="34" charset="0"/>
                          <a:ea typeface="Times New Roman"/>
                          <a:cs typeface="Arial" pitchFamily="34" charset="0"/>
                        </a:rPr>
                        <a:t>Енергија добијена током кочења [kWh]</a:t>
                      </a:r>
                      <a:endParaRPr lang="en-US" sz="1200">
                        <a:solidFill>
                          <a:schemeClr val="bg1"/>
                        </a:solidFill>
                        <a:latin typeface="Arial" pitchFamily="34" charset="0"/>
                        <a:ea typeface="Calibri"/>
                        <a:cs typeface="Arial"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200">
                          <a:solidFill>
                            <a:schemeClr val="bg1"/>
                          </a:solidFill>
                          <a:latin typeface="Arial" pitchFamily="34" charset="0"/>
                          <a:ea typeface="Times New Roman"/>
                          <a:cs typeface="Arial" pitchFamily="34" charset="0"/>
                        </a:rPr>
                        <a:t>Напон суперкондензатора на почетку (U</a:t>
                      </a:r>
                      <a:r>
                        <a:rPr lang="en-US" sz="1200" baseline="-25000">
                          <a:solidFill>
                            <a:schemeClr val="bg1"/>
                          </a:solidFill>
                          <a:latin typeface="Arial" pitchFamily="34" charset="0"/>
                          <a:ea typeface="Times New Roman"/>
                          <a:cs typeface="Arial" pitchFamily="34" charset="0"/>
                        </a:rPr>
                        <a:t>UCp</a:t>
                      </a:r>
                      <a:r>
                        <a:rPr lang="en-US" sz="1200">
                          <a:solidFill>
                            <a:schemeClr val="bg1"/>
                          </a:solidFill>
                          <a:latin typeface="Arial" pitchFamily="34" charset="0"/>
                          <a:ea typeface="Times New Roman"/>
                          <a:cs typeface="Arial" pitchFamily="34" charset="0"/>
                        </a:rPr>
                        <a:t>) и крају (U</a:t>
                      </a:r>
                      <a:r>
                        <a:rPr lang="en-US" sz="1200" baseline="-25000">
                          <a:solidFill>
                            <a:schemeClr val="bg1"/>
                          </a:solidFill>
                          <a:latin typeface="Arial" pitchFamily="34" charset="0"/>
                          <a:ea typeface="Times New Roman"/>
                          <a:cs typeface="Arial" pitchFamily="34" charset="0"/>
                        </a:rPr>
                        <a:t>UCk</a:t>
                      </a:r>
                      <a:r>
                        <a:rPr lang="en-US" sz="1200">
                          <a:solidFill>
                            <a:schemeClr val="bg1"/>
                          </a:solidFill>
                          <a:latin typeface="Arial" pitchFamily="34" charset="0"/>
                          <a:ea typeface="Times New Roman"/>
                          <a:cs typeface="Arial" pitchFamily="34" charset="0"/>
                        </a:rPr>
                        <a:t>) циклуса [V]</a:t>
                      </a:r>
                      <a:endParaRPr lang="en-US" sz="1200">
                        <a:solidFill>
                          <a:schemeClr val="bg1"/>
                        </a:solidFill>
                        <a:latin typeface="Arial" pitchFamily="34" charset="0"/>
                        <a:ea typeface="Calibri"/>
                        <a:cs typeface="Arial"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200">
                          <a:solidFill>
                            <a:schemeClr val="bg1"/>
                          </a:solidFill>
                          <a:latin typeface="Arial" pitchFamily="34" charset="0"/>
                          <a:ea typeface="Times New Roman"/>
                          <a:cs typeface="Arial" pitchFamily="34" charset="0"/>
                        </a:rPr>
                        <a:t>Параметар карактеристике убрзања [-]</a:t>
                      </a:r>
                      <a:endParaRPr lang="en-US" sz="1200">
                        <a:solidFill>
                          <a:schemeClr val="bg1"/>
                        </a:solidFill>
                        <a:latin typeface="Arial" pitchFamily="34" charset="0"/>
                        <a:ea typeface="Calibri"/>
                        <a:cs typeface="Arial"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19456">
                <a:tc>
                  <a:txBody>
                    <a:bodyPr/>
                    <a:lstStyle/>
                    <a:p>
                      <a:pPr algn="ctr">
                        <a:spcAft>
                          <a:spcPts val="0"/>
                        </a:spcAft>
                      </a:pPr>
                      <a:r>
                        <a:rPr lang="en-US" sz="1100" smtClean="0">
                          <a:solidFill>
                            <a:schemeClr val="bg1"/>
                          </a:solidFill>
                          <a:latin typeface="Arial" pitchFamily="34" charset="0"/>
                          <a:ea typeface="Times New Roman"/>
                          <a:cs typeface="Arial" pitchFamily="34" charset="0"/>
                        </a:rPr>
                        <a:t>2/M</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pot35</a:t>
                      </a:r>
                      <a:r>
                        <a:rPr lang="en-US" sz="1100">
                          <a:solidFill>
                            <a:schemeClr val="bg1"/>
                          </a:solidFill>
                          <a:latin typeface="Arial" pitchFamily="34" charset="0"/>
                          <a:ea typeface="Times New Roman"/>
                          <a:cs typeface="Arial" pitchFamily="34" charset="0"/>
                        </a:rPr>
                        <a:t> = 0,298</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pot40</a:t>
                      </a:r>
                      <a:r>
                        <a:rPr lang="en-US" sz="1100">
                          <a:solidFill>
                            <a:schemeClr val="bg1"/>
                          </a:solidFill>
                          <a:latin typeface="Arial" pitchFamily="34" charset="0"/>
                          <a:ea typeface="Times New Roman"/>
                          <a:cs typeface="Arial" pitchFamily="34" charset="0"/>
                        </a:rPr>
                        <a:t> = 0,379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reg</a:t>
                      </a:r>
                      <a:r>
                        <a:rPr lang="en-US" sz="1100">
                          <a:solidFill>
                            <a:schemeClr val="bg1"/>
                          </a:solidFill>
                          <a:latin typeface="Arial" pitchFamily="34" charset="0"/>
                          <a:ea typeface="Times New Roman"/>
                          <a:cs typeface="Arial" pitchFamily="34" charset="0"/>
                        </a:rPr>
                        <a:t> = 0,113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U</a:t>
                      </a:r>
                      <a:r>
                        <a:rPr lang="en-US" sz="1100" baseline="-25000">
                          <a:solidFill>
                            <a:schemeClr val="bg1"/>
                          </a:solidFill>
                          <a:latin typeface="Arial" pitchFamily="34" charset="0"/>
                          <a:ea typeface="Times New Roman"/>
                          <a:cs typeface="Arial" pitchFamily="34" charset="0"/>
                        </a:rPr>
                        <a:t>UCp</a:t>
                      </a:r>
                      <a:r>
                        <a:rPr lang="en-US" sz="1100">
                          <a:solidFill>
                            <a:schemeClr val="bg1"/>
                          </a:solidFill>
                          <a:latin typeface="Arial" pitchFamily="34" charset="0"/>
                          <a:ea typeface="Times New Roman"/>
                          <a:cs typeface="Arial" pitchFamily="34" charset="0"/>
                        </a:rPr>
                        <a:t>, U</a:t>
                      </a:r>
                      <a:r>
                        <a:rPr lang="en-US" sz="1100" baseline="-25000">
                          <a:solidFill>
                            <a:schemeClr val="bg1"/>
                          </a:solidFill>
                          <a:latin typeface="Arial" pitchFamily="34" charset="0"/>
                          <a:ea typeface="Times New Roman"/>
                          <a:cs typeface="Arial" pitchFamily="34" charset="0"/>
                        </a:rPr>
                        <a:t>UCk</a:t>
                      </a:r>
                      <a:r>
                        <a:rPr lang="en-US" sz="1100">
                          <a:solidFill>
                            <a:schemeClr val="bg1"/>
                          </a:solidFill>
                          <a:latin typeface="Arial" pitchFamily="34" charset="0"/>
                          <a:ea typeface="Times New Roman"/>
                          <a:cs typeface="Arial" pitchFamily="34" charset="0"/>
                        </a:rPr>
                        <a:t> = 569, 548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β ≈ 0,7</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19456">
                <a:tc>
                  <a:txBody>
                    <a:bodyPr/>
                    <a:lstStyle/>
                    <a:p>
                      <a:pPr algn="ctr">
                        <a:spcAft>
                          <a:spcPts val="0"/>
                        </a:spcAft>
                      </a:pPr>
                      <a:r>
                        <a:rPr lang="en-US" sz="1100" smtClean="0">
                          <a:solidFill>
                            <a:schemeClr val="bg1"/>
                          </a:solidFill>
                          <a:latin typeface="Arial" pitchFamily="34" charset="0"/>
                          <a:ea typeface="Times New Roman"/>
                          <a:cs typeface="Arial" pitchFamily="34" charset="0"/>
                        </a:rPr>
                        <a:t>3/Б</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pot35</a:t>
                      </a:r>
                      <a:r>
                        <a:rPr lang="en-US" sz="1100">
                          <a:solidFill>
                            <a:schemeClr val="bg1"/>
                          </a:solidFill>
                          <a:latin typeface="Arial" pitchFamily="34" charset="0"/>
                          <a:ea typeface="Times New Roman"/>
                          <a:cs typeface="Arial" pitchFamily="34" charset="0"/>
                        </a:rPr>
                        <a:t> = 0,283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pot40</a:t>
                      </a:r>
                      <a:r>
                        <a:rPr lang="en-US" sz="1100">
                          <a:solidFill>
                            <a:schemeClr val="bg1"/>
                          </a:solidFill>
                          <a:latin typeface="Arial" pitchFamily="34" charset="0"/>
                          <a:ea typeface="Times New Roman"/>
                          <a:cs typeface="Arial" pitchFamily="34" charset="0"/>
                        </a:rPr>
                        <a:t> = 0,382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reg</a:t>
                      </a:r>
                      <a:r>
                        <a:rPr lang="en-US" sz="1100">
                          <a:solidFill>
                            <a:schemeClr val="bg1"/>
                          </a:solidFill>
                          <a:latin typeface="Arial" pitchFamily="34" charset="0"/>
                          <a:ea typeface="Times New Roman"/>
                          <a:cs typeface="Arial" pitchFamily="34" charset="0"/>
                        </a:rPr>
                        <a:t> = 0,101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U</a:t>
                      </a:r>
                      <a:r>
                        <a:rPr lang="en-US" sz="1100" baseline="-25000">
                          <a:solidFill>
                            <a:schemeClr val="bg1"/>
                          </a:solidFill>
                          <a:latin typeface="Arial" pitchFamily="34" charset="0"/>
                          <a:ea typeface="Times New Roman"/>
                          <a:cs typeface="Arial" pitchFamily="34" charset="0"/>
                        </a:rPr>
                        <a:t>UCp</a:t>
                      </a:r>
                      <a:r>
                        <a:rPr lang="en-US" sz="1100">
                          <a:solidFill>
                            <a:schemeClr val="bg1"/>
                          </a:solidFill>
                          <a:latin typeface="Arial" pitchFamily="34" charset="0"/>
                          <a:ea typeface="Times New Roman"/>
                          <a:cs typeface="Arial" pitchFamily="34" charset="0"/>
                        </a:rPr>
                        <a:t>, U</a:t>
                      </a:r>
                      <a:r>
                        <a:rPr lang="en-US" sz="1100" baseline="-25000">
                          <a:solidFill>
                            <a:schemeClr val="bg1"/>
                          </a:solidFill>
                          <a:latin typeface="Arial" pitchFamily="34" charset="0"/>
                          <a:ea typeface="Times New Roman"/>
                          <a:cs typeface="Arial" pitchFamily="34" charset="0"/>
                        </a:rPr>
                        <a:t>UCk</a:t>
                      </a:r>
                      <a:r>
                        <a:rPr lang="en-US" sz="1100">
                          <a:solidFill>
                            <a:schemeClr val="bg1"/>
                          </a:solidFill>
                          <a:latin typeface="Arial" pitchFamily="34" charset="0"/>
                          <a:ea typeface="Times New Roman"/>
                          <a:cs typeface="Arial" pitchFamily="34" charset="0"/>
                        </a:rPr>
                        <a:t> = 561, 540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β ≈ 0,7</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19456">
                <a:tc>
                  <a:txBody>
                    <a:bodyPr/>
                    <a:lstStyle/>
                    <a:p>
                      <a:pPr algn="ctr">
                        <a:spcAft>
                          <a:spcPts val="0"/>
                        </a:spcAft>
                      </a:pPr>
                      <a:r>
                        <a:rPr lang="en-US" sz="1100" smtClean="0">
                          <a:solidFill>
                            <a:schemeClr val="bg1"/>
                          </a:solidFill>
                          <a:latin typeface="Arial" pitchFamily="34" charset="0"/>
                          <a:ea typeface="Times New Roman"/>
                          <a:cs typeface="Arial" pitchFamily="34" charset="0"/>
                        </a:rPr>
                        <a:t>5/M</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pot35</a:t>
                      </a:r>
                      <a:r>
                        <a:rPr lang="en-US" sz="1100">
                          <a:solidFill>
                            <a:schemeClr val="bg1"/>
                          </a:solidFill>
                          <a:latin typeface="Arial" pitchFamily="34" charset="0"/>
                          <a:ea typeface="Times New Roman"/>
                          <a:cs typeface="Arial" pitchFamily="34" charset="0"/>
                        </a:rPr>
                        <a:t> = 0,311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pot40</a:t>
                      </a:r>
                      <a:r>
                        <a:rPr lang="en-US" sz="1100">
                          <a:solidFill>
                            <a:schemeClr val="bg1"/>
                          </a:solidFill>
                          <a:latin typeface="Arial" pitchFamily="34" charset="0"/>
                          <a:ea typeface="Times New Roman"/>
                          <a:cs typeface="Arial" pitchFamily="34" charset="0"/>
                        </a:rPr>
                        <a:t> = 0,391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reg</a:t>
                      </a:r>
                      <a:r>
                        <a:rPr lang="en-US" sz="1100">
                          <a:solidFill>
                            <a:schemeClr val="bg1"/>
                          </a:solidFill>
                          <a:latin typeface="Arial" pitchFamily="34" charset="0"/>
                          <a:ea typeface="Times New Roman"/>
                          <a:cs typeface="Arial" pitchFamily="34" charset="0"/>
                        </a:rPr>
                        <a:t> = 0,109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U</a:t>
                      </a:r>
                      <a:r>
                        <a:rPr lang="en-US" sz="1100" baseline="-25000">
                          <a:solidFill>
                            <a:schemeClr val="bg1"/>
                          </a:solidFill>
                          <a:latin typeface="Arial" pitchFamily="34" charset="0"/>
                          <a:ea typeface="Times New Roman"/>
                          <a:cs typeface="Arial" pitchFamily="34" charset="0"/>
                        </a:rPr>
                        <a:t>UCp</a:t>
                      </a:r>
                      <a:r>
                        <a:rPr lang="en-US" sz="1100">
                          <a:solidFill>
                            <a:schemeClr val="bg1"/>
                          </a:solidFill>
                          <a:latin typeface="Arial" pitchFamily="34" charset="0"/>
                          <a:ea typeface="Times New Roman"/>
                          <a:cs typeface="Arial" pitchFamily="34" charset="0"/>
                        </a:rPr>
                        <a:t>, U</a:t>
                      </a:r>
                      <a:r>
                        <a:rPr lang="en-US" sz="1100" baseline="-25000">
                          <a:solidFill>
                            <a:schemeClr val="bg1"/>
                          </a:solidFill>
                          <a:latin typeface="Arial" pitchFamily="34" charset="0"/>
                          <a:ea typeface="Times New Roman"/>
                          <a:cs typeface="Arial" pitchFamily="34" charset="0"/>
                        </a:rPr>
                        <a:t>UCk</a:t>
                      </a:r>
                      <a:r>
                        <a:rPr lang="en-US" sz="1100">
                          <a:solidFill>
                            <a:schemeClr val="bg1"/>
                          </a:solidFill>
                          <a:latin typeface="Arial" pitchFamily="34" charset="0"/>
                          <a:ea typeface="Times New Roman"/>
                          <a:cs typeface="Arial" pitchFamily="34" charset="0"/>
                        </a:rPr>
                        <a:t> = 570, 551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β ≈ 0,85</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19456">
                <a:tc>
                  <a:txBody>
                    <a:bodyPr/>
                    <a:lstStyle/>
                    <a:p>
                      <a:pPr algn="ctr">
                        <a:spcAft>
                          <a:spcPts val="0"/>
                        </a:spcAft>
                      </a:pPr>
                      <a:r>
                        <a:rPr lang="en-US" sz="1100" smtClean="0">
                          <a:solidFill>
                            <a:schemeClr val="bg1"/>
                          </a:solidFill>
                          <a:latin typeface="Arial" pitchFamily="34" charset="0"/>
                          <a:ea typeface="Times New Roman"/>
                          <a:cs typeface="Arial" pitchFamily="34" charset="0"/>
                        </a:rPr>
                        <a:t>6/Б</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pot35</a:t>
                      </a:r>
                      <a:r>
                        <a:rPr lang="en-US" sz="1100">
                          <a:solidFill>
                            <a:schemeClr val="bg1"/>
                          </a:solidFill>
                          <a:latin typeface="Arial" pitchFamily="34" charset="0"/>
                          <a:ea typeface="Times New Roman"/>
                          <a:cs typeface="Arial" pitchFamily="34" charset="0"/>
                        </a:rPr>
                        <a:t> = 0,293</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pot40</a:t>
                      </a:r>
                      <a:r>
                        <a:rPr lang="en-US" sz="1100">
                          <a:solidFill>
                            <a:schemeClr val="bg1"/>
                          </a:solidFill>
                          <a:latin typeface="Arial" pitchFamily="34" charset="0"/>
                          <a:ea typeface="Times New Roman"/>
                          <a:cs typeface="Arial" pitchFamily="34" charset="0"/>
                        </a:rPr>
                        <a:t> = 0,395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reg</a:t>
                      </a:r>
                      <a:r>
                        <a:rPr lang="en-US" sz="1100">
                          <a:solidFill>
                            <a:schemeClr val="bg1"/>
                          </a:solidFill>
                          <a:latin typeface="Arial" pitchFamily="34" charset="0"/>
                          <a:ea typeface="Times New Roman"/>
                          <a:cs typeface="Arial" pitchFamily="34" charset="0"/>
                        </a:rPr>
                        <a:t> = 0,125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U</a:t>
                      </a:r>
                      <a:r>
                        <a:rPr lang="en-US" sz="1100" baseline="-25000">
                          <a:solidFill>
                            <a:schemeClr val="bg1"/>
                          </a:solidFill>
                          <a:latin typeface="Arial" pitchFamily="34" charset="0"/>
                          <a:ea typeface="Times New Roman"/>
                          <a:cs typeface="Arial" pitchFamily="34" charset="0"/>
                        </a:rPr>
                        <a:t>UCp</a:t>
                      </a:r>
                      <a:r>
                        <a:rPr lang="en-US" sz="1100">
                          <a:solidFill>
                            <a:schemeClr val="bg1"/>
                          </a:solidFill>
                          <a:latin typeface="Arial" pitchFamily="34" charset="0"/>
                          <a:ea typeface="Times New Roman"/>
                          <a:cs typeface="Arial" pitchFamily="34" charset="0"/>
                        </a:rPr>
                        <a:t>, U</a:t>
                      </a:r>
                      <a:r>
                        <a:rPr lang="en-US" sz="1100" baseline="-25000">
                          <a:solidFill>
                            <a:schemeClr val="bg1"/>
                          </a:solidFill>
                          <a:latin typeface="Arial" pitchFamily="34" charset="0"/>
                          <a:ea typeface="Times New Roman"/>
                          <a:cs typeface="Arial" pitchFamily="34" charset="0"/>
                        </a:rPr>
                        <a:t>UCk</a:t>
                      </a:r>
                      <a:r>
                        <a:rPr lang="en-US" sz="1100">
                          <a:solidFill>
                            <a:schemeClr val="bg1"/>
                          </a:solidFill>
                          <a:latin typeface="Arial" pitchFamily="34" charset="0"/>
                          <a:ea typeface="Times New Roman"/>
                          <a:cs typeface="Arial" pitchFamily="34" charset="0"/>
                        </a:rPr>
                        <a:t> = 563, 547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β ≈ 0,85</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19456">
                <a:tc>
                  <a:txBody>
                    <a:bodyPr/>
                    <a:lstStyle/>
                    <a:p>
                      <a:pPr algn="ctr">
                        <a:spcAft>
                          <a:spcPts val="0"/>
                        </a:spcAft>
                      </a:pPr>
                      <a:r>
                        <a:rPr lang="en-US" sz="1100" smtClean="0">
                          <a:solidFill>
                            <a:schemeClr val="bg1"/>
                          </a:solidFill>
                          <a:latin typeface="Arial" pitchFamily="34" charset="0"/>
                          <a:ea typeface="Times New Roman"/>
                          <a:cs typeface="Arial" pitchFamily="34" charset="0"/>
                        </a:rPr>
                        <a:t>8/M</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pot35</a:t>
                      </a:r>
                      <a:r>
                        <a:rPr lang="en-US" sz="1100">
                          <a:solidFill>
                            <a:schemeClr val="bg1"/>
                          </a:solidFill>
                          <a:latin typeface="Arial" pitchFamily="34" charset="0"/>
                          <a:ea typeface="Times New Roman"/>
                          <a:cs typeface="Arial" pitchFamily="34" charset="0"/>
                        </a:rPr>
                        <a:t> = 0,313</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pot40</a:t>
                      </a:r>
                      <a:r>
                        <a:rPr lang="en-US" sz="1100">
                          <a:solidFill>
                            <a:schemeClr val="bg1"/>
                          </a:solidFill>
                          <a:latin typeface="Arial" pitchFamily="34" charset="0"/>
                          <a:ea typeface="Times New Roman"/>
                          <a:cs typeface="Arial" pitchFamily="34" charset="0"/>
                        </a:rPr>
                        <a:t> = 0,399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reg</a:t>
                      </a:r>
                      <a:r>
                        <a:rPr lang="en-US" sz="1100">
                          <a:solidFill>
                            <a:schemeClr val="bg1"/>
                          </a:solidFill>
                          <a:latin typeface="Arial" pitchFamily="34" charset="0"/>
                          <a:ea typeface="Times New Roman"/>
                          <a:cs typeface="Arial" pitchFamily="34" charset="0"/>
                        </a:rPr>
                        <a:t> = 0,095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U</a:t>
                      </a:r>
                      <a:r>
                        <a:rPr lang="en-US" sz="1100" baseline="-25000">
                          <a:solidFill>
                            <a:schemeClr val="bg1"/>
                          </a:solidFill>
                          <a:latin typeface="Arial" pitchFamily="34" charset="0"/>
                          <a:ea typeface="Times New Roman"/>
                          <a:cs typeface="Arial" pitchFamily="34" charset="0"/>
                        </a:rPr>
                        <a:t>UCp</a:t>
                      </a:r>
                      <a:r>
                        <a:rPr lang="en-US" sz="1100">
                          <a:solidFill>
                            <a:schemeClr val="bg1"/>
                          </a:solidFill>
                          <a:latin typeface="Arial" pitchFamily="34" charset="0"/>
                          <a:ea typeface="Times New Roman"/>
                          <a:cs typeface="Arial" pitchFamily="34" charset="0"/>
                        </a:rPr>
                        <a:t>, U</a:t>
                      </a:r>
                      <a:r>
                        <a:rPr lang="en-US" sz="1100" baseline="-25000">
                          <a:solidFill>
                            <a:schemeClr val="bg1"/>
                          </a:solidFill>
                          <a:latin typeface="Arial" pitchFamily="34" charset="0"/>
                          <a:ea typeface="Times New Roman"/>
                          <a:cs typeface="Arial" pitchFamily="34" charset="0"/>
                        </a:rPr>
                        <a:t>UCk</a:t>
                      </a:r>
                      <a:r>
                        <a:rPr lang="en-US" sz="1100">
                          <a:solidFill>
                            <a:schemeClr val="bg1"/>
                          </a:solidFill>
                          <a:latin typeface="Arial" pitchFamily="34" charset="0"/>
                          <a:ea typeface="Times New Roman"/>
                          <a:cs typeface="Arial" pitchFamily="34" charset="0"/>
                        </a:rPr>
                        <a:t> = 554, 533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β ≈ 0,85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19456">
                <a:tc>
                  <a:txBody>
                    <a:bodyPr/>
                    <a:lstStyle/>
                    <a:p>
                      <a:pPr algn="ctr">
                        <a:spcAft>
                          <a:spcPts val="0"/>
                        </a:spcAft>
                      </a:pPr>
                      <a:r>
                        <a:rPr lang="en-US" sz="1100" smtClean="0">
                          <a:solidFill>
                            <a:schemeClr val="bg1"/>
                          </a:solidFill>
                          <a:latin typeface="Arial" pitchFamily="34" charset="0"/>
                          <a:ea typeface="Times New Roman"/>
                          <a:cs typeface="Arial" pitchFamily="34" charset="0"/>
                        </a:rPr>
                        <a:t>9/Б</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pot35</a:t>
                      </a:r>
                      <a:r>
                        <a:rPr lang="en-US" sz="1100">
                          <a:solidFill>
                            <a:schemeClr val="bg1"/>
                          </a:solidFill>
                          <a:latin typeface="Arial" pitchFamily="34" charset="0"/>
                          <a:ea typeface="Times New Roman"/>
                          <a:cs typeface="Arial" pitchFamily="34" charset="0"/>
                        </a:rPr>
                        <a:t> = 0,309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pot40</a:t>
                      </a:r>
                      <a:r>
                        <a:rPr lang="en-US" sz="1100">
                          <a:solidFill>
                            <a:schemeClr val="bg1"/>
                          </a:solidFill>
                          <a:latin typeface="Arial" pitchFamily="34" charset="0"/>
                          <a:ea typeface="Times New Roman"/>
                          <a:cs typeface="Arial" pitchFamily="34" charset="0"/>
                        </a:rPr>
                        <a:t> = 0,389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reg</a:t>
                      </a:r>
                      <a:r>
                        <a:rPr lang="en-US" sz="1100">
                          <a:solidFill>
                            <a:schemeClr val="bg1"/>
                          </a:solidFill>
                          <a:latin typeface="Arial" pitchFamily="34" charset="0"/>
                          <a:ea typeface="Times New Roman"/>
                          <a:cs typeface="Arial" pitchFamily="34" charset="0"/>
                        </a:rPr>
                        <a:t> = 0,094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U</a:t>
                      </a:r>
                      <a:r>
                        <a:rPr lang="en-US" sz="1100" baseline="-25000">
                          <a:solidFill>
                            <a:schemeClr val="bg1"/>
                          </a:solidFill>
                          <a:latin typeface="Arial" pitchFamily="34" charset="0"/>
                          <a:ea typeface="Times New Roman"/>
                          <a:cs typeface="Arial" pitchFamily="34" charset="0"/>
                        </a:rPr>
                        <a:t>UCp</a:t>
                      </a:r>
                      <a:r>
                        <a:rPr lang="en-US" sz="1100">
                          <a:solidFill>
                            <a:schemeClr val="bg1"/>
                          </a:solidFill>
                          <a:latin typeface="Arial" pitchFamily="34" charset="0"/>
                          <a:ea typeface="Times New Roman"/>
                          <a:cs typeface="Arial" pitchFamily="34" charset="0"/>
                        </a:rPr>
                        <a:t>, U</a:t>
                      </a:r>
                      <a:r>
                        <a:rPr lang="en-US" sz="1100" baseline="-25000">
                          <a:solidFill>
                            <a:schemeClr val="bg1"/>
                          </a:solidFill>
                          <a:latin typeface="Arial" pitchFamily="34" charset="0"/>
                          <a:ea typeface="Times New Roman"/>
                          <a:cs typeface="Arial" pitchFamily="34" charset="0"/>
                        </a:rPr>
                        <a:t>UCk</a:t>
                      </a:r>
                      <a:r>
                        <a:rPr lang="en-US" sz="1100">
                          <a:solidFill>
                            <a:schemeClr val="bg1"/>
                          </a:solidFill>
                          <a:latin typeface="Arial" pitchFamily="34" charset="0"/>
                          <a:ea typeface="Times New Roman"/>
                          <a:cs typeface="Arial" pitchFamily="34" charset="0"/>
                        </a:rPr>
                        <a:t> = 546, 526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β ≈ 0,85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19456">
                <a:tc>
                  <a:txBody>
                    <a:bodyPr/>
                    <a:lstStyle/>
                    <a:p>
                      <a:pPr algn="ctr">
                        <a:spcAft>
                          <a:spcPts val="0"/>
                        </a:spcAft>
                      </a:pPr>
                      <a:r>
                        <a:rPr lang="en-US" sz="1100" smtClean="0">
                          <a:solidFill>
                            <a:schemeClr val="bg1"/>
                          </a:solidFill>
                          <a:latin typeface="Arial" pitchFamily="34" charset="0"/>
                          <a:ea typeface="Times New Roman"/>
                          <a:cs typeface="Arial" pitchFamily="34" charset="0"/>
                        </a:rPr>
                        <a:t>10/П</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pot35</a:t>
                      </a:r>
                      <a:r>
                        <a:rPr lang="en-US" sz="1100">
                          <a:solidFill>
                            <a:schemeClr val="bg1"/>
                          </a:solidFill>
                          <a:latin typeface="Arial" pitchFamily="34" charset="0"/>
                          <a:ea typeface="Times New Roman"/>
                          <a:cs typeface="Arial" pitchFamily="34" charset="0"/>
                        </a:rPr>
                        <a:t> = 0,306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pot40</a:t>
                      </a:r>
                      <a:r>
                        <a:rPr lang="en-US" sz="1100">
                          <a:solidFill>
                            <a:schemeClr val="bg1"/>
                          </a:solidFill>
                          <a:latin typeface="Arial" pitchFamily="34" charset="0"/>
                          <a:ea typeface="Times New Roman"/>
                          <a:cs typeface="Arial" pitchFamily="34" charset="0"/>
                        </a:rPr>
                        <a:t> = 0,395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270"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reg</a:t>
                      </a:r>
                      <a:r>
                        <a:rPr lang="en-US" sz="1100">
                          <a:solidFill>
                            <a:schemeClr val="bg1"/>
                          </a:solidFill>
                          <a:latin typeface="Arial" pitchFamily="34" charset="0"/>
                          <a:ea typeface="Times New Roman"/>
                          <a:cs typeface="Arial" pitchFamily="34" charset="0"/>
                        </a:rPr>
                        <a:t> = 0,114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U</a:t>
                      </a:r>
                      <a:r>
                        <a:rPr lang="en-US" sz="1100" baseline="-25000">
                          <a:solidFill>
                            <a:schemeClr val="bg1"/>
                          </a:solidFill>
                          <a:latin typeface="Arial" pitchFamily="34" charset="0"/>
                          <a:ea typeface="Times New Roman"/>
                          <a:cs typeface="Arial" pitchFamily="34" charset="0"/>
                        </a:rPr>
                        <a:t>UCp</a:t>
                      </a:r>
                      <a:r>
                        <a:rPr lang="en-US" sz="1100">
                          <a:solidFill>
                            <a:schemeClr val="bg1"/>
                          </a:solidFill>
                          <a:latin typeface="Arial" pitchFamily="34" charset="0"/>
                          <a:ea typeface="Times New Roman"/>
                          <a:cs typeface="Arial" pitchFamily="34" charset="0"/>
                        </a:rPr>
                        <a:t>, U</a:t>
                      </a:r>
                      <a:r>
                        <a:rPr lang="en-US" sz="1100" baseline="-25000">
                          <a:solidFill>
                            <a:schemeClr val="bg1"/>
                          </a:solidFill>
                          <a:latin typeface="Arial" pitchFamily="34" charset="0"/>
                          <a:ea typeface="Times New Roman"/>
                          <a:cs typeface="Arial" pitchFamily="34" charset="0"/>
                        </a:rPr>
                        <a:t>UCk</a:t>
                      </a:r>
                      <a:r>
                        <a:rPr lang="en-US" sz="1100">
                          <a:solidFill>
                            <a:schemeClr val="bg1"/>
                          </a:solidFill>
                          <a:latin typeface="Arial" pitchFamily="34" charset="0"/>
                          <a:ea typeface="Times New Roman"/>
                          <a:cs typeface="Arial" pitchFamily="34" charset="0"/>
                        </a:rPr>
                        <a:t> = 575, 560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β ≈ 0,85</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19456">
                <a:tc>
                  <a:txBody>
                    <a:bodyPr/>
                    <a:lstStyle/>
                    <a:p>
                      <a:pPr algn="ctr">
                        <a:spcAft>
                          <a:spcPts val="0"/>
                        </a:spcAft>
                      </a:pPr>
                      <a:r>
                        <a:rPr lang="en-US" sz="1100" smtClean="0">
                          <a:solidFill>
                            <a:schemeClr val="bg1"/>
                          </a:solidFill>
                          <a:latin typeface="Arial" pitchFamily="34" charset="0"/>
                          <a:ea typeface="Times New Roman"/>
                          <a:cs typeface="Arial" pitchFamily="34" charset="0"/>
                        </a:rPr>
                        <a:t>11/M</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pot35</a:t>
                      </a:r>
                      <a:r>
                        <a:rPr lang="en-US" sz="1100">
                          <a:solidFill>
                            <a:schemeClr val="bg1"/>
                          </a:solidFill>
                          <a:latin typeface="Arial" pitchFamily="34" charset="0"/>
                          <a:ea typeface="Times New Roman"/>
                          <a:cs typeface="Arial" pitchFamily="34" charset="0"/>
                        </a:rPr>
                        <a:t> = 0,306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pot40</a:t>
                      </a:r>
                      <a:r>
                        <a:rPr lang="en-US" sz="1100">
                          <a:solidFill>
                            <a:schemeClr val="bg1"/>
                          </a:solidFill>
                          <a:latin typeface="Arial" pitchFamily="34" charset="0"/>
                          <a:ea typeface="Times New Roman"/>
                          <a:cs typeface="Arial" pitchFamily="34" charset="0"/>
                        </a:rPr>
                        <a:t> = 0,402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reg</a:t>
                      </a:r>
                      <a:r>
                        <a:rPr lang="en-US" sz="1100">
                          <a:solidFill>
                            <a:schemeClr val="bg1"/>
                          </a:solidFill>
                          <a:latin typeface="Arial" pitchFamily="34" charset="0"/>
                          <a:ea typeface="Times New Roman"/>
                          <a:cs typeface="Arial" pitchFamily="34" charset="0"/>
                        </a:rPr>
                        <a:t> = 0,116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U</a:t>
                      </a:r>
                      <a:r>
                        <a:rPr lang="en-US" sz="1100" baseline="-25000">
                          <a:solidFill>
                            <a:schemeClr val="bg1"/>
                          </a:solidFill>
                          <a:latin typeface="Arial" pitchFamily="34" charset="0"/>
                          <a:ea typeface="Times New Roman"/>
                          <a:cs typeface="Arial" pitchFamily="34" charset="0"/>
                        </a:rPr>
                        <a:t>UCp</a:t>
                      </a:r>
                      <a:r>
                        <a:rPr lang="en-US" sz="1100">
                          <a:solidFill>
                            <a:schemeClr val="bg1"/>
                          </a:solidFill>
                          <a:latin typeface="Arial" pitchFamily="34" charset="0"/>
                          <a:ea typeface="Times New Roman"/>
                          <a:cs typeface="Arial" pitchFamily="34" charset="0"/>
                        </a:rPr>
                        <a:t>, U</a:t>
                      </a:r>
                      <a:r>
                        <a:rPr lang="en-US" sz="1100" baseline="-25000">
                          <a:solidFill>
                            <a:schemeClr val="bg1"/>
                          </a:solidFill>
                          <a:latin typeface="Arial" pitchFamily="34" charset="0"/>
                          <a:ea typeface="Times New Roman"/>
                          <a:cs typeface="Arial" pitchFamily="34" charset="0"/>
                        </a:rPr>
                        <a:t>UCk</a:t>
                      </a:r>
                      <a:r>
                        <a:rPr lang="en-US" sz="1100">
                          <a:solidFill>
                            <a:schemeClr val="bg1"/>
                          </a:solidFill>
                          <a:latin typeface="Arial" pitchFamily="34" charset="0"/>
                          <a:ea typeface="Times New Roman"/>
                          <a:cs typeface="Arial" pitchFamily="34" charset="0"/>
                        </a:rPr>
                        <a:t> = 571, 554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β ≈ 0,85</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19456">
                <a:tc>
                  <a:txBody>
                    <a:bodyPr/>
                    <a:lstStyle/>
                    <a:p>
                      <a:pPr algn="ctr">
                        <a:spcAft>
                          <a:spcPts val="0"/>
                        </a:spcAft>
                      </a:pPr>
                      <a:r>
                        <a:rPr lang="en-US" sz="1100" smtClean="0">
                          <a:solidFill>
                            <a:schemeClr val="bg1"/>
                          </a:solidFill>
                          <a:latin typeface="Arial" pitchFamily="34" charset="0"/>
                          <a:ea typeface="Times New Roman"/>
                          <a:cs typeface="Arial" pitchFamily="34" charset="0"/>
                        </a:rPr>
                        <a:t>12/Б</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pot35</a:t>
                      </a:r>
                      <a:r>
                        <a:rPr lang="en-US" sz="1100">
                          <a:solidFill>
                            <a:schemeClr val="bg1"/>
                          </a:solidFill>
                          <a:latin typeface="Arial" pitchFamily="34" charset="0"/>
                          <a:ea typeface="Times New Roman"/>
                          <a:cs typeface="Arial" pitchFamily="34" charset="0"/>
                        </a:rPr>
                        <a:t> = 0,299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pot40</a:t>
                      </a:r>
                      <a:r>
                        <a:rPr lang="en-US" sz="1100">
                          <a:solidFill>
                            <a:schemeClr val="bg1"/>
                          </a:solidFill>
                          <a:latin typeface="Arial" pitchFamily="34" charset="0"/>
                          <a:ea typeface="Times New Roman"/>
                          <a:cs typeface="Arial" pitchFamily="34" charset="0"/>
                        </a:rPr>
                        <a:t> = 0,387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reg</a:t>
                      </a:r>
                      <a:r>
                        <a:rPr lang="en-US" sz="1100">
                          <a:solidFill>
                            <a:schemeClr val="bg1"/>
                          </a:solidFill>
                          <a:latin typeface="Arial" pitchFamily="34" charset="0"/>
                          <a:ea typeface="Times New Roman"/>
                          <a:cs typeface="Arial" pitchFamily="34" charset="0"/>
                        </a:rPr>
                        <a:t> = 0,105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U</a:t>
                      </a:r>
                      <a:r>
                        <a:rPr lang="en-US" sz="1100" baseline="-25000">
                          <a:solidFill>
                            <a:schemeClr val="bg1"/>
                          </a:solidFill>
                          <a:latin typeface="Arial" pitchFamily="34" charset="0"/>
                          <a:ea typeface="Times New Roman"/>
                          <a:cs typeface="Arial" pitchFamily="34" charset="0"/>
                        </a:rPr>
                        <a:t>UCp</a:t>
                      </a:r>
                      <a:r>
                        <a:rPr lang="en-US" sz="1100">
                          <a:solidFill>
                            <a:schemeClr val="bg1"/>
                          </a:solidFill>
                          <a:latin typeface="Arial" pitchFamily="34" charset="0"/>
                          <a:ea typeface="Times New Roman"/>
                          <a:cs typeface="Arial" pitchFamily="34" charset="0"/>
                        </a:rPr>
                        <a:t>, U</a:t>
                      </a:r>
                      <a:r>
                        <a:rPr lang="en-US" sz="1100" baseline="-25000">
                          <a:solidFill>
                            <a:schemeClr val="bg1"/>
                          </a:solidFill>
                          <a:latin typeface="Arial" pitchFamily="34" charset="0"/>
                          <a:ea typeface="Times New Roman"/>
                          <a:cs typeface="Arial" pitchFamily="34" charset="0"/>
                        </a:rPr>
                        <a:t>UCk</a:t>
                      </a:r>
                      <a:r>
                        <a:rPr lang="en-US" sz="1100">
                          <a:solidFill>
                            <a:schemeClr val="bg1"/>
                          </a:solidFill>
                          <a:latin typeface="Arial" pitchFamily="34" charset="0"/>
                          <a:ea typeface="Times New Roman"/>
                          <a:cs typeface="Arial" pitchFamily="34" charset="0"/>
                        </a:rPr>
                        <a:t> = 565, 544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β ≈ 0,85</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19456">
                <a:tc>
                  <a:txBody>
                    <a:bodyPr/>
                    <a:lstStyle/>
                    <a:p>
                      <a:pPr algn="ctr">
                        <a:spcAft>
                          <a:spcPts val="0"/>
                        </a:spcAft>
                      </a:pPr>
                      <a:r>
                        <a:rPr lang="en-US" sz="1100" smtClean="0">
                          <a:solidFill>
                            <a:schemeClr val="bg1"/>
                          </a:solidFill>
                          <a:latin typeface="Arial" pitchFamily="34" charset="0"/>
                          <a:ea typeface="Times New Roman"/>
                          <a:cs typeface="Arial" pitchFamily="34" charset="0"/>
                        </a:rPr>
                        <a:t>13/П</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pot35</a:t>
                      </a:r>
                      <a:r>
                        <a:rPr lang="en-US" sz="1100">
                          <a:solidFill>
                            <a:schemeClr val="bg1"/>
                          </a:solidFill>
                          <a:latin typeface="Arial" pitchFamily="34" charset="0"/>
                          <a:ea typeface="Times New Roman"/>
                          <a:cs typeface="Arial" pitchFamily="34" charset="0"/>
                        </a:rPr>
                        <a:t> = 0,310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pot40</a:t>
                      </a:r>
                      <a:r>
                        <a:rPr lang="en-US" sz="1100">
                          <a:solidFill>
                            <a:schemeClr val="bg1"/>
                          </a:solidFill>
                          <a:latin typeface="Arial" pitchFamily="34" charset="0"/>
                          <a:ea typeface="Times New Roman"/>
                          <a:cs typeface="Arial" pitchFamily="34" charset="0"/>
                        </a:rPr>
                        <a:t> = 0,410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reg</a:t>
                      </a:r>
                      <a:r>
                        <a:rPr lang="en-US" sz="1100">
                          <a:solidFill>
                            <a:schemeClr val="bg1"/>
                          </a:solidFill>
                          <a:latin typeface="Arial" pitchFamily="34" charset="0"/>
                          <a:ea typeface="Times New Roman"/>
                          <a:cs typeface="Arial" pitchFamily="34" charset="0"/>
                        </a:rPr>
                        <a:t> = 0,074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U</a:t>
                      </a:r>
                      <a:r>
                        <a:rPr lang="en-US" sz="1100" baseline="-25000">
                          <a:solidFill>
                            <a:schemeClr val="bg1"/>
                          </a:solidFill>
                          <a:latin typeface="Arial" pitchFamily="34" charset="0"/>
                          <a:ea typeface="Times New Roman"/>
                          <a:cs typeface="Arial" pitchFamily="34" charset="0"/>
                        </a:rPr>
                        <a:t>UCp</a:t>
                      </a:r>
                      <a:r>
                        <a:rPr lang="en-US" sz="1100">
                          <a:solidFill>
                            <a:schemeClr val="bg1"/>
                          </a:solidFill>
                          <a:latin typeface="Arial" pitchFamily="34" charset="0"/>
                          <a:ea typeface="Times New Roman"/>
                          <a:cs typeface="Arial" pitchFamily="34" charset="0"/>
                        </a:rPr>
                        <a:t>, U</a:t>
                      </a:r>
                      <a:r>
                        <a:rPr lang="en-US" sz="1100" baseline="-25000">
                          <a:solidFill>
                            <a:schemeClr val="bg1"/>
                          </a:solidFill>
                          <a:latin typeface="Arial" pitchFamily="34" charset="0"/>
                          <a:ea typeface="Times New Roman"/>
                          <a:cs typeface="Arial" pitchFamily="34" charset="0"/>
                        </a:rPr>
                        <a:t>UCk</a:t>
                      </a:r>
                      <a:r>
                        <a:rPr lang="en-US" sz="1100">
                          <a:solidFill>
                            <a:schemeClr val="bg1"/>
                          </a:solidFill>
                          <a:latin typeface="Arial" pitchFamily="34" charset="0"/>
                          <a:ea typeface="Times New Roman"/>
                          <a:cs typeface="Arial" pitchFamily="34" charset="0"/>
                        </a:rPr>
                        <a:t> = 576, 560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19456">
                <a:tc>
                  <a:txBody>
                    <a:bodyPr/>
                    <a:lstStyle/>
                    <a:p>
                      <a:pPr algn="ctr">
                        <a:spcAft>
                          <a:spcPts val="0"/>
                        </a:spcAft>
                      </a:pPr>
                      <a:r>
                        <a:rPr lang="en-US" sz="1100" smtClean="0">
                          <a:solidFill>
                            <a:schemeClr val="bg1"/>
                          </a:solidFill>
                          <a:latin typeface="Arial" pitchFamily="34" charset="0"/>
                          <a:ea typeface="Times New Roman"/>
                          <a:cs typeface="Arial" pitchFamily="34" charset="0"/>
                        </a:rPr>
                        <a:t>14/M</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pot35</a:t>
                      </a:r>
                      <a:r>
                        <a:rPr lang="en-US" sz="1100">
                          <a:solidFill>
                            <a:schemeClr val="bg1"/>
                          </a:solidFill>
                          <a:latin typeface="Arial" pitchFamily="34" charset="0"/>
                          <a:ea typeface="Times New Roman"/>
                          <a:cs typeface="Arial" pitchFamily="34" charset="0"/>
                        </a:rPr>
                        <a:t> = 0,299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pot40</a:t>
                      </a:r>
                      <a:r>
                        <a:rPr lang="en-US" sz="1100">
                          <a:solidFill>
                            <a:schemeClr val="bg1"/>
                          </a:solidFill>
                          <a:latin typeface="Arial" pitchFamily="34" charset="0"/>
                          <a:ea typeface="Times New Roman"/>
                          <a:cs typeface="Arial" pitchFamily="34" charset="0"/>
                        </a:rPr>
                        <a:t> = 0,386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reg</a:t>
                      </a:r>
                      <a:r>
                        <a:rPr lang="en-US" sz="1100">
                          <a:solidFill>
                            <a:schemeClr val="bg1"/>
                          </a:solidFill>
                          <a:latin typeface="Arial" pitchFamily="34" charset="0"/>
                          <a:ea typeface="Times New Roman"/>
                          <a:cs typeface="Arial" pitchFamily="34" charset="0"/>
                        </a:rPr>
                        <a:t> = 0,121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U</a:t>
                      </a:r>
                      <a:r>
                        <a:rPr lang="en-US" sz="1100" baseline="-25000">
                          <a:solidFill>
                            <a:schemeClr val="bg1"/>
                          </a:solidFill>
                          <a:latin typeface="Arial" pitchFamily="34" charset="0"/>
                          <a:ea typeface="Times New Roman"/>
                          <a:cs typeface="Arial" pitchFamily="34" charset="0"/>
                        </a:rPr>
                        <a:t>UCp</a:t>
                      </a:r>
                      <a:r>
                        <a:rPr lang="en-US" sz="1100">
                          <a:solidFill>
                            <a:schemeClr val="bg1"/>
                          </a:solidFill>
                          <a:latin typeface="Arial" pitchFamily="34" charset="0"/>
                          <a:ea typeface="Times New Roman"/>
                          <a:cs typeface="Arial" pitchFamily="34" charset="0"/>
                        </a:rPr>
                        <a:t>, U</a:t>
                      </a:r>
                      <a:r>
                        <a:rPr lang="en-US" sz="1100" baseline="-25000">
                          <a:solidFill>
                            <a:schemeClr val="bg1"/>
                          </a:solidFill>
                          <a:latin typeface="Arial" pitchFamily="34" charset="0"/>
                          <a:ea typeface="Times New Roman"/>
                          <a:cs typeface="Arial" pitchFamily="34" charset="0"/>
                        </a:rPr>
                        <a:t>UCk</a:t>
                      </a:r>
                      <a:r>
                        <a:rPr lang="en-US" sz="1100">
                          <a:solidFill>
                            <a:schemeClr val="bg1"/>
                          </a:solidFill>
                          <a:latin typeface="Arial" pitchFamily="34" charset="0"/>
                          <a:ea typeface="Times New Roman"/>
                          <a:cs typeface="Arial" pitchFamily="34" charset="0"/>
                        </a:rPr>
                        <a:t> = 573, 553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β ≈ 1,4</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19456">
                <a:tc>
                  <a:txBody>
                    <a:bodyPr/>
                    <a:lstStyle/>
                    <a:p>
                      <a:pPr algn="ctr">
                        <a:spcAft>
                          <a:spcPts val="0"/>
                        </a:spcAft>
                      </a:pPr>
                      <a:r>
                        <a:rPr lang="en-US" sz="1100" smtClean="0">
                          <a:solidFill>
                            <a:schemeClr val="bg1"/>
                          </a:solidFill>
                          <a:latin typeface="Arial" pitchFamily="34" charset="0"/>
                          <a:ea typeface="Times New Roman"/>
                          <a:cs typeface="Arial" pitchFamily="34" charset="0"/>
                        </a:rPr>
                        <a:t>15/Б</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pot35</a:t>
                      </a:r>
                      <a:r>
                        <a:rPr lang="en-US" sz="1100">
                          <a:solidFill>
                            <a:schemeClr val="bg1"/>
                          </a:solidFill>
                          <a:latin typeface="Arial" pitchFamily="34" charset="0"/>
                          <a:ea typeface="Times New Roman"/>
                          <a:cs typeface="Arial" pitchFamily="34" charset="0"/>
                        </a:rPr>
                        <a:t> = 0,280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5080"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pot40</a:t>
                      </a:r>
                      <a:r>
                        <a:rPr lang="en-US" sz="1100">
                          <a:solidFill>
                            <a:schemeClr val="bg1"/>
                          </a:solidFill>
                          <a:latin typeface="Arial" pitchFamily="34" charset="0"/>
                          <a:ea typeface="Times New Roman"/>
                          <a:cs typeface="Arial" pitchFamily="34" charset="0"/>
                        </a:rPr>
                        <a:t> = 0,374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reg</a:t>
                      </a:r>
                      <a:r>
                        <a:rPr lang="en-US" sz="1100">
                          <a:solidFill>
                            <a:schemeClr val="bg1"/>
                          </a:solidFill>
                          <a:latin typeface="Arial" pitchFamily="34" charset="0"/>
                          <a:ea typeface="Times New Roman"/>
                          <a:cs typeface="Arial" pitchFamily="34" charset="0"/>
                        </a:rPr>
                        <a:t> = 0,113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U</a:t>
                      </a:r>
                      <a:r>
                        <a:rPr lang="en-US" sz="1100" baseline="-25000">
                          <a:solidFill>
                            <a:schemeClr val="bg1"/>
                          </a:solidFill>
                          <a:latin typeface="Arial" pitchFamily="34" charset="0"/>
                          <a:ea typeface="Times New Roman"/>
                          <a:cs typeface="Arial" pitchFamily="34" charset="0"/>
                        </a:rPr>
                        <a:t>UCp</a:t>
                      </a:r>
                      <a:r>
                        <a:rPr lang="en-US" sz="1100">
                          <a:solidFill>
                            <a:schemeClr val="bg1"/>
                          </a:solidFill>
                          <a:latin typeface="Arial" pitchFamily="34" charset="0"/>
                          <a:ea typeface="Times New Roman"/>
                          <a:cs typeface="Arial" pitchFamily="34" charset="0"/>
                        </a:rPr>
                        <a:t>, U</a:t>
                      </a:r>
                      <a:r>
                        <a:rPr lang="en-US" sz="1100" baseline="-25000">
                          <a:solidFill>
                            <a:schemeClr val="bg1"/>
                          </a:solidFill>
                          <a:latin typeface="Arial" pitchFamily="34" charset="0"/>
                          <a:ea typeface="Times New Roman"/>
                          <a:cs typeface="Arial" pitchFamily="34" charset="0"/>
                        </a:rPr>
                        <a:t>UCk</a:t>
                      </a:r>
                      <a:r>
                        <a:rPr lang="en-US" sz="1100">
                          <a:solidFill>
                            <a:schemeClr val="bg1"/>
                          </a:solidFill>
                          <a:latin typeface="Arial" pitchFamily="34" charset="0"/>
                          <a:ea typeface="Times New Roman"/>
                          <a:cs typeface="Arial" pitchFamily="34" charset="0"/>
                        </a:rPr>
                        <a:t> = 567, 546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β ≈ 1,4</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19456">
                <a:tc>
                  <a:txBody>
                    <a:bodyPr/>
                    <a:lstStyle/>
                    <a:p>
                      <a:pPr algn="ctr">
                        <a:spcAft>
                          <a:spcPts val="0"/>
                        </a:spcAft>
                      </a:pPr>
                      <a:r>
                        <a:rPr lang="en-US" sz="1100" smtClean="0">
                          <a:solidFill>
                            <a:schemeClr val="bg1"/>
                          </a:solidFill>
                          <a:latin typeface="Arial" pitchFamily="34" charset="0"/>
                          <a:ea typeface="Times New Roman"/>
                          <a:cs typeface="Arial" pitchFamily="34" charset="0"/>
                        </a:rPr>
                        <a:t>16/П</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pot35</a:t>
                      </a:r>
                      <a:r>
                        <a:rPr lang="en-US" sz="1100">
                          <a:solidFill>
                            <a:schemeClr val="bg1"/>
                          </a:solidFill>
                          <a:latin typeface="Arial" pitchFamily="34" charset="0"/>
                          <a:ea typeface="Times New Roman"/>
                          <a:cs typeface="Arial" pitchFamily="34" charset="0"/>
                        </a:rPr>
                        <a:t> = 0,297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pot40</a:t>
                      </a:r>
                      <a:r>
                        <a:rPr lang="en-US" sz="1100">
                          <a:solidFill>
                            <a:schemeClr val="bg1"/>
                          </a:solidFill>
                          <a:latin typeface="Arial" pitchFamily="34" charset="0"/>
                          <a:ea typeface="Times New Roman"/>
                          <a:cs typeface="Arial" pitchFamily="34" charset="0"/>
                        </a:rPr>
                        <a:t> = 0,384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reg</a:t>
                      </a:r>
                      <a:r>
                        <a:rPr lang="en-US" sz="1100">
                          <a:solidFill>
                            <a:schemeClr val="bg1"/>
                          </a:solidFill>
                          <a:latin typeface="Arial" pitchFamily="34" charset="0"/>
                          <a:ea typeface="Times New Roman"/>
                          <a:cs typeface="Arial" pitchFamily="34" charset="0"/>
                        </a:rPr>
                        <a:t> = 0,125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U</a:t>
                      </a:r>
                      <a:r>
                        <a:rPr lang="en-US" sz="1100" baseline="-25000">
                          <a:solidFill>
                            <a:schemeClr val="bg1"/>
                          </a:solidFill>
                          <a:latin typeface="Arial" pitchFamily="34" charset="0"/>
                          <a:ea typeface="Times New Roman"/>
                          <a:cs typeface="Arial" pitchFamily="34" charset="0"/>
                        </a:rPr>
                        <a:t>UCp</a:t>
                      </a:r>
                      <a:r>
                        <a:rPr lang="en-US" sz="1100">
                          <a:solidFill>
                            <a:schemeClr val="bg1"/>
                          </a:solidFill>
                          <a:latin typeface="Arial" pitchFamily="34" charset="0"/>
                          <a:ea typeface="Times New Roman"/>
                          <a:cs typeface="Arial" pitchFamily="34" charset="0"/>
                        </a:rPr>
                        <a:t>, U</a:t>
                      </a:r>
                      <a:r>
                        <a:rPr lang="en-US" sz="1100" baseline="-25000">
                          <a:solidFill>
                            <a:schemeClr val="bg1"/>
                          </a:solidFill>
                          <a:latin typeface="Arial" pitchFamily="34" charset="0"/>
                          <a:ea typeface="Times New Roman"/>
                          <a:cs typeface="Arial" pitchFamily="34" charset="0"/>
                        </a:rPr>
                        <a:t>UCk</a:t>
                      </a:r>
                      <a:r>
                        <a:rPr lang="en-US" sz="1100">
                          <a:solidFill>
                            <a:schemeClr val="bg1"/>
                          </a:solidFill>
                          <a:latin typeface="Arial" pitchFamily="34" charset="0"/>
                          <a:ea typeface="Times New Roman"/>
                          <a:cs typeface="Arial" pitchFamily="34" charset="0"/>
                        </a:rPr>
                        <a:t> = 560, 540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β ≈ 1,4</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19456">
                <a:tc>
                  <a:txBody>
                    <a:bodyPr/>
                    <a:lstStyle/>
                    <a:p>
                      <a:pPr algn="ctr">
                        <a:spcAft>
                          <a:spcPts val="0"/>
                        </a:spcAft>
                      </a:pPr>
                      <a:r>
                        <a:rPr lang="en-US" sz="1100" smtClean="0">
                          <a:solidFill>
                            <a:schemeClr val="bg1"/>
                          </a:solidFill>
                          <a:latin typeface="Arial" pitchFamily="34" charset="0"/>
                          <a:ea typeface="Times New Roman"/>
                          <a:cs typeface="Arial" pitchFamily="34" charset="0"/>
                        </a:rPr>
                        <a:t>19/П</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pot35</a:t>
                      </a:r>
                      <a:r>
                        <a:rPr lang="en-US" sz="1100">
                          <a:solidFill>
                            <a:schemeClr val="bg1"/>
                          </a:solidFill>
                          <a:latin typeface="Arial" pitchFamily="34" charset="0"/>
                          <a:ea typeface="Times New Roman"/>
                          <a:cs typeface="Arial" pitchFamily="34" charset="0"/>
                        </a:rPr>
                        <a:t> = 0,302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pot40</a:t>
                      </a:r>
                      <a:r>
                        <a:rPr lang="en-US" sz="1100">
                          <a:solidFill>
                            <a:schemeClr val="bg1"/>
                          </a:solidFill>
                          <a:latin typeface="Arial" pitchFamily="34" charset="0"/>
                          <a:ea typeface="Times New Roman"/>
                          <a:cs typeface="Arial" pitchFamily="34" charset="0"/>
                        </a:rPr>
                        <a:t> = 0,388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reg</a:t>
                      </a:r>
                      <a:r>
                        <a:rPr lang="en-US" sz="1100">
                          <a:solidFill>
                            <a:schemeClr val="bg1"/>
                          </a:solidFill>
                          <a:latin typeface="Arial" pitchFamily="34" charset="0"/>
                          <a:ea typeface="Times New Roman"/>
                          <a:cs typeface="Arial" pitchFamily="34" charset="0"/>
                        </a:rPr>
                        <a:t> = 0,113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U</a:t>
                      </a:r>
                      <a:r>
                        <a:rPr lang="en-US" sz="1100" baseline="-25000">
                          <a:solidFill>
                            <a:schemeClr val="bg1"/>
                          </a:solidFill>
                          <a:latin typeface="Arial" pitchFamily="34" charset="0"/>
                          <a:ea typeface="Times New Roman"/>
                          <a:cs typeface="Arial" pitchFamily="34" charset="0"/>
                        </a:rPr>
                        <a:t>UCp</a:t>
                      </a:r>
                      <a:r>
                        <a:rPr lang="en-US" sz="1100">
                          <a:solidFill>
                            <a:schemeClr val="bg1"/>
                          </a:solidFill>
                          <a:latin typeface="Arial" pitchFamily="34" charset="0"/>
                          <a:ea typeface="Times New Roman"/>
                          <a:cs typeface="Arial" pitchFamily="34" charset="0"/>
                        </a:rPr>
                        <a:t>, U</a:t>
                      </a:r>
                      <a:r>
                        <a:rPr lang="en-US" sz="1100" baseline="-25000">
                          <a:solidFill>
                            <a:schemeClr val="bg1"/>
                          </a:solidFill>
                          <a:latin typeface="Arial" pitchFamily="34" charset="0"/>
                          <a:ea typeface="Times New Roman"/>
                          <a:cs typeface="Arial" pitchFamily="34" charset="0"/>
                        </a:rPr>
                        <a:t>UCk</a:t>
                      </a:r>
                      <a:r>
                        <a:rPr lang="en-US" sz="1100">
                          <a:solidFill>
                            <a:schemeClr val="bg1"/>
                          </a:solidFill>
                          <a:latin typeface="Arial" pitchFamily="34" charset="0"/>
                          <a:ea typeface="Times New Roman"/>
                          <a:cs typeface="Arial" pitchFamily="34" charset="0"/>
                        </a:rPr>
                        <a:t> = 576, 557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5080" algn="ctr">
                        <a:spcAft>
                          <a:spcPts val="0"/>
                        </a:spcAft>
                      </a:pPr>
                      <a:r>
                        <a:rPr lang="en-US" sz="1100">
                          <a:solidFill>
                            <a:schemeClr val="bg1"/>
                          </a:solidFill>
                          <a:latin typeface="Arial" pitchFamily="34" charset="0"/>
                          <a:ea typeface="Times New Roman"/>
                          <a:cs typeface="Arial" pitchFamily="34" charset="0"/>
                        </a:rPr>
                        <a:t>β ≈ 1,4</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19456">
                <a:tc>
                  <a:txBody>
                    <a:bodyPr/>
                    <a:lstStyle/>
                    <a:p>
                      <a:pPr algn="ctr">
                        <a:spcAft>
                          <a:spcPts val="0"/>
                        </a:spcAft>
                      </a:pPr>
                      <a:r>
                        <a:rPr lang="en-US" sz="1100" smtClean="0">
                          <a:solidFill>
                            <a:schemeClr val="bg1"/>
                          </a:solidFill>
                          <a:latin typeface="Arial" pitchFamily="34" charset="0"/>
                          <a:ea typeface="Times New Roman"/>
                          <a:cs typeface="Arial" pitchFamily="34" charset="0"/>
                        </a:rPr>
                        <a:t>21/Б</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pot35</a:t>
                      </a:r>
                      <a:r>
                        <a:rPr lang="en-US" sz="1100">
                          <a:solidFill>
                            <a:schemeClr val="bg1"/>
                          </a:solidFill>
                          <a:latin typeface="Arial" pitchFamily="34" charset="0"/>
                          <a:ea typeface="Times New Roman"/>
                          <a:cs typeface="Arial" pitchFamily="34" charset="0"/>
                        </a:rPr>
                        <a:t> = 0,282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5080"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pot40</a:t>
                      </a:r>
                      <a:r>
                        <a:rPr lang="en-US" sz="1100">
                          <a:solidFill>
                            <a:schemeClr val="bg1"/>
                          </a:solidFill>
                          <a:latin typeface="Arial" pitchFamily="34" charset="0"/>
                          <a:ea typeface="Times New Roman"/>
                          <a:cs typeface="Arial" pitchFamily="34" charset="0"/>
                        </a:rPr>
                        <a:t> = 0,363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reg</a:t>
                      </a:r>
                      <a:r>
                        <a:rPr lang="en-US" sz="1100">
                          <a:solidFill>
                            <a:schemeClr val="bg1"/>
                          </a:solidFill>
                          <a:latin typeface="Arial" pitchFamily="34" charset="0"/>
                          <a:ea typeface="Times New Roman"/>
                          <a:cs typeface="Arial" pitchFamily="34" charset="0"/>
                        </a:rPr>
                        <a:t> = 0,084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U</a:t>
                      </a:r>
                      <a:r>
                        <a:rPr lang="en-US" sz="1100" baseline="-25000">
                          <a:solidFill>
                            <a:schemeClr val="bg1"/>
                          </a:solidFill>
                          <a:latin typeface="Arial" pitchFamily="34" charset="0"/>
                          <a:ea typeface="Times New Roman"/>
                          <a:cs typeface="Arial" pitchFamily="34" charset="0"/>
                        </a:rPr>
                        <a:t>UCp</a:t>
                      </a:r>
                      <a:r>
                        <a:rPr lang="en-US" sz="1100">
                          <a:solidFill>
                            <a:schemeClr val="bg1"/>
                          </a:solidFill>
                          <a:latin typeface="Arial" pitchFamily="34" charset="0"/>
                          <a:ea typeface="Times New Roman"/>
                          <a:cs typeface="Arial" pitchFamily="34" charset="0"/>
                        </a:rPr>
                        <a:t>, U</a:t>
                      </a:r>
                      <a:r>
                        <a:rPr lang="en-US" sz="1100" baseline="-25000">
                          <a:solidFill>
                            <a:schemeClr val="bg1"/>
                          </a:solidFill>
                          <a:latin typeface="Arial" pitchFamily="34" charset="0"/>
                          <a:ea typeface="Times New Roman"/>
                          <a:cs typeface="Arial" pitchFamily="34" charset="0"/>
                        </a:rPr>
                        <a:t>UCk</a:t>
                      </a:r>
                      <a:r>
                        <a:rPr lang="en-US" sz="1100">
                          <a:solidFill>
                            <a:schemeClr val="bg1"/>
                          </a:solidFill>
                          <a:latin typeface="Arial" pitchFamily="34" charset="0"/>
                          <a:ea typeface="Times New Roman"/>
                          <a:cs typeface="Arial" pitchFamily="34" charset="0"/>
                        </a:rPr>
                        <a:t> = 567, 547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β ≈ 1,4</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19456">
                <a:tc>
                  <a:txBody>
                    <a:bodyPr/>
                    <a:lstStyle/>
                    <a:p>
                      <a:pPr algn="ctr">
                        <a:spcAft>
                          <a:spcPts val="0"/>
                        </a:spcAft>
                      </a:pPr>
                      <a:r>
                        <a:rPr lang="en-US" sz="1100" smtClean="0">
                          <a:solidFill>
                            <a:schemeClr val="bg1"/>
                          </a:solidFill>
                          <a:latin typeface="Arial" pitchFamily="34" charset="0"/>
                          <a:ea typeface="Times New Roman"/>
                          <a:cs typeface="Arial" pitchFamily="34" charset="0"/>
                        </a:rPr>
                        <a:t>23/M</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pot35</a:t>
                      </a:r>
                      <a:r>
                        <a:rPr lang="en-US" sz="1100">
                          <a:solidFill>
                            <a:schemeClr val="bg1"/>
                          </a:solidFill>
                          <a:latin typeface="Arial" pitchFamily="34" charset="0"/>
                          <a:ea typeface="Times New Roman"/>
                          <a:cs typeface="Arial" pitchFamily="34" charset="0"/>
                        </a:rPr>
                        <a:t> = 0,301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pot39</a:t>
                      </a:r>
                      <a:r>
                        <a:rPr lang="en-US" sz="1100">
                          <a:solidFill>
                            <a:schemeClr val="bg1"/>
                          </a:solidFill>
                          <a:latin typeface="Arial" pitchFamily="34" charset="0"/>
                          <a:ea typeface="Times New Roman"/>
                          <a:cs typeface="Arial" pitchFamily="34" charset="0"/>
                        </a:rPr>
                        <a:t> = 0,414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reg</a:t>
                      </a:r>
                      <a:r>
                        <a:rPr lang="en-US" sz="1100">
                          <a:solidFill>
                            <a:schemeClr val="bg1"/>
                          </a:solidFill>
                          <a:latin typeface="Arial" pitchFamily="34" charset="0"/>
                          <a:ea typeface="Times New Roman"/>
                          <a:cs typeface="Arial" pitchFamily="34" charset="0"/>
                        </a:rPr>
                        <a:t> = 0,046</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U</a:t>
                      </a:r>
                      <a:r>
                        <a:rPr lang="en-US" sz="1100" baseline="-25000">
                          <a:solidFill>
                            <a:schemeClr val="bg1"/>
                          </a:solidFill>
                          <a:latin typeface="Arial" pitchFamily="34" charset="0"/>
                          <a:ea typeface="Times New Roman"/>
                          <a:cs typeface="Arial" pitchFamily="34" charset="0"/>
                        </a:rPr>
                        <a:t>UCp</a:t>
                      </a:r>
                      <a:r>
                        <a:rPr lang="en-US" sz="1100">
                          <a:solidFill>
                            <a:schemeClr val="bg1"/>
                          </a:solidFill>
                          <a:latin typeface="Arial" pitchFamily="34" charset="0"/>
                          <a:ea typeface="Times New Roman"/>
                          <a:cs typeface="Arial" pitchFamily="34" charset="0"/>
                        </a:rPr>
                        <a:t>, U</a:t>
                      </a:r>
                      <a:r>
                        <a:rPr lang="en-US" sz="1100" baseline="-25000">
                          <a:solidFill>
                            <a:schemeClr val="bg1"/>
                          </a:solidFill>
                          <a:latin typeface="Arial" pitchFamily="34" charset="0"/>
                          <a:ea typeface="Times New Roman"/>
                          <a:cs typeface="Arial" pitchFamily="34" charset="0"/>
                        </a:rPr>
                        <a:t>UCk</a:t>
                      </a:r>
                      <a:r>
                        <a:rPr lang="en-US" sz="1100">
                          <a:solidFill>
                            <a:schemeClr val="bg1"/>
                          </a:solidFill>
                          <a:latin typeface="Arial" pitchFamily="34" charset="0"/>
                          <a:ea typeface="Times New Roman"/>
                          <a:cs typeface="Arial" pitchFamily="34" charset="0"/>
                        </a:rPr>
                        <a:t> = 558, 551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19456">
                <a:tc>
                  <a:txBody>
                    <a:bodyPr/>
                    <a:lstStyle/>
                    <a:p>
                      <a:pPr algn="ctr">
                        <a:spcAft>
                          <a:spcPts val="0"/>
                        </a:spcAft>
                      </a:pPr>
                      <a:r>
                        <a:rPr lang="en-US" sz="1100" smtClean="0">
                          <a:solidFill>
                            <a:schemeClr val="bg1"/>
                          </a:solidFill>
                          <a:latin typeface="Arial" pitchFamily="34" charset="0"/>
                          <a:ea typeface="Times New Roman"/>
                          <a:cs typeface="Arial" pitchFamily="34" charset="0"/>
                        </a:rPr>
                        <a:t>24/Б</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pot35</a:t>
                      </a:r>
                      <a:r>
                        <a:rPr lang="en-US" sz="1100">
                          <a:solidFill>
                            <a:schemeClr val="bg1"/>
                          </a:solidFill>
                          <a:latin typeface="Arial" pitchFamily="34" charset="0"/>
                          <a:ea typeface="Times New Roman"/>
                          <a:cs typeface="Arial" pitchFamily="34" charset="0"/>
                        </a:rPr>
                        <a:t> = 0,294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5080"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pot40</a:t>
                      </a:r>
                      <a:r>
                        <a:rPr lang="en-US" sz="1100">
                          <a:solidFill>
                            <a:schemeClr val="bg1"/>
                          </a:solidFill>
                          <a:latin typeface="Arial" pitchFamily="34" charset="0"/>
                          <a:ea typeface="Times New Roman"/>
                          <a:cs typeface="Arial" pitchFamily="34" charset="0"/>
                        </a:rPr>
                        <a:t> = 0,399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reg</a:t>
                      </a:r>
                      <a:r>
                        <a:rPr lang="en-US" sz="1100">
                          <a:solidFill>
                            <a:schemeClr val="bg1"/>
                          </a:solidFill>
                          <a:latin typeface="Arial" pitchFamily="34" charset="0"/>
                          <a:ea typeface="Times New Roman"/>
                          <a:cs typeface="Arial" pitchFamily="34" charset="0"/>
                        </a:rPr>
                        <a:t> = 0,117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U</a:t>
                      </a:r>
                      <a:r>
                        <a:rPr lang="en-US" sz="1100" baseline="-25000">
                          <a:solidFill>
                            <a:schemeClr val="bg1"/>
                          </a:solidFill>
                          <a:latin typeface="Arial" pitchFamily="34" charset="0"/>
                          <a:ea typeface="Times New Roman"/>
                          <a:cs typeface="Arial" pitchFamily="34" charset="0"/>
                        </a:rPr>
                        <a:t>UCp</a:t>
                      </a:r>
                      <a:r>
                        <a:rPr lang="en-US" sz="1100">
                          <a:solidFill>
                            <a:schemeClr val="bg1"/>
                          </a:solidFill>
                          <a:latin typeface="Arial" pitchFamily="34" charset="0"/>
                          <a:ea typeface="Times New Roman"/>
                          <a:cs typeface="Arial" pitchFamily="34" charset="0"/>
                        </a:rPr>
                        <a:t>, U</a:t>
                      </a:r>
                      <a:r>
                        <a:rPr lang="en-US" sz="1100" baseline="-25000">
                          <a:solidFill>
                            <a:schemeClr val="bg1"/>
                          </a:solidFill>
                          <a:latin typeface="Arial" pitchFamily="34" charset="0"/>
                          <a:ea typeface="Times New Roman"/>
                          <a:cs typeface="Arial" pitchFamily="34" charset="0"/>
                        </a:rPr>
                        <a:t>UCk</a:t>
                      </a:r>
                      <a:r>
                        <a:rPr lang="en-US" sz="1100">
                          <a:solidFill>
                            <a:schemeClr val="bg1"/>
                          </a:solidFill>
                          <a:latin typeface="Arial" pitchFamily="34" charset="0"/>
                          <a:ea typeface="Times New Roman"/>
                          <a:cs typeface="Arial" pitchFamily="34" charset="0"/>
                        </a:rPr>
                        <a:t> = 551, 532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19456">
                <a:tc>
                  <a:txBody>
                    <a:bodyPr/>
                    <a:lstStyle/>
                    <a:p>
                      <a:pPr algn="ctr">
                        <a:spcAft>
                          <a:spcPts val="0"/>
                        </a:spcAft>
                      </a:pPr>
                      <a:r>
                        <a:rPr lang="en-US" sz="1100" smtClean="0">
                          <a:solidFill>
                            <a:schemeClr val="bg1"/>
                          </a:solidFill>
                          <a:latin typeface="Arial" pitchFamily="34" charset="0"/>
                          <a:ea typeface="Times New Roman"/>
                          <a:cs typeface="Arial" pitchFamily="34" charset="0"/>
                        </a:rPr>
                        <a:t>25/П</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pot35</a:t>
                      </a:r>
                      <a:r>
                        <a:rPr lang="en-US" sz="1100">
                          <a:solidFill>
                            <a:schemeClr val="bg1"/>
                          </a:solidFill>
                          <a:latin typeface="Arial" pitchFamily="34" charset="0"/>
                          <a:ea typeface="Times New Roman"/>
                          <a:cs typeface="Arial" pitchFamily="34" charset="0"/>
                        </a:rPr>
                        <a:t> = 0,291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pot40</a:t>
                      </a:r>
                      <a:r>
                        <a:rPr lang="en-US" sz="1100">
                          <a:solidFill>
                            <a:schemeClr val="bg1"/>
                          </a:solidFill>
                          <a:latin typeface="Arial" pitchFamily="34" charset="0"/>
                          <a:ea typeface="Times New Roman"/>
                          <a:cs typeface="Arial" pitchFamily="34" charset="0"/>
                        </a:rPr>
                        <a:t> = 0,376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reg</a:t>
                      </a:r>
                      <a:r>
                        <a:rPr lang="en-US" sz="1100">
                          <a:solidFill>
                            <a:schemeClr val="bg1"/>
                          </a:solidFill>
                          <a:latin typeface="Arial" pitchFamily="34" charset="0"/>
                          <a:ea typeface="Times New Roman"/>
                          <a:cs typeface="Arial" pitchFamily="34" charset="0"/>
                        </a:rPr>
                        <a:t> = 0,094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U</a:t>
                      </a:r>
                      <a:r>
                        <a:rPr lang="en-US" sz="1100" baseline="-25000">
                          <a:solidFill>
                            <a:schemeClr val="bg1"/>
                          </a:solidFill>
                          <a:latin typeface="Arial" pitchFamily="34" charset="0"/>
                          <a:ea typeface="Times New Roman"/>
                          <a:cs typeface="Arial" pitchFamily="34" charset="0"/>
                        </a:rPr>
                        <a:t>UCp</a:t>
                      </a:r>
                      <a:r>
                        <a:rPr lang="en-US" sz="1100">
                          <a:solidFill>
                            <a:schemeClr val="bg1"/>
                          </a:solidFill>
                          <a:latin typeface="Arial" pitchFamily="34" charset="0"/>
                          <a:ea typeface="Times New Roman"/>
                          <a:cs typeface="Arial" pitchFamily="34" charset="0"/>
                        </a:rPr>
                        <a:t>, U</a:t>
                      </a:r>
                      <a:r>
                        <a:rPr lang="en-US" sz="1100" baseline="-25000">
                          <a:solidFill>
                            <a:schemeClr val="bg1"/>
                          </a:solidFill>
                          <a:latin typeface="Arial" pitchFamily="34" charset="0"/>
                          <a:ea typeface="Times New Roman"/>
                          <a:cs typeface="Arial" pitchFamily="34" charset="0"/>
                        </a:rPr>
                        <a:t>UCk</a:t>
                      </a:r>
                      <a:r>
                        <a:rPr lang="en-US" sz="1100">
                          <a:solidFill>
                            <a:schemeClr val="bg1"/>
                          </a:solidFill>
                          <a:latin typeface="Arial" pitchFamily="34" charset="0"/>
                          <a:ea typeface="Times New Roman"/>
                          <a:cs typeface="Arial" pitchFamily="34" charset="0"/>
                        </a:rPr>
                        <a:t> = 545, 527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β ≈ 0,7</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19456">
                <a:tc>
                  <a:txBody>
                    <a:bodyPr/>
                    <a:lstStyle/>
                    <a:p>
                      <a:pPr algn="ctr">
                        <a:spcAft>
                          <a:spcPts val="0"/>
                        </a:spcAft>
                      </a:pPr>
                      <a:r>
                        <a:rPr lang="en-US" sz="1100" smtClean="0">
                          <a:solidFill>
                            <a:schemeClr val="bg1"/>
                          </a:solidFill>
                          <a:latin typeface="Arial" pitchFamily="34" charset="0"/>
                          <a:ea typeface="Times New Roman"/>
                          <a:cs typeface="Arial" pitchFamily="34" charset="0"/>
                        </a:rPr>
                        <a:t>26/M</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pot35</a:t>
                      </a:r>
                      <a:r>
                        <a:rPr lang="en-US" sz="1100">
                          <a:solidFill>
                            <a:schemeClr val="bg1"/>
                          </a:solidFill>
                          <a:latin typeface="Arial" pitchFamily="34" charset="0"/>
                          <a:ea typeface="Times New Roman"/>
                          <a:cs typeface="Arial" pitchFamily="34" charset="0"/>
                        </a:rPr>
                        <a:t> = 0,290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pot40</a:t>
                      </a:r>
                      <a:r>
                        <a:rPr lang="en-US" sz="1100">
                          <a:solidFill>
                            <a:schemeClr val="bg1"/>
                          </a:solidFill>
                          <a:latin typeface="Arial" pitchFamily="34" charset="0"/>
                          <a:ea typeface="Times New Roman"/>
                          <a:cs typeface="Arial" pitchFamily="34" charset="0"/>
                        </a:rPr>
                        <a:t> = 0,381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reg</a:t>
                      </a:r>
                      <a:r>
                        <a:rPr lang="en-US" sz="1100">
                          <a:solidFill>
                            <a:schemeClr val="bg1"/>
                          </a:solidFill>
                          <a:latin typeface="Arial" pitchFamily="34" charset="0"/>
                          <a:ea typeface="Times New Roman"/>
                          <a:cs typeface="Arial" pitchFamily="34" charset="0"/>
                        </a:rPr>
                        <a:t> = 0,045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U</a:t>
                      </a:r>
                      <a:r>
                        <a:rPr lang="en-US" sz="1100" baseline="-25000">
                          <a:solidFill>
                            <a:schemeClr val="bg1"/>
                          </a:solidFill>
                          <a:latin typeface="Arial" pitchFamily="34" charset="0"/>
                          <a:ea typeface="Times New Roman"/>
                          <a:cs typeface="Arial" pitchFamily="34" charset="0"/>
                        </a:rPr>
                        <a:t>UCp</a:t>
                      </a:r>
                      <a:r>
                        <a:rPr lang="en-US" sz="1100">
                          <a:solidFill>
                            <a:schemeClr val="bg1"/>
                          </a:solidFill>
                          <a:latin typeface="Arial" pitchFamily="34" charset="0"/>
                          <a:ea typeface="Times New Roman"/>
                          <a:cs typeface="Arial" pitchFamily="34" charset="0"/>
                        </a:rPr>
                        <a:t>, U</a:t>
                      </a:r>
                      <a:r>
                        <a:rPr lang="en-US" sz="1100" baseline="-25000">
                          <a:solidFill>
                            <a:schemeClr val="bg1"/>
                          </a:solidFill>
                          <a:latin typeface="Arial" pitchFamily="34" charset="0"/>
                          <a:ea typeface="Times New Roman"/>
                          <a:cs typeface="Arial" pitchFamily="34" charset="0"/>
                        </a:rPr>
                        <a:t>UCk</a:t>
                      </a:r>
                      <a:r>
                        <a:rPr lang="en-US" sz="1100">
                          <a:solidFill>
                            <a:schemeClr val="bg1"/>
                          </a:solidFill>
                          <a:latin typeface="Arial" pitchFamily="34" charset="0"/>
                          <a:ea typeface="Times New Roman"/>
                          <a:cs typeface="Arial" pitchFamily="34" charset="0"/>
                        </a:rPr>
                        <a:t> = 542, 523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β ≈ 0,7</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19456">
                <a:tc>
                  <a:txBody>
                    <a:bodyPr/>
                    <a:lstStyle/>
                    <a:p>
                      <a:pPr algn="ctr">
                        <a:spcAft>
                          <a:spcPts val="0"/>
                        </a:spcAft>
                      </a:pPr>
                      <a:r>
                        <a:rPr lang="en-US" sz="1100" smtClean="0">
                          <a:solidFill>
                            <a:schemeClr val="bg1"/>
                          </a:solidFill>
                          <a:latin typeface="Arial" pitchFamily="34" charset="0"/>
                          <a:ea typeface="Times New Roman"/>
                          <a:cs typeface="Arial" pitchFamily="34" charset="0"/>
                        </a:rPr>
                        <a:t>27/Б</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pot35</a:t>
                      </a:r>
                      <a:r>
                        <a:rPr lang="en-US" sz="1100">
                          <a:solidFill>
                            <a:schemeClr val="bg1"/>
                          </a:solidFill>
                          <a:latin typeface="Arial" pitchFamily="34" charset="0"/>
                          <a:ea typeface="Times New Roman"/>
                          <a:cs typeface="Arial" pitchFamily="34" charset="0"/>
                        </a:rPr>
                        <a:t> = 0,270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pot40</a:t>
                      </a:r>
                      <a:r>
                        <a:rPr lang="en-US" sz="1100">
                          <a:solidFill>
                            <a:schemeClr val="bg1"/>
                          </a:solidFill>
                          <a:latin typeface="Arial" pitchFamily="34" charset="0"/>
                          <a:ea typeface="Times New Roman"/>
                          <a:cs typeface="Arial" pitchFamily="34" charset="0"/>
                        </a:rPr>
                        <a:t> = 0,367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E</a:t>
                      </a:r>
                      <a:r>
                        <a:rPr lang="en-US" sz="1100" baseline="-25000">
                          <a:solidFill>
                            <a:schemeClr val="bg1"/>
                          </a:solidFill>
                          <a:latin typeface="Arial" pitchFamily="34" charset="0"/>
                          <a:ea typeface="Times New Roman"/>
                          <a:cs typeface="Arial" pitchFamily="34" charset="0"/>
                        </a:rPr>
                        <a:t>reg</a:t>
                      </a:r>
                      <a:r>
                        <a:rPr lang="en-US" sz="1100">
                          <a:solidFill>
                            <a:schemeClr val="bg1"/>
                          </a:solidFill>
                          <a:latin typeface="Arial" pitchFamily="34" charset="0"/>
                          <a:ea typeface="Times New Roman"/>
                          <a:cs typeface="Arial" pitchFamily="34" charset="0"/>
                        </a:rPr>
                        <a:t> = 0,139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U</a:t>
                      </a:r>
                      <a:r>
                        <a:rPr lang="en-US" sz="1100" baseline="-25000">
                          <a:solidFill>
                            <a:schemeClr val="bg1"/>
                          </a:solidFill>
                          <a:latin typeface="Arial" pitchFamily="34" charset="0"/>
                          <a:ea typeface="Times New Roman"/>
                          <a:cs typeface="Arial" pitchFamily="34" charset="0"/>
                        </a:rPr>
                        <a:t>UCp</a:t>
                      </a:r>
                      <a:r>
                        <a:rPr lang="en-US" sz="1100">
                          <a:solidFill>
                            <a:schemeClr val="bg1"/>
                          </a:solidFill>
                          <a:latin typeface="Arial" pitchFamily="34" charset="0"/>
                          <a:ea typeface="Times New Roman"/>
                          <a:cs typeface="Arial" pitchFamily="34" charset="0"/>
                        </a:rPr>
                        <a:t>, U</a:t>
                      </a:r>
                      <a:r>
                        <a:rPr lang="en-US" sz="1100" baseline="-25000">
                          <a:solidFill>
                            <a:schemeClr val="bg1"/>
                          </a:solidFill>
                          <a:latin typeface="Arial" pitchFamily="34" charset="0"/>
                          <a:ea typeface="Times New Roman"/>
                          <a:cs typeface="Arial" pitchFamily="34" charset="0"/>
                        </a:rPr>
                        <a:t>UCk</a:t>
                      </a:r>
                      <a:r>
                        <a:rPr lang="en-US" sz="1100">
                          <a:solidFill>
                            <a:schemeClr val="bg1"/>
                          </a:solidFill>
                          <a:latin typeface="Arial" pitchFamily="34" charset="0"/>
                          <a:ea typeface="Times New Roman"/>
                          <a:cs typeface="Arial" pitchFamily="34" charset="0"/>
                        </a:rPr>
                        <a:t> = 535, 516 </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en-US" sz="1100">
                          <a:solidFill>
                            <a:schemeClr val="bg1"/>
                          </a:solidFill>
                          <a:latin typeface="Arial" pitchFamily="34" charset="0"/>
                          <a:ea typeface="Times New Roman"/>
                          <a:cs typeface="Arial" pitchFamily="34" charset="0"/>
                        </a:rPr>
                        <a:t>β ≈ 0,7</a:t>
                      </a:r>
                      <a:endParaRPr lang="en-US" sz="1100">
                        <a:solidFill>
                          <a:schemeClr val="bg1"/>
                        </a:solidFill>
                        <a:latin typeface="Arial" pitchFamily="34" charset="0"/>
                        <a:ea typeface="Calibri"/>
                        <a:cs typeface="Arial" pitchFamily="34"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bl>
          </a:graphicData>
        </a:graphic>
      </p:graphicFrame>
      <p:sp>
        <p:nvSpPr>
          <p:cNvPr id="10" name="Rectangle 9"/>
          <p:cNvSpPr/>
          <p:nvPr/>
        </p:nvSpPr>
        <p:spPr>
          <a:xfrm flipV="1">
            <a:off x="0" y="0"/>
            <a:ext cx="1295400" cy="533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1" name="Rectangle 10"/>
          <p:cNvSpPr/>
          <p:nvPr/>
        </p:nvSpPr>
        <p:spPr>
          <a:xfrm>
            <a:off x="0" y="6477001"/>
            <a:ext cx="9144000" cy="381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2" name="Rectangle 11"/>
          <p:cNvSpPr/>
          <p:nvPr/>
        </p:nvSpPr>
        <p:spPr>
          <a:xfrm>
            <a:off x="7924800" y="6477000"/>
            <a:ext cx="1219200" cy="38100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3" name="Rectangle 24"/>
          <p:cNvSpPr>
            <a:spLocks noChangeArrowheads="1"/>
          </p:cNvSpPr>
          <p:nvPr/>
        </p:nvSpPr>
        <p:spPr bwMode="gray">
          <a:xfrm>
            <a:off x="7924800" y="6477000"/>
            <a:ext cx="1066800" cy="381000"/>
          </a:xfrm>
          <a:prstGeom prst="rect">
            <a:avLst/>
          </a:prstGeom>
          <a:noFill/>
          <a:ln>
            <a:noFill/>
          </a:ln>
          <a:extLst/>
        </p:spPr>
        <p:txBody>
          <a:bodyPr anchor="ctr" anchorCtr="0"/>
          <a:lstStyle/>
          <a:p>
            <a:pPr>
              <a:defRPr/>
            </a:pPr>
            <a:fld id="{89D935C5-5EC5-4D00-B2D7-89227E27EE0D}" type="slidenum">
              <a:rPr lang="sr-Latn-RS" sz="1600" b="0" smtClean="0">
                <a:cs typeface="Arial" pitchFamily="34" charset="0"/>
              </a:rPr>
              <a:pPr>
                <a:defRPr/>
              </a:pPr>
              <a:t>17</a:t>
            </a:fld>
            <a:r>
              <a:rPr lang="sr-Latn-RS" sz="1600" b="0" smtClean="0">
                <a:cs typeface="Arial" pitchFamily="34" charset="0"/>
              </a:rPr>
              <a:t> </a:t>
            </a:r>
            <a:r>
              <a:rPr lang="sr-Latn-RS" sz="1600" b="0" smtClean="0">
                <a:cs typeface="Arial" pitchFamily="34" charset="0"/>
              </a:rPr>
              <a:t>/ 30</a:t>
            </a:r>
            <a:endParaRPr lang="en-US" sz="1600" b="0">
              <a:cs typeface="Arial" pitchFamily="34" charset="0"/>
            </a:endParaRPr>
          </a:p>
        </p:txBody>
      </p:sp>
      <p:sp>
        <p:nvSpPr>
          <p:cNvPr id="14" name="Rectangle 24"/>
          <p:cNvSpPr>
            <a:spLocks noChangeArrowheads="1"/>
          </p:cNvSpPr>
          <p:nvPr/>
        </p:nvSpPr>
        <p:spPr bwMode="gray">
          <a:xfrm>
            <a:off x="1447800" y="76200"/>
            <a:ext cx="7696200" cy="381000"/>
          </a:xfrm>
          <a:prstGeom prst="rect">
            <a:avLst/>
          </a:prstGeom>
          <a:noFill/>
          <a:ln>
            <a:noFill/>
          </a:ln>
          <a:extLst/>
        </p:spPr>
        <p:txBody>
          <a:bodyPr/>
          <a:lstStyle/>
          <a:p>
            <a:pPr algn="l">
              <a:defRPr/>
            </a:pPr>
            <a:r>
              <a:rPr lang="sr-Cyrl-RS" sz="2000" smtClean="0">
                <a:solidFill>
                  <a:schemeClr val="tx1">
                    <a:lumMod val="50000"/>
                  </a:schemeClr>
                </a:solidFill>
                <a:cs typeface="Arial" pitchFamily="34" charset="0"/>
              </a:rPr>
              <a:t>Полигонска испитивања</a:t>
            </a:r>
            <a:endParaRPr lang="en-US" sz="2000">
              <a:solidFill>
                <a:schemeClr val="tx1">
                  <a:lumMod val="50000"/>
                </a:schemeClr>
              </a:solidFill>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Rectangle 32"/>
          <p:cNvSpPr/>
          <p:nvPr/>
        </p:nvSpPr>
        <p:spPr>
          <a:xfrm>
            <a:off x="0" y="6477001"/>
            <a:ext cx="9144000" cy="381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27" name="Rectangle 26"/>
          <p:cNvSpPr/>
          <p:nvPr/>
        </p:nvSpPr>
        <p:spPr>
          <a:xfrm>
            <a:off x="1295400" y="0"/>
            <a:ext cx="7848600" cy="5334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pic>
        <p:nvPicPr>
          <p:cNvPr id="11" name="Picture 10"/>
          <p:cNvPicPr/>
          <p:nvPr/>
        </p:nvPicPr>
        <p:blipFill>
          <a:blip r:embed="rId3" cstate="print"/>
          <a:srcRect/>
          <a:stretch>
            <a:fillRect/>
          </a:stretch>
        </p:blipFill>
        <p:spPr bwMode="auto">
          <a:xfrm>
            <a:off x="76200" y="609600"/>
            <a:ext cx="4320000" cy="2880000"/>
          </a:xfrm>
          <a:prstGeom prst="rect">
            <a:avLst/>
          </a:prstGeom>
          <a:noFill/>
          <a:ln w="9525">
            <a:noFill/>
            <a:miter lim="800000"/>
            <a:headEnd/>
            <a:tailEnd/>
          </a:ln>
        </p:spPr>
      </p:pic>
      <p:pic>
        <p:nvPicPr>
          <p:cNvPr id="12" name="Picture 11"/>
          <p:cNvPicPr/>
          <p:nvPr/>
        </p:nvPicPr>
        <p:blipFill>
          <a:blip r:embed="rId4" cstate="print">
            <a:extLst>
              <a:ext uri="{28A0092B-C50C-407E-A947-70E740481C1C}">
                <a14:useLocalDpi xmlns="" xmlns:a14="http://schemas.microsoft.com/office/drawing/2010/main" val="0"/>
              </a:ext>
            </a:extLst>
          </a:blip>
          <a:srcRect l="4762" t="4750" r="4750"/>
          <a:stretch>
            <a:fillRect/>
          </a:stretch>
        </p:blipFill>
        <p:spPr>
          <a:xfrm>
            <a:off x="152400" y="3724275"/>
            <a:ext cx="4347600" cy="2743200"/>
          </a:xfrm>
          <a:prstGeom prst="rect">
            <a:avLst/>
          </a:prstGeom>
        </p:spPr>
      </p:pic>
      <p:pic>
        <p:nvPicPr>
          <p:cNvPr id="13" name="Picture 12"/>
          <p:cNvPicPr/>
          <p:nvPr/>
        </p:nvPicPr>
        <p:blipFill>
          <a:blip r:embed="rId5" cstate="print"/>
          <a:srcRect/>
          <a:stretch>
            <a:fillRect/>
          </a:stretch>
        </p:blipFill>
        <p:spPr bwMode="auto">
          <a:xfrm>
            <a:off x="4648200" y="609600"/>
            <a:ext cx="4320000" cy="2880000"/>
          </a:xfrm>
          <a:prstGeom prst="rect">
            <a:avLst/>
          </a:prstGeom>
          <a:noFill/>
          <a:ln w="9525">
            <a:noFill/>
            <a:miter lim="800000"/>
            <a:headEnd/>
            <a:tailEnd/>
          </a:ln>
        </p:spPr>
      </p:pic>
      <p:pic>
        <p:nvPicPr>
          <p:cNvPr id="14" name="Picture 13"/>
          <p:cNvPicPr/>
          <p:nvPr/>
        </p:nvPicPr>
        <p:blipFill>
          <a:blip r:embed="rId6" cstate="print">
            <a:extLst>
              <a:ext uri="{28A0092B-C50C-407E-A947-70E740481C1C}">
                <a14:useLocalDpi xmlns="" xmlns:a14="http://schemas.microsoft.com/office/drawing/2010/main" val="0"/>
              </a:ext>
            </a:extLst>
          </a:blip>
          <a:srcRect r="6867"/>
          <a:stretch>
            <a:fillRect/>
          </a:stretch>
        </p:blipFill>
        <p:spPr>
          <a:xfrm>
            <a:off x="4419600" y="3581400"/>
            <a:ext cx="4464000" cy="2880000"/>
          </a:xfrm>
          <a:prstGeom prst="rect">
            <a:avLst/>
          </a:prstGeom>
        </p:spPr>
      </p:pic>
      <p:pic>
        <p:nvPicPr>
          <p:cNvPr id="17" name="Picture 16"/>
          <p:cNvPicPr/>
          <p:nvPr/>
        </p:nvPicPr>
        <p:blipFill>
          <a:blip r:embed="rId7" cstate="print"/>
          <a:srcRect b="25000"/>
          <a:stretch>
            <a:fillRect/>
          </a:stretch>
        </p:blipFill>
        <p:spPr bwMode="auto">
          <a:xfrm>
            <a:off x="1933575" y="6277707"/>
            <a:ext cx="885825" cy="123093"/>
          </a:xfrm>
          <a:prstGeom prst="rect">
            <a:avLst/>
          </a:prstGeom>
          <a:noFill/>
          <a:ln w="9525">
            <a:noFill/>
            <a:miter lim="800000"/>
            <a:headEnd/>
            <a:tailEnd/>
          </a:ln>
        </p:spPr>
      </p:pic>
      <p:pic>
        <p:nvPicPr>
          <p:cNvPr id="18" name="Picture 17"/>
          <p:cNvPicPr/>
          <p:nvPr/>
        </p:nvPicPr>
        <p:blipFill>
          <a:blip r:embed="rId8" cstate="print"/>
          <a:srcRect/>
          <a:stretch>
            <a:fillRect/>
          </a:stretch>
        </p:blipFill>
        <p:spPr bwMode="auto">
          <a:xfrm rot="16200000">
            <a:off x="-306285" y="4954484"/>
            <a:ext cx="1069768" cy="152400"/>
          </a:xfrm>
          <a:prstGeom prst="rect">
            <a:avLst/>
          </a:prstGeom>
          <a:noFill/>
          <a:ln w="9525">
            <a:noFill/>
            <a:miter lim="800000"/>
            <a:headEnd/>
            <a:tailEnd/>
          </a:ln>
        </p:spPr>
      </p:pic>
      <p:pic>
        <p:nvPicPr>
          <p:cNvPr id="19" name="Picture 18"/>
          <p:cNvPicPr/>
          <p:nvPr/>
        </p:nvPicPr>
        <p:blipFill>
          <a:blip r:embed="rId7" cstate="print"/>
          <a:srcRect b="25000"/>
          <a:stretch>
            <a:fillRect/>
          </a:stretch>
        </p:blipFill>
        <p:spPr bwMode="auto">
          <a:xfrm>
            <a:off x="6477000" y="6277707"/>
            <a:ext cx="885825" cy="123093"/>
          </a:xfrm>
          <a:prstGeom prst="rect">
            <a:avLst/>
          </a:prstGeom>
          <a:noFill/>
          <a:ln w="9525">
            <a:noFill/>
            <a:miter lim="800000"/>
            <a:headEnd/>
            <a:tailEnd/>
          </a:ln>
        </p:spPr>
      </p:pic>
      <p:pic>
        <p:nvPicPr>
          <p:cNvPr id="20" name="Picture 19"/>
          <p:cNvPicPr/>
          <p:nvPr/>
        </p:nvPicPr>
        <p:blipFill>
          <a:blip r:embed="rId8" cstate="print"/>
          <a:srcRect/>
          <a:stretch>
            <a:fillRect/>
          </a:stretch>
        </p:blipFill>
        <p:spPr bwMode="auto">
          <a:xfrm rot="16200000">
            <a:off x="4189516" y="4954485"/>
            <a:ext cx="1069768" cy="152400"/>
          </a:xfrm>
          <a:prstGeom prst="rect">
            <a:avLst/>
          </a:prstGeom>
          <a:noFill/>
          <a:ln w="9525">
            <a:noFill/>
            <a:miter lim="800000"/>
            <a:headEnd/>
            <a:tailEnd/>
          </a:ln>
        </p:spPr>
      </p:pic>
      <p:pic>
        <p:nvPicPr>
          <p:cNvPr id="21" name="Picture 20"/>
          <p:cNvPicPr>
            <a:picLocks noChangeAspect="1"/>
          </p:cNvPicPr>
          <p:nvPr/>
        </p:nvPicPr>
        <p:blipFill>
          <a:blip r:embed="rId9" cstate="print"/>
          <a:stretch>
            <a:fillRect/>
          </a:stretch>
        </p:blipFill>
        <p:spPr>
          <a:xfrm>
            <a:off x="304800" y="2401989"/>
            <a:ext cx="604837" cy="727336"/>
          </a:xfrm>
          <a:prstGeom prst="rect">
            <a:avLst/>
          </a:prstGeom>
        </p:spPr>
      </p:pic>
      <p:pic>
        <p:nvPicPr>
          <p:cNvPr id="22" name="Picture 21"/>
          <p:cNvPicPr>
            <a:picLocks noChangeAspect="1"/>
          </p:cNvPicPr>
          <p:nvPr/>
        </p:nvPicPr>
        <p:blipFill>
          <a:blip r:embed="rId10" cstate="print"/>
          <a:stretch>
            <a:fillRect/>
          </a:stretch>
        </p:blipFill>
        <p:spPr>
          <a:xfrm>
            <a:off x="3733800" y="778208"/>
            <a:ext cx="479821" cy="186199"/>
          </a:xfrm>
          <a:prstGeom prst="rect">
            <a:avLst/>
          </a:prstGeom>
        </p:spPr>
      </p:pic>
      <p:pic>
        <p:nvPicPr>
          <p:cNvPr id="23" name="Picture 22"/>
          <p:cNvPicPr>
            <a:picLocks noChangeAspect="1"/>
          </p:cNvPicPr>
          <p:nvPr/>
        </p:nvPicPr>
        <p:blipFill>
          <a:blip r:embed="rId11" cstate="print"/>
          <a:stretch>
            <a:fillRect/>
          </a:stretch>
        </p:blipFill>
        <p:spPr>
          <a:xfrm>
            <a:off x="3886200" y="2177251"/>
            <a:ext cx="298949" cy="188811"/>
          </a:xfrm>
          <a:prstGeom prst="rect">
            <a:avLst/>
          </a:prstGeom>
        </p:spPr>
      </p:pic>
      <p:pic>
        <p:nvPicPr>
          <p:cNvPr id="24" name="Picture 23"/>
          <p:cNvPicPr>
            <a:picLocks noChangeAspect="1"/>
          </p:cNvPicPr>
          <p:nvPr/>
        </p:nvPicPr>
        <p:blipFill>
          <a:blip r:embed="rId9" cstate="print"/>
          <a:stretch>
            <a:fillRect/>
          </a:stretch>
        </p:blipFill>
        <p:spPr>
          <a:xfrm>
            <a:off x="4876800" y="2428630"/>
            <a:ext cx="604837" cy="727336"/>
          </a:xfrm>
          <a:prstGeom prst="rect">
            <a:avLst/>
          </a:prstGeom>
        </p:spPr>
      </p:pic>
      <p:pic>
        <p:nvPicPr>
          <p:cNvPr id="25" name="Picture 24"/>
          <p:cNvPicPr>
            <a:picLocks noChangeAspect="1"/>
          </p:cNvPicPr>
          <p:nvPr/>
        </p:nvPicPr>
        <p:blipFill>
          <a:blip r:embed="rId10" cstate="print"/>
          <a:stretch>
            <a:fillRect/>
          </a:stretch>
        </p:blipFill>
        <p:spPr>
          <a:xfrm>
            <a:off x="8305800" y="762000"/>
            <a:ext cx="479821" cy="186199"/>
          </a:xfrm>
          <a:prstGeom prst="rect">
            <a:avLst/>
          </a:prstGeom>
        </p:spPr>
      </p:pic>
      <p:pic>
        <p:nvPicPr>
          <p:cNvPr id="26" name="Picture 25"/>
          <p:cNvPicPr>
            <a:picLocks noChangeAspect="1"/>
          </p:cNvPicPr>
          <p:nvPr/>
        </p:nvPicPr>
        <p:blipFill>
          <a:blip r:embed="rId11" cstate="print"/>
          <a:stretch>
            <a:fillRect/>
          </a:stretch>
        </p:blipFill>
        <p:spPr>
          <a:xfrm>
            <a:off x="8464051" y="2203892"/>
            <a:ext cx="298949" cy="188811"/>
          </a:xfrm>
          <a:prstGeom prst="rect">
            <a:avLst/>
          </a:prstGeom>
        </p:spPr>
      </p:pic>
      <p:sp>
        <p:nvSpPr>
          <p:cNvPr id="28" name="Rectangle 27"/>
          <p:cNvSpPr/>
          <p:nvPr/>
        </p:nvSpPr>
        <p:spPr>
          <a:xfrm flipV="1">
            <a:off x="0" y="0"/>
            <a:ext cx="1295400" cy="533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30" name="Rectangle 29"/>
          <p:cNvSpPr/>
          <p:nvPr/>
        </p:nvSpPr>
        <p:spPr>
          <a:xfrm>
            <a:off x="7924800" y="6477000"/>
            <a:ext cx="1219200" cy="38100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31" name="Rectangle 24"/>
          <p:cNvSpPr>
            <a:spLocks noChangeArrowheads="1"/>
          </p:cNvSpPr>
          <p:nvPr/>
        </p:nvSpPr>
        <p:spPr bwMode="gray">
          <a:xfrm>
            <a:off x="7924800" y="6477000"/>
            <a:ext cx="1066800" cy="381000"/>
          </a:xfrm>
          <a:prstGeom prst="rect">
            <a:avLst/>
          </a:prstGeom>
          <a:noFill/>
          <a:ln>
            <a:noFill/>
          </a:ln>
          <a:extLst/>
        </p:spPr>
        <p:txBody>
          <a:bodyPr anchor="ctr" anchorCtr="0"/>
          <a:lstStyle/>
          <a:p>
            <a:pPr>
              <a:defRPr/>
            </a:pPr>
            <a:fld id="{89D935C5-5EC5-4D00-B2D7-89227E27EE0D}" type="slidenum">
              <a:rPr lang="sr-Latn-RS" sz="1600" b="0" smtClean="0">
                <a:cs typeface="Arial" pitchFamily="34" charset="0"/>
              </a:rPr>
              <a:pPr>
                <a:defRPr/>
              </a:pPr>
              <a:t>18</a:t>
            </a:fld>
            <a:r>
              <a:rPr lang="sr-Latn-RS" sz="1600" b="0" smtClean="0">
                <a:cs typeface="Arial" pitchFamily="34" charset="0"/>
              </a:rPr>
              <a:t> </a:t>
            </a:r>
            <a:r>
              <a:rPr lang="sr-Latn-RS" sz="1600" b="0" smtClean="0">
                <a:cs typeface="Arial" pitchFamily="34" charset="0"/>
              </a:rPr>
              <a:t>/ 30</a:t>
            </a:r>
            <a:endParaRPr lang="en-US" sz="1600" b="0">
              <a:cs typeface="Arial" pitchFamily="34" charset="0"/>
            </a:endParaRPr>
          </a:p>
        </p:txBody>
      </p:sp>
      <p:sp>
        <p:nvSpPr>
          <p:cNvPr id="32" name="Rectangle 24"/>
          <p:cNvSpPr>
            <a:spLocks noChangeArrowheads="1"/>
          </p:cNvSpPr>
          <p:nvPr/>
        </p:nvSpPr>
        <p:spPr bwMode="gray">
          <a:xfrm>
            <a:off x="1447800" y="76200"/>
            <a:ext cx="7696200" cy="381000"/>
          </a:xfrm>
          <a:prstGeom prst="rect">
            <a:avLst/>
          </a:prstGeom>
          <a:noFill/>
          <a:ln>
            <a:noFill/>
          </a:ln>
          <a:extLst/>
        </p:spPr>
        <p:txBody>
          <a:bodyPr/>
          <a:lstStyle/>
          <a:p>
            <a:pPr algn="l">
              <a:defRPr/>
            </a:pPr>
            <a:r>
              <a:rPr lang="sr-Cyrl-RS" sz="2000" smtClean="0">
                <a:solidFill>
                  <a:schemeClr val="tx1">
                    <a:lumMod val="50000"/>
                  </a:schemeClr>
                </a:solidFill>
                <a:cs typeface="Arial" pitchFamily="34" charset="0"/>
              </a:rPr>
              <a:t>Анализа резултата</a:t>
            </a:r>
            <a:endParaRPr lang="en-US" sz="2000">
              <a:solidFill>
                <a:schemeClr val="tx1">
                  <a:lumMod val="50000"/>
                </a:schemeClr>
              </a:solidFill>
              <a:cs typeface="Arial" pitchFamily="34" charset="0"/>
            </a:endParaRPr>
          </a:p>
        </p:txBody>
      </p:sp>
      <p:sp>
        <p:nvSpPr>
          <p:cNvPr id="7" name="TextBox 6"/>
          <p:cNvSpPr txBox="1"/>
          <p:nvPr/>
        </p:nvSpPr>
        <p:spPr>
          <a:xfrm>
            <a:off x="0" y="3505200"/>
            <a:ext cx="9144000" cy="246221"/>
          </a:xfrm>
          <a:prstGeom prst="rect">
            <a:avLst/>
          </a:prstGeom>
          <a:noFill/>
        </p:spPr>
        <p:txBody>
          <a:bodyPr wrap="square" rtlCol="0">
            <a:spAutoFit/>
          </a:bodyPr>
          <a:lstStyle/>
          <a:p>
            <a:pPr algn="l"/>
            <a:r>
              <a:rPr lang="en-US" sz="1000" smtClean="0">
                <a:solidFill>
                  <a:schemeClr val="bg1"/>
                </a:solidFill>
                <a:cs typeface="Arial" pitchFamily="34" charset="0"/>
              </a:rPr>
              <a:t>13/П: E</a:t>
            </a:r>
            <a:r>
              <a:rPr lang="en-US" sz="1000" baseline="-25000" smtClean="0">
                <a:solidFill>
                  <a:schemeClr val="bg1"/>
                </a:solidFill>
                <a:cs typeface="Arial" pitchFamily="34" charset="0"/>
              </a:rPr>
              <a:t>pot35</a:t>
            </a:r>
            <a:r>
              <a:rPr lang="en-US" sz="1000" smtClean="0">
                <a:solidFill>
                  <a:schemeClr val="bg1"/>
                </a:solidFill>
                <a:cs typeface="Arial" pitchFamily="34" charset="0"/>
              </a:rPr>
              <a:t> = 0.310 kWh; E</a:t>
            </a:r>
            <a:r>
              <a:rPr lang="en-US" sz="1000" baseline="-25000" smtClean="0">
                <a:solidFill>
                  <a:schemeClr val="bg1"/>
                </a:solidFill>
                <a:cs typeface="Arial" pitchFamily="34" charset="0"/>
              </a:rPr>
              <a:t>pot40</a:t>
            </a:r>
            <a:r>
              <a:rPr lang="en-US" sz="1000" smtClean="0">
                <a:solidFill>
                  <a:schemeClr val="bg1"/>
                </a:solidFill>
                <a:cs typeface="Arial" pitchFamily="34" charset="0"/>
              </a:rPr>
              <a:t> = 0.410 kWh; E</a:t>
            </a:r>
            <a:r>
              <a:rPr lang="en-US" sz="1000" baseline="-25000" smtClean="0">
                <a:solidFill>
                  <a:schemeClr val="bg1"/>
                </a:solidFill>
                <a:cs typeface="Arial" pitchFamily="34" charset="0"/>
              </a:rPr>
              <a:t>reg</a:t>
            </a:r>
            <a:r>
              <a:rPr lang="en-US" sz="1000" smtClean="0">
                <a:solidFill>
                  <a:schemeClr val="bg1"/>
                </a:solidFill>
                <a:cs typeface="Arial" pitchFamily="34" charset="0"/>
              </a:rPr>
              <a:t> = 0.074 kWh;</a:t>
            </a:r>
            <a:r>
              <a:rPr lang="sr-Cyrl-RS" sz="1000" smtClean="0">
                <a:solidFill>
                  <a:schemeClr val="bg1"/>
                </a:solidFill>
                <a:cs typeface="Arial" pitchFamily="34" charset="0"/>
              </a:rPr>
              <a:t>	</a:t>
            </a:r>
            <a:r>
              <a:rPr lang="sr-Cyrl-CS" sz="1000" smtClean="0">
                <a:solidFill>
                  <a:schemeClr val="bg1"/>
                </a:solidFill>
                <a:cs typeface="Arial" pitchFamily="34" charset="0"/>
              </a:rPr>
              <a:t>25/П: </a:t>
            </a:r>
            <a:r>
              <a:rPr lang="en-US" sz="1000" smtClean="0">
                <a:solidFill>
                  <a:schemeClr val="bg1"/>
                </a:solidFill>
                <a:cs typeface="Arial" pitchFamily="34" charset="0"/>
              </a:rPr>
              <a:t>Epot35 = 0.291 kWh; Epot40 = 0.376 kWh; Ereg = 0.094 kWh; </a:t>
            </a:r>
            <a:r>
              <a:rPr lang="el-GR" sz="1000" smtClean="0">
                <a:solidFill>
                  <a:schemeClr val="bg1"/>
                </a:solidFill>
                <a:cs typeface="Arial" pitchFamily="34" charset="0"/>
              </a:rPr>
              <a:t>β ≈ 0.7</a:t>
            </a:r>
            <a:endParaRPr lang="en-US" sz="1600">
              <a:solidFill>
                <a:schemeClr val="bg1"/>
              </a:solidFill>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 name="Rectangle 44"/>
          <p:cNvSpPr/>
          <p:nvPr/>
        </p:nvSpPr>
        <p:spPr>
          <a:xfrm>
            <a:off x="0" y="6477001"/>
            <a:ext cx="9144000" cy="381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25" name="Rectangle 24"/>
          <p:cNvSpPr/>
          <p:nvPr/>
        </p:nvSpPr>
        <p:spPr>
          <a:xfrm>
            <a:off x="1295400" y="0"/>
            <a:ext cx="7848600" cy="5334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pic>
        <p:nvPicPr>
          <p:cNvPr id="15" name="Picture 14"/>
          <p:cNvPicPr/>
          <p:nvPr/>
        </p:nvPicPr>
        <p:blipFill>
          <a:blip r:embed="rId3" cstate="print"/>
          <a:srcRect/>
          <a:stretch>
            <a:fillRect/>
          </a:stretch>
        </p:blipFill>
        <p:spPr bwMode="auto">
          <a:xfrm>
            <a:off x="76200" y="609600"/>
            <a:ext cx="4320000" cy="2880000"/>
          </a:xfrm>
          <a:prstGeom prst="rect">
            <a:avLst/>
          </a:prstGeom>
          <a:noFill/>
          <a:ln w="9525">
            <a:noFill/>
            <a:miter lim="800000"/>
            <a:headEnd/>
            <a:tailEnd/>
          </a:ln>
        </p:spPr>
      </p:pic>
      <p:pic>
        <p:nvPicPr>
          <p:cNvPr id="16" name="Picture 15"/>
          <p:cNvPicPr/>
          <p:nvPr/>
        </p:nvPicPr>
        <p:blipFill>
          <a:blip r:embed="rId4" cstate="print">
            <a:extLst>
              <a:ext uri="{28A0092B-C50C-407E-A947-70E740481C1C}">
                <a14:useLocalDpi xmlns="" xmlns:a14="http://schemas.microsoft.com/office/drawing/2010/main" val="0"/>
              </a:ext>
            </a:extLst>
          </a:blip>
          <a:srcRect l="3180" r="7781"/>
          <a:stretch>
            <a:fillRect/>
          </a:stretch>
        </p:blipFill>
        <p:spPr>
          <a:xfrm>
            <a:off x="85725" y="3581400"/>
            <a:ext cx="4267200" cy="2880000"/>
          </a:xfrm>
          <a:prstGeom prst="rect">
            <a:avLst/>
          </a:prstGeom>
        </p:spPr>
      </p:pic>
      <p:pic>
        <p:nvPicPr>
          <p:cNvPr id="17" name="Picture 16"/>
          <p:cNvPicPr/>
          <p:nvPr/>
        </p:nvPicPr>
        <p:blipFill>
          <a:blip r:embed="rId5" cstate="print"/>
          <a:srcRect/>
          <a:stretch>
            <a:fillRect/>
          </a:stretch>
        </p:blipFill>
        <p:spPr bwMode="auto">
          <a:xfrm>
            <a:off x="4648200" y="609600"/>
            <a:ext cx="4320000" cy="2880000"/>
          </a:xfrm>
          <a:prstGeom prst="rect">
            <a:avLst/>
          </a:prstGeom>
          <a:noFill/>
          <a:ln w="9525">
            <a:noFill/>
            <a:miter lim="800000"/>
            <a:headEnd/>
            <a:tailEnd/>
          </a:ln>
        </p:spPr>
      </p:pic>
      <p:pic>
        <p:nvPicPr>
          <p:cNvPr id="18" name="Picture 17"/>
          <p:cNvPicPr/>
          <p:nvPr/>
        </p:nvPicPr>
        <p:blipFill>
          <a:blip r:embed="rId6" cstate="print">
            <a:extLst>
              <a:ext uri="{28A0092B-C50C-407E-A947-70E740481C1C}">
                <a14:useLocalDpi xmlns="" xmlns:a14="http://schemas.microsoft.com/office/drawing/2010/main" val="0"/>
              </a:ext>
            </a:extLst>
          </a:blip>
          <a:srcRect l="3045" r="6358"/>
          <a:stretch>
            <a:fillRect/>
          </a:stretch>
        </p:blipFill>
        <p:spPr>
          <a:xfrm>
            <a:off x="4572000" y="3581400"/>
            <a:ext cx="4347600" cy="2880000"/>
          </a:xfrm>
          <a:prstGeom prst="rect">
            <a:avLst/>
          </a:prstGeom>
        </p:spPr>
      </p:pic>
      <p:sp>
        <p:nvSpPr>
          <p:cNvPr id="26" name="Rectangle 25"/>
          <p:cNvSpPr/>
          <p:nvPr/>
        </p:nvSpPr>
        <p:spPr>
          <a:xfrm flipV="1">
            <a:off x="0" y="0"/>
            <a:ext cx="1295400" cy="533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29" name="Rectangle 28"/>
          <p:cNvSpPr/>
          <p:nvPr/>
        </p:nvSpPr>
        <p:spPr>
          <a:xfrm>
            <a:off x="7924800" y="6477000"/>
            <a:ext cx="1219200" cy="38100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30" name="Rectangle 24"/>
          <p:cNvSpPr>
            <a:spLocks noChangeArrowheads="1"/>
          </p:cNvSpPr>
          <p:nvPr/>
        </p:nvSpPr>
        <p:spPr bwMode="gray">
          <a:xfrm>
            <a:off x="7924800" y="6477000"/>
            <a:ext cx="1066800" cy="381000"/>
          </a:xfrm>
          <a:prstGeom prst="rect">
            <a:avLst/>
          </a:prstGeom>
          <a:noFill/>
          <a:ln>
            <a:noFill/>
          </a:ln>
          <a:extLst/>
        </p:spPr>
        <p:txBody>
          <a:bodyPr anchor="ctr" anchorCtr="0"/>
          <a:lstStyle/>
          <a:p>
            <a:pPr>
              <a:defRPr/>
            </a:pPr>
            <a:fld id="{89D935C5-5EC5-4D00-B2D7-89227E27EE0D}" type="slidenum">
              <a:rPr lang="sr-Latn-RS" sz="1600" b="0" smtClean="0">
                <a:cs typeface="Arial" pitchFamily="34" charset="0"/>
              </a:rPr>
              <a:pPr>
                <a:defRPr/>
              </a:pPr>
              <a:t>19</a:t>
            </a:fld>
            <a:r>
              <a:rPr lang="sr-Latn-RS" sz="1600" b="0" smtClean="0">
                <a:cs typeface="Arial" pitchFamily="34" charset="0"/>
              </a:rPr>
              <a:t> </a:t>
            </a:r>
            <a:r>
              <a:rPr lang="sr-Latn-RS" sz="1600" b="0" smtClean="0">
                <a:cs typeface="Arial" pitchFamily="34" charset="0"/>
              </a:rPr>
              <a:t>/ 30</a:t>
            </a:r>
            <a:endParaRPr lang="en-US" sz="1600" b="0">
              <a:cs typeface="Arial" pitchFamily="34" charset="0"/>
            </a:endParaRPr>
          </a:p>
        </p:txBody>
      </p:sp>
      <p:sp>
        <p:nvSpPr>
          <p:cNvPr id="34" name="Rectangle 24"/>
          <p:cNvSpPr>
            <a:spLocks noChangeArrowheads="1"/>
          </p:cNvSpPr>
          <p:nvPr/>
        </p:nvSpPr>
        <p:spPr bwMode="gray">
          <a:xfrm>
            <a:off x="1447800" y="76200"/>
            <a:ext cx="7696200" cy="381000"/>
          </a:xfrm>
          <a:prstGeom prst="rect">
            <a:avLst/>
          </a:prstGeom>
          <a:noFill/>
          <a:ln>
            <a:noFill/>
          </a:ln>
          <a:extLst/>
        </p:spPr>
        <p:txBody>
          <a:bodyPr/>
          <a:lstStyle/>
          <a:p>
            <a:pPr algn="l">
              <a:defRPr/>
            </a:pPr>
            <a:r>
              <a:rPr lang="sr-Cyrl-RS" sz="2000" smtClean="0">
                <a:solidFill>
                  <a:schemeClr val="tx1">
                    <a:lumMod val="50000"/>
                  </a:schemeClr>
                </a:solidFill>
                <a:cs typeface="Arial" pitchFamily="34" charset="0"/>
              </a:rPr>
              <a:t>Анализа резултата</a:t>
            </a:r>
            <a:endParaRPr lang="en-US" sz="2000">
              <a:solidFill>
                <a:schemeClr val="tx1">
                  <a:lumMod val="50000"/>
                </a:schemeClr>
              </a:solidFill>
              <a:cs typeface="Arial" pitchFamily="34" charset="0"/>
            </a:endParaRPr>
          </a:p>
        </p:txBody>
      </p:sp>
      <p:pic>
        <p:nvPicPr>
          <p:cNvPr id="35" name="Picture 34"/>
          <p:cNvPicPr>
            <a:picLocks noChangeAspect="1"/>
          </p:cNvPicPr>
          <p:nvPr/>
        </p:nvPicPr>
        <p:blipFill>
          <a:blip r:embed="rId7" cstate="print"/>
          <a:stretch>
            <a:fillRect/>
          </a:stretch>
        </p:blipFill>
        <p:spPr>
          <a:xfrm>
            <a:off x="304800" y="2401989"/>
            <a:ext cx="604837" cy="727336"/>
          </a:xfrm>
          <a:prstGeom prst="rect">
            <a:avLst/>
          </a:prstGeom>
        </p:spPr>
      </p:pic>
      <p:pic>
        <p:nvPicPr>
          <p:cNvPr id="36" name="Picture 35"/>
          <p:cNvPicPr>
            <a:picLocks noChangeAspect="1"/>
          </p:cNvPicPr>
          <p:nvPr/>
        </p:nvPicPr>
        <p:blipFill>
          <a:blip r:embed="rId8" cstate="print"/>
          <a:stretch>
            <a:fillRect/>
          </a:stretch>
        </p:blipFill>
        <p:spPr>
          <a:xfrm>
            <a:off x="3733800" y="778208"/>
            <a:ext cx="479821" cy="186199"/>
          </a:xfrm>
          <a:prstGeom prst="rect">
            <a:avLst/>
          </a:prstGeom>
        </p:spPr>
      </p:pic>
      <p:pic>
        <p:nvPicPr>
          <p:cNvPr id="37" name="Picture 36"/>
          <p:cNvPicPr>
            <a:picLocks noChangeAspect="1"/>
          </p:cNvPicPr>
          <p:nvPr/>
        </p:nvPicPr>
        <p:blipFill>
          <a:blip r:embed="rId9" cstate="print"/>
          <a:stretch>
            <a:fillRect/>
          </a:stretch>
        </p:blipFill>
        <p:spPr>
          <a:xfrm>
            <a:off x="3886200" y="2177251"/>
            <a:ext cx="298949" cy="188811"/>
          </a:xfrm>
          <a:prstGeom prst="rect">
            <a:avLst/>
          </a:prstGeom>
        </p:spPr>
      </p:pic>
      <p:pic>
        <p:nvPicPr>
          <p:cNvPr id="38" name="Picture 37"/>
          <p:cNvPicPr>
            <a:picLocks noChangeAspect="1"/>
          </p:cNvPicPr>
          <p:nvPr/>
        </p:nvPicPr>
        <p:blipFill>
          <a:blip r:embed="rId7" cstate="print"/>
          <a:stretch>
            <a:fillRect/>
          </a:stretch>
        </p:blipFill>
        <p:spPr>
          <a:xfrm>
            <a:off x="4876800" y="2428630"/>
            <a:ext cx="604837" cy="727336"/>
          </a:xfrm>
          <a:prstGeom prst="rect">
            <a:avLst/>
          </a:prstGeom>
        </p:spPr>
      </p:pic>
      <p:pic>
        <p:nvPicPr>
          <p:cNvPr id="39" name="Picture 38"/>
          <p:cNvPicPr>
            <a:picLocks noChangeAspect="1"/>
          </p:cNvPicPr>
          <p:nvPr/>
        </p:nvPicPr>
        <p:blipFill>
          <a:blip r:embed="rId8" cstate="print"/>
          <a:stretch>
            <a:fillRect/>
          </a:stretch>
        </p:blipFill>
        <p:spPr>
          <a:xfrm>
            <a:off x="8305800" y="762000"/>
            <a:ext cx="479821" cy="186199"/>
          </a:xfrm>
          <a:prstGeom prst="rect">
            <a:avLst/>
          </a:prstGeom>
        </p:spPr>
      </p:pic>
      <p:pic>
        <p:nvPicPr>
          <p:cNvPr id="40" name="Picture 39"/>
          <p:cNvPicPr>
            <a:picLocks noChangeAspect="1"/>
          </p:cNvPicPr>
          <p:nvPr/>
        </p:nvPicPr>
        <p:blipFill>
          <a:blip r:embed="rId9" cstate="print"/>
          <a:stretch>
            <a:fillRect/>
          </a:stretch>
        </p:blipFill>
        <p:spPr>
          <a:xfrm>
            <a:off x="8464051" y="2203892"/>
            <a:ext cx="298949" cy="188811"/>
          </a:xfrm>
          <a:prstGeom prst="rect">
            <a:avLst/>
          </a:prstGeom>
        </p:spPr>
      </p:pic>
      <p:sp>
        <p:nvSpPr>
          <p:cNvPr id="7" name="TextBox 6"/>
          <p:cNvSpPr txBox="1"/>
          <p:nvPr/>
        </p:nvSpPr>
        <p:spPr>
          <a:xfrm>
            <a:off x="0" y="3505200"/>
            <a:ext cx="9144000" cy="246221"/>
          </a:xfrm>
          <a:prstGeom prst="rect">
            <a:avLst/>
          </a:prstGeom>
          <a:noFill/>
        </p:spPr>
        <p:txBody>
          <a:bodyPr wrap="square" rtlCol="0">
            <a:spAutoFit/>
          </a:bodyPr>
          <a:lstStyle/>
          <a:p>
            <a:pPr algn="l"/>
            <a:r>
              <a:rPr lang="en-US" sz="1000" smtClean="0">
                <a:solidFill>
                  <a:schemeClr val="bg1"/>
                </a:solidFill>
                <a:latin typeface="+mn-lt"/>
              </a:rPr>
              <a:t>8/M</a:t>
            </a:r>
            <a:r>
              <a:rPr lang="en-US" sz="1000" dirty="0" smtClean="0">
                <a:solidFill>
                  <a:schemeClr val="bg1"/>
                </a:solidFill>
                <a:latin typeface="+mn-lt"/>
              </a:rPr>
              <a:t>: Epot35 = 0.313 kWh; Epot40 = 0.399 kWh; </a:t>
            </a:r>
            <a:r>
              <a:rPr lang="en-US" sz="1000" dirty="0" err="1" smtClean="0">
                <a:solidFill>
                  <a:schemeClr val="bg1"/>
                </a:solidFill>
                <a:latin typeface="+mn-lt"/>
              </a:rPr>
              <a:t>Ereg</a:t>
            </a:r>
            <a:r>
              <a:rPr lang="en-US" sz="1000" dirty="0" smtClean="0">
                <a:solidFill>
                  <a:schemeClr val="bg1"/>
                </a:solidFill>
                <a:latin typeface="+mn-lt"/>
              </a:rPr>
              <a:t> = 0.095 kWh; </a:t>
            </a:r>
            <a:r>
              <a:rPr lang="el-GR" sz="1000" dirty="0" smtClean="0">
                <a:solidFill>
                  <a:schemeClr val="bg1"/>
                </a:solidFill>
                <a:latin typeface="+mn-lt"/>
              </a:rPr>
              <a:t>β ≈ 0.85</a:t>
            </a:r>
            <a:r>
              <a:rPr lang="sr-Cyrl-RS" sz="1000" dirty="0" smtClean="0">
                <a:solidFill>
                  <a:schemeClr val="bg1"/>
                </a:solidFill>
                <a:latin typeface="+mn-lt"/>
              </a:rPr>
              <a:t>    </a:t>
            </a:r>
            <a:r>
              <a:rPr lang="en-US" sz="1000" dirty="0" smtClean="0">
                <a:solidFill>
                  <a:schemeClr val="bg1"/>
                </a:solidFill>
                <a:latin typeface="+mn-lt"/>
              </a:rPr>
              <a:t>26/M: Epot35 = 0.290 kWh; Epot40 = 0.381 kWh; </a:t>
            </a:r>
            <a:r>
              <a:rPr lang="en-US" sz="1000" dirty="0" err="1" smtClean="0">
                <a:solidFill>
                  <a:schemeClr val="bg1"/>
                </a:solidFill>
                <a:latin typeface="+mn-lt"/>
              </a:rPr>
              <a:t>Ereg</a:t>
            </a:r>
            <a:r>
              <a:rPr lang="en-US" sz="1000" dirty="0" smtClean="0">
                <a:solidFill>
                  <a:schemeClr val="bg1"/>
                </a:solidFill>
                <a:latin typeface="+mn-lt"/>
              </a:rPr>
              <a:t> = 0.045 kWh; </a:t>
            </a:r>
            <a:r>
              <a:rPr lang="el-GR" sz="1000" dirty="0" smtClean="0">
                <a:solidFill>
                  <a:schemeClr val="bg1"/>
                </a:solidFill>
                <a:latin typeface="+mn-lt"/>
              </a:rPr>
              <a:t>β </a:t>
            </a:r>
            <a:r>
              <a:rPr lang="el-GR" sz="1000" smtClean="0">
                <a:solidFill>
                  <a:schemeClr val="bg1"/>
                </a:solidFill>
                <a:latin typeface="+mn-lt"/>
              </a:rPr>
              <a:t>≈ 0.7</a:t>
            </a:r>
            <a:endParaRPr lang="en-US" sz="1600" dirty="0">
              <a:solidFill>
                <a:schemeClr val="bg1"/>
              </a:solidFill>
              <a:latin typeface="+mn-lt"/>
              <a:cs typeface="Times New Roman" pitchFamily="18" charset="0"/>
            </a:endParaRPr>
          </a:p>
        </p:txBody>
      </p:sp>
      <p:pic>
        <p:nvPicPr>
          <p:cNvPr id="41" name="Picture 40"/>
          <p:cNvPicPr/>
          <p:nvPr/>
        </p:nvPicPr>
        <p:blipFill>
          <a:blip r:embed="rId10" cstate="print"/>
          <a:srcRect b="25000"/>
          <a:stretch>
            <a:fillRect/>
          </a:stretch>
        </p:blipFill>
        <p:spPr bwMode="auto">
          <a:xfrm>
            <a:off x="1933575" y="6277707"/>
            <a:ext cx="885825" cy="123093"/>
          </a:xfrm>
          <a:prstGeom prst="rect">
            <a:avLst/>
          </a:prstGeom>
          <a:noFill/>
          <a:ln w="9525">
            <a:noFill/>
            <a:miter lim="800000"/>
            <a:headEnd/>
            <a:tailEnd/>
          </a:ln>
        </p:spPr>
      </p:pic>
      <p:pic>
        <p:nvPicPr>
          <p:cNvPr id="42" name="Picture 41"/>
          <p:cNvPicPr/>
          <p:nvPr/>
        </p:nvPicPr>
        <p:blipFill>
          <a:blip r:embed="rId11" cstate="print"/>
          <a:srcRect/>
          <a:stretch>
            <a:fillRect/>
          </a:stretch>
        </p:blipFill>
        <p:spPr bwMode="auto">
          <a:xfrm rot="16200000">
            <a:off x="-306285" y="4954484"/>
            <a:ext cx="1069768" cy="152400"/>
          </a:xfrm>
          <a:prstGeom prst="rect">
            <a:avLst/>
          </a:prstGeom>
          <a:noFill/>
          <a:ln w="9525">
            <a:noFill/>
            <a:miter lim="800000"/>
            <a:headEnd/>
            <a:tailEnd/>
          </a:ln>
        </p:spPr>
      </p:pic>
      <p:pic>
        <p:nvPicPr>
          <p:cNvPr id="43" name="Picture 42"/>
          <p:cNvPicPr/>
          <p:nvPr/>
        </p:nvPicPr>
        <p:blipFill>
          <a:blip r:embed="rId10" cstate="print"/>
          <a:srcRect b="25000"/>
          <a:stretch>
            <a:fillRect/>
          </a:stretch>
        </p:blipFill>
        <p:spPr bwMode="auto">
          <a:xfrm>
            <a:off x="6477000" y="6277707"/>
            <a:ext cx="885825" cy="123093"/>
          </a:xfrm>
          <a:prstGeom prst="rect">
            <a:avLst/>
          </a:prstGeom>
          <a:noFill/>
          <a:ln w="9525">
            <a:noFill/>
            <a:miter lim="800000"/>
            <a:headEnd/>
            <a:tailEnd/>
          </a:ln>
        </p:spPr>
      </p:pic>
      <p:pic>
        <p:nvPicPr>
          <p:cNvPr id="44" name="Picture 43"/>
          <p:cNvPicPr/>
          <p:nvPr/>
        </p:nvPicPr>
        <p:blipFill>
          <a:blip r:embed="rId11" cstate="print"/>
          <a:srcRect/>
          <a:stretch>
            <a:fillRect/>
          </a:stretch>
        </p:blipFill>
        <p:spPr bwMode="auto">
          <a:xfrm rot="16200000">
            <a:off x="4189516" y="4954485"/>
            <a:ext cx="1069768" cy="15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p:nvPr/>
        </p:nvPicPr>
        <p:blipFill>
          <a:blip r:embed="rId3" cstate="print"/>
          <a:srcRect t="9524" b="7143"/>
          <a:stretch>
            <a:fillRect/>
          </a:stretch>
        </p:blipFill>
        <p:spPr bwMode="auto">
          <a:xfrm>
            <a:off x="4003675" y="3810000"/>
            <a:ext cx="5140325" cy="2667000"/>
          </a:xfrm>
          <a:prstGeom prst="rect">
            <a:avLst/>
          </a:prstGeom>
          <a:noFill/>
          <a:ln w="9525">
            <a:noFill/>
            <a:miter lim="800000"/>
            <a:headEnd/>
            <a:tailEnd/>
          </a:ln>
        </p:spPr>
      </p:pic>
      <p:sp>
        <p:nvSpPr>
          <p:cNvPr id="10244" name="TextBox 7"/>
          <p:cNvSpPr txBox="1">
            <a:spLocks noChangeArrowheads="1"/>
          </p:cNvSpPr>
          <p:nvPr/>
        </p:nvSpPr>
        <p:spPr bwMode="auto">
          <a:xfrm>
            <a:off x="228600" y="762000"/>
            <a:ext cx="8686800" cy="4247317"/>
          </a:xfrm>
          <a:prstGeom prst="rect">
            <a:avLst/>
          </a:prstGeom>
          <a:noFill/>
          <a:ln>
            <a:noFill/>
          </a:ln>
          <a:extLst/>
        </p:spPr>
        <p:txBody>
          <a:bodyPr>
            <a:spAutoFit/>
          </a:bodyPr>
          <a:lstStyle/>
          <a:p>
            <a:pPr marL="285750" indent="-285750" algn="l">
              <a:defRPr/>
            </a:pPr>
            <a:r>
              <a:rPr lang="sr-Cyrl-RS" smtClean="0">
                <a:solidFill>
                  <a:srgbClr val="93D393"/>
                </a:solidFill>
                <a:cs typeface="Arial" pitchFamily="34" charset="0"/>
              </a:rPr>
              <a:t>Наручилац:</a:t>
            </a:r>
          </a:p>
          <a:p>
            <a:pPr marL="285750" indent="-285750" algn="l">
              <a:defRPr/>
            </a:pPr>
            <a:r>
              <a:rPr lang="sr-Cyrl-RS" b="0" smtClean="0">
                <a:solidFill>
                  <a:schemeClr val="bg1"/>
                </a:solidFill>
                <a:cs typeface="Arial" pitchFamily="34" charset="0"/>
              </a:rPr>
              <a:t>Секретаријат за јавни превоз Града Београда</a:t>
            </a:r>
          </a:p>
          <a:p>
            <a:pPr marL="285750" indent="-285750" algn="l">
              <a:defRPr/>
            </a:pPr>
            <a:endParaRPr lang="sr-Cyrl-RS" b="0">
              <a:solidFill>
                <a:schemeClr val="bg1"/>
              </a:solidFill>
              <a:cs typeface="Arial" pitchFamily="34" charset="0"/>
            </a:endParaRPr>
          </a:p>
          <a:p>
            <a:pPr marL="285750" indent="-285750" algn="l">
              <a:defRPr/>
            </a:pPr>
            <a:r>
              <a:rPr lang="sr-Cyrl-RS" smtClean="0">
                <a:solidFill>
                  <a:srgbClr val="93D393"/>
                </a:solidFill>
                <a:cs typeface="Arial" pitchFamily="34" charset="0"/>
              </a:rPr>
              <a:t>Извршилац:</a:t>
            </a:r>
          </a:p>
          <a:p>
            <a:pPr marL="285750" indent="-285750" algn="l">
              <a:defRPr/>
            </a:pPr>
            <a:r>
              <a:rPr lang="sr-Cyrl-RS" b="0" smtClean="0">
                <a:solidFill>
                  <a:schemeClr val="bg1"/>
                </a:solidFill>
                <a:cs typeface="Arial" pitchFamily="34" charset="0"/>
              </a:rPr>
              <a:t>Машински факултет Универзитета у Београду заједно са Иновационим</a:t>
            </a:r>
          </a:p>
          <a:p>
            <a:pPr marL="285750" indent="-285750" algn="l">
              <a:defRPr/>
            </a:pPr>
            <a:r>
              <a:rPr lang="sr-Cyrl-RS" b="0" smtClean="0">
                <a:solidFill>
                  <a:schemeClr val="bg1"/>
                </a:solidFill>
                <a:cs typeface="Arial" pitchFamily="34" charset="0"/>
              </a:rPr>
              <a:t>центром Машинског факултета у Београду</a:t>
            </a:r>
          </a:p>
          <a:p>
            <a:pPr marL="285750" indent="-285750" algn="l">
              <a:defRPr/>
            </a:pPr>
            <a:endParaRPr lang="sr-Cyrl-RS" b="0">
              <a:solidFill>
                <a:schemeClr val="bg1"/>
              </a:solidFill>
              <a:cs typeface="Arial" pitchFamily="34" charset="0"/>
            </a:endParaRPr>
          </a:p>
          <a:p>
            <a:pPr marL="285750" indent="-285750" algn="l">
              <a:defRPr/>
            </a:pPr>
            <a:r>
              <a:rPr lang="sr-Cyrl-RS" smtClean="0">
                <a:solidFill>
                  <a:srgbClr val="93D393"/>
                </a:solidFill>
                <a:cs typeface="Arial" pitchFamily="34" charset="0"/>
              </a:rPr>
              <a:t>Циљ:</a:t>
            </a:r>
          </a:p>
          <a:p>
            <a:pPr algn="l">
              <a:defRPr/>
            </a:pPr>
            <a:r>
              <a:rPr lang="ru-RU" b="0" smtClean="0">
                <a:solidFill>
                  <a:schemeClr val="bg1"/>
                </a:solidFill>
                <a:cs typeface="Arial" pitchFamily="34" charset="0"/>
              </a:rPr>
              <a:t>Истражити утицај </a:t>
            </a:r>
            <a:r>
              <a:rPr lang="ru-RU" b="0">
                <a:solidFill>
                  <a:schemeClr val="bg1"/>
                </a:solidFill>
                <a:cs typeface="Arial" pitchFamily="34" charset="0"/>
              </a:rPr>
              <a:t>стила вожње на енергетску ефикасност код аутобуса </a:t>
            </a:r>
            <a:r>
              <a:rPr lang="ru-RU" b="0" smtClean="0">
                <a:solidFill>
                  <a:schemeClr val="bg1"/>
                </a:solidFill>
                <a:cs typeface="Arial" pitchFamily="34" charset="0"/>
              </a:rPr>
              <a:t>на електрични погон и могућност за њено унапређење</a:t>
            </a:r>
          </a:p>
          <a:p>
            <a:pPr marL="285750" indent="-285750" algn="l">
              <a:defRPr/>
            </a:pPr>
            <a:endParaRPr lang="ru-RU" b="0">
              <a:solidFill>
                <a:schemeClr val="bg1"/>
              </a:solidFill>
              <a:cs typeface="Arial" pitchFamily="34" charset="0"/>
            </a:endParaRPr>
          </a:p>
          <a:p>
            <a:pPr marL="285750" indent="-285750" algn="l">
              <a:defRPr/>
            </a:pPr>
            <a:r>
              <a:rPr lang="ru-RU" smtClean="0">
                <a:solidFill>
                  <a:srgbClr val="93D393"/>
                </a:solidFill>
                <a:cs typeface="Arial" pitchFamily="34" charset="0"/>
              </a:rPr>
              <a:t>Трајање: </a:t>
            </a:r>
          </a:p>
          <a:p>
            <a:pPr marL="285750" indent="-285750" algn="l">
              <a:defRPr/>
            </a:pPr>
            <a:r>
              <a:rPr lang="ru-RU" b="0" smtClean="0">
                <a:solidFill>
                  <a:schemeClr val="bg1"/>
                </a:solidFill>
                <a:cs typeface="Arial" pitchFamily="34" charset="0"/>
              </a:rPr>
              <a:t>85 дана</a:t>
            </a:r>
          </a:p>
          <a:p>
            <a:pPr marL="342900" indent="-342900" algn="l">
              <a:defRPr/>
            </a:pPr>
            <a:r>
              <a:rPr lang="ru-RU" b="0" smtClean="0">
                <a:solidFill>
                  <a:schemeClr val="bg1"/>
                </a:solidFill>
                <a:cs typeface="Arial" pitchFamily="34" charset="0"/>
              </a:rPr>
              <a:t>1. фаза 50 дана</a:t>
            </a:r>
          </a:p>
          <a:p>
            <a:pPr marL="342900" indent="-342900" algn="l">
              <a:defRPr/>
            </a:pPr>
            <a:r>
              <a:rPr lang="ru-RU" b="0" smtClean="0">
                <a:solidFill>
                  <a:schemeClr val="bg1"/>
                </a:solidFill>
                <a:cs typeface="Arial" pitchFamily="34" charset="0"/>
              </a:rPr>
              <a:t>2. фаза 35 дана</a:t>
            </a:r>
            <a:r>
              <a:rPr lang="sr-Cyrl-RS" b="0" smtClean="0">
                <a:solidFill>
                  <a:schemeClr val="bg1"/>
                </a:solidFill>
                <a:cs typeface="Arial" pitchFamily="34" charset="0"/>
              </a:rPr>
              <a:t>	</a:t>
            </a:r>
            <a:endParaRPr lang="en-US" b="0">
              <a:solidFill>
                <a:schemeClr val="bg1"/>
              </a:solidFill>
              <a:cs typeface="Arial" pitchFamily="34" charset="0"/>
            </a:endParaRPr>
          </a:p>
        </p:txBody>
      </p:sp>
      <p:sp>
        <p:nvSpPr>
          <p:cNvPr id="6" name="Rectangle 24"/>
          <p:cNvSpPr>
            <a:spLocks noChangeArrowheads="1"/>
          </p:cNvSpPr>
          <p:nvPr/>
        </p:nvSpPr>
        <p:spPr bwMode="gray">
          <a:xfrm>
            <a:off x="0" y="76200"/>
            <a:ext cx="9144000" cy="381000"/>
          </a:xfrm>
          <a:prstGeom prst="rect">
            <a:avLst/>
          </a:prstGeom>
          <a:noFill/>
          <a:ln>
            <a:noFill/>
          </a:ln>
          <a:extLst/>
        </p:spPr>
        <p:txBody>
          <a:bodyPr/>
          <a:lstStyle/>
          <a:p>
            <a:pPr algn="ctr">
              <a:defRPr/>
            </a:pPr>
            <a:r>
              <a:rPr lang="sr-Cyrl-CS" sz="2000" i="1" smtClean="0">
                <a:solidFill>
                  <a:schemeClr val="bg1"/>
                </a:solidFill>
                <a:cs typeface="Arial" pitchFamily="34" charset="0"/>
              </a:rPr>
              <a:t>О пројекту </a:t>
            </a:r>
            <a:endParaRPr lang="ru-RU" sz="2000" i="1">
              <a:solidFill>
                <a:schemeClr val="bg1"/>
              </a:solidFill>
              <a:cs typeface="Arial" pitchFamily="34" charset="0"/>
            </a:endParaRPr>
          </a:p>
        </p:txBody>
      </p:sp>
      <p:sp>
        <p:nvSpPr>
          <p:cNvPr id="8" name="Rectangle 7"/>
          <p:cNvSpPr/>
          <p:nvPr/>
        </p:nvSpPr>
        <p:spPr>
          <a:xfrm>
            <a:off x="1295400" y="0"/>
            <a:ext cx="7848600" cy="5334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9" name="Rectangle 8"/>
          <p:cNvSpPr/>
          <p:nvPr/>
        </p:nvSpPr>
        <p:spPr>
          <a:xfrm flipV="1">
            <a:off x="0" y="0"/>
            <a:ext cx="1295400" cy="533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1" name="Rectangle 10"/>
          <p:cNvSpPr/>
          <p:nvPr/>
        </p:nvSpPr>
        <p:spPr>
          <a:xfrm>
            <a:off x="0" y="6477001"/>
            <a:ext cx="9144000" cy="381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2" name="Rectangle 11"/>
          <p:cNvSpPr/>
          <p:nvPr/>
        </p:nvSpPr>
        <p:spPr>
          <a:xfrm>
            <a:off x="7924800" y="6477000"/>
            <a:ext cx="1219200" cy="38100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3" name="Rectangle 24"/>
          <p:cNvSpPr>
            <a:spLocks noChangeArrowheads="1"/>
          </p:cNvSpPr>
          <p:nvPr/>
        </p:nvSpPr>
        <p:spPr bwMode="gray">
          <a:xfrm>
            <a:off x="7924800" y="6477000"/>
            <a:ext cx="1066800" cy="381000"/>
          </a:xfrm>
          <a:prstGeom prst="rect">
            <a:avLst/>
          </a:prstGeom>
          <a:noFill/>
          <a:ln>
            <a:noFill/>
          </a:ln>
          <a:extLst/>
        </p:spPr>
        <p:txBody>
          <a:bodyPr anchor="ctr" anchorCtr="0"/>
          <a:lstStyle/>
          <a:p>
            <a:pPr>
              <a:defRPr/>
            </a:pPr>
            <a:fld id="{89D935C5-5EC5-4D00-B2D7-89227E27EE0D}" type="slidenum">
              <a:rPr lang="sr-Latn-RS" sz="1600" b="0" smtClean="0">
                <a:cs typeface="Arial" pitchFamily="34" charset="0"/>
              </a:rPr>
              <a:pPr>
                <a:defRPr/>
              </a:pPr>
              <a:t>2</a:t>
            </a:fld>
            <a:r>
              <a:rPr lang="sr-Latn-RS" sz="1600" b="0" smtClean="0">
                <a:cs typeface="Arial" pitchFamily="34" charset="0"/>
              </a:rPr>
              <a:t> </a:t>
            </a:r>
            <a:r>
              <a:rPr lang="sr-Latn-RS" sz="1600" b="0" smtClean="0">
                <a:cs typeface="Arial" pitchFamily="34" charset="0"/>
              </a:rPr>
              <a:t>/ 30</a:t>
            </a:r>
            <a:endParaRPr lang="en-US" sz="1600" b="0">
              <a:cs typeface="Arial" pitchFamily="34" charset="0"/>
            </a:endParaRPr>
          </a:p>
        </p:txBody>
      </p:sp>
      <p:sp>
        <p:nvSpPr>
          <p:cNvPr id="14" name="Rectangle 24"/>
          <p:cNvSpPr>
            <a:spLocks noChangeArrowheads="1"/>
          </p:cNvSpPr>
          <p:nvPr/>
        </p:nvSpPr>
        <p:spPr bwMode="gray">
          <a:xfrm>
            <a:off x="1447800" y="76200"/>
            <a:ext cx="7696200" cy="381000"/>
          </a:xfrm>
          <a:prstGeom prst="rect">
            <a:avLst/>
          </a:prstGeom>
          <a:noFill/>
          <a:ln>
            <a:noFill/>
          </a:ln>
          <a:extLst/>
        </p:spPr>
        <p:txBody>
          <a:bodyPr/>
          <a:lstStyle/>
          <a:p>
            <a:pPr algn="l">
              <a:defRPr/>
            </a:pPr>
            <a:r>
              <a:rPr lang="sr-Cyrl-RS" sz="2000" smtClean="0">
                <a:solidFill>
                  <a:schemeClr val="tx1">
                    <a:lumMod val="50000"/>
                  </a:schemeClr>
                </a:solidFill>
                <a:cs typeface="Arial" pitchFamily="34" charset="0"/>
              </a:rPr>
              <a:t>Опис пројекта</a:t>
            </a:r>
            <a:endParaRPr lang="en-US" sz="2000">
              <a:solidFill>
                <a:schemeClr val="tx1">
                  <a:lumMod val="50000"/>
                </a:schemeClr>
              </a:solidFill>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 name="Rectangle 46"/>
          <p:cNvSpPr/>
          <p:nvPr/>
        </p:nvSpPr>
        <p:spPr>
          <a:xfrm>
            <a:off x="0" y="6477001"/>
            <a:ext cx="9144000" cy="381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31" name="Rectangle 30"/>
          <p:cNvSpPr/>
          <p:nvPr/>
        </p:nvSpPr>
        <p:spPr>
          <a:xfrm>
            <a:off x="1295400" y="0"/>
            <a:ext cx="7848600" cy="5334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pic>
        <p:nvPicPr>
          <p:cNvPr id="11" name="Picture 10"/>
          <p:cNvPicPr/>
          <p:nvPr/>
        </p:nvPicPr>
        <p:blipFill>
          <a:blip r:embed="rId3" cstate="print"/>
          <a:srcRect/>
          <a:stretch>
            <a:fillRect/>
          </a:stretch>
        </p:blipFill>
        <p:spPr bwMode="auto">
          <a:xfrm>
            <a:off x="99600" y="609600"/>
            <a:ext cx="4320000" cy="2880000"/>
          </a:xfrm>
          <a:prstGeom prst="rect">
            <a:avLst/>
          </a:prstGeom>
          <a:noFill/>
          <a:ln w="9525">
            <a:noFill/>
            <a:miter lim="800000"/>
            <a:headEnd/>
            <a:tailEnd/>
          </a:ln>
        </p:spPr>
      </p:pic>
      <p:pic>
        <p:nvPicPr>
          <p:cNvPr id="13" name="Picture 12"/>
          <p:cNvPicPr/>
          <p:nvPr/>
        </p:nvPicPr>
        <p:blipFill>
          <a:blip r:embed="rId4" cstate="print">
            <a:extLst>
              <a:ext uri="{28A0092B-C50C-407E-A947-70E740481C1C}">
                <a14:useLocalDpi xmlns="" xmlns:a14="http://schemas.microsoft.com/office/drawing/2010/main" val="0"/>
              </a:ext>
            </a:extLst>
          </a:blip>
          <a:srcRect l="1587" r="6337"/>
          <a:stretch>
            <a:fillRect/>
          </a:stretch>
        </p:blipFill>
        <p:spPr>
          <a:xfrm>
            <a:off x="0" y="3581400"/>
            <a:ext cx="4419600" cy="2880000"/>
          </a:xfrm>
          <a:prstGeom prst="rect">
            <a:avLst/>
          </a:prstGeom>
        </p:spPr>
      </p:pic>
      <p:pic>
        <p:nvPicPr>
          <p:cNvPr id="14" name="Picture 13"/>
          <p:cNvPicPr/>
          <p:nvPr/>
        </p:nvPicPr>
        <p:blipFill>
          <a:blip r:embed="rId5" cstate="print"/>
          <a:srcRect/>
          <a:stretch>
            <a:fillRect/>
          </a:stretch>
        </p:blipFill>
        <p:spPr bwMode="auto">
          <a:xfrm>
            <a:off x="4648200" y="609600"/>
            <a:ext cx="4320000" cy="2880000"/>
          </a:xfrm>
          <a:prstGeom prst="rect">
            <a:avLst/>
          </a:prstGeom>
          <a:noFill/>
          <a:ln w="9525">
            <a:noFill/>
            <a:miter lim="800000"/>
            <a:headEnd/>
            <a:tailEnd/>
          </a:ln>
        </p:spPr>
      </p:pic>
      <p:pic>
        <p:nvPicPr>
          <p:cNvPr id="20" name="Picture 19" descr="27.png"/>
          <p:cNvPicPr/>
          <p:nvPr/>
        </p:nvPicPr>
        <p:blipFill>
          <a:blip r:embed="rId6" cstate="print"/>
          <a:srcRect r="6354"/>
          <a:stretch>
            <a:fillRect/>
          </a:stretch>
        </p:blipFill>
        <p:spPr>
          <a:xfrm>
            <a:off x="4419600" y="3581400"/>
            <a:ext cx="4492425" cy="2880000"/>
          </a:xfrm>
          <a:prstGeom prst="rect">
            <a:avLst/>
          </a:prstGeom>
        </p:spPr>
      </p:pic>
      <p:sp>
        <p:nvSpPr>
          <p:cNvPr id="32" name="Rectangle 31"/>
          <p:cNvSpPr/>
          <p:nvPr/>
        </p:nvSpPr>
        <p:spPr>
          <a:xfrm flipV="1">
            <a:off x="0" y="0"/>
            <a:ext cx="1295400" cy="533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34" name="Rectangle 33"/>
          <p:cNvSpPr/>
          <p:nvPr/>
        </p:nvSpPr>
        <p:spPr>
          <a:xfrm>
            <a:off x="7924800" y="6477000"/>
            <a:ext cx="1219200" cy="38100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35" name="Rectangle 24"/>
          <p:cNvSpPr>
            <a:spLocks noChangeArrowheads="1"/>
          </p:cNvSpPr>
          <p:nvPr/>
        </p:nvSpPr>
        <p:spPr bwMode="gray">
          <a:xfrm>
            <a:off x="7924800" y="6477000"/>
            <a:ext cx="1066800" cy="381000"/>
          </a:xfrm>
          <a:prstGeom prst="rect">
            <a:avLst/>
          </a:prstGeom>
          <a:noFill/>
          <a:ln>
            <a:noFill/>
          </a:ln>
          <a:extLst/>
        </p:spPr>
        <p:txBody>
          <a:bodyPr anchor="ctr" anchorCtr="0"/>
          <a:lstStyle/>
          <a:p>
            <a:pPr>
              <a:defRPr/>
            </a:pPr>
            <a:fld id="{89D935C5-5EC5-4D00-B2D7-89227E27EE0D}" type="slidenum">
              <a:rPr lang="sr-Latn-RS" sz="1600" b="0" smtClean="0">
                <a:cs typeface="Arial" pitchFamily="34" charset="0"/>
              </a:rPr>
              <a:pPr>
                <a:defRPr/>
              </a:pPr>
              <a:t>20</a:t>
            </a:fld>
            <a:r>
              <a:rPr lang="sr-Latn-RS" sz="1600" b="0" smtClean="0">
                <a:cs typeface="Arial" pitchFamily="34" charset="0"/>
              </a:rPr>
              <a:t> </a:t>
            </a:r>
            <a:r>
              <a:rPr lang="sr-Latn-RS" sz="1600" b="0" smtClean="0">
                <a:cs typeface="Arial" pitchFamily="34" charset="0"/>
              </a:rPr>
              <a:t>/ 30</a:t>
            </a:r>
            <a:endParaRPr lang="en-US" sz="1600" b="0">
              <a:cs typeface="Arial" pitchFamily="34" charset="0"/>
            </a:endParaRPr>
          </a:p>
        </p:txBody>
      </p:sp>
      <p:sp>
        <p:nvSpPr>
          <p:cNvPr id="36" name="Rectangle 24"/>
          <p:cNvSpPr>
            <a:spLocks noChangeArrowheads="1"/>
          </p:cNvSpPr>
          <p:nvPr/>
        </p:nvSpPr>
        <p:spPr bwMode="gray">
          <a:xfrm>
            <a:off x="1447800" y="76200"/>
            <a:ext cx="7696200" cy="381000"/>
          </a:xfrm>
          <a:prstGeom prst="rect">
            <a:avLst/>
          </a:prstGeom>
          <a:noFill/>
          <a:ln>
            <a:noFill/>
          </a:ln>
          <a:extLst/>
        </p:spPr>
        <p:txBody>
          <a:bodyPr/>
          <a:lstStyle/>
          <a:p>
            <a:pPr algn="l">
              <a:defRPr/>
            </a:pPr>
            <a:r>
              <a:rPr lang="sr-Cyrl-RS" sz="2000" smtClean="0">
                <a:solidFill>
                  <a:schemeClr val="tx1">
                    <a:lumMod val="50000"/>
                  </a:schemeClr>
                </a:solidFill>
                <a:cs typeface="Arial" pitchFamily="34" charset="0"/>
              </a:rPr>
              <a:t>Анализа резултата</a:t>
            </a:r>
            <a:endParaRPr lang="en-US" sz="2000">
              <a:solidFill>
                <a:schemeClr val="tx1">
                  <a:lumMod val="50000"/>
                </a:schemeClr>
              </a:solidFill>
              <a:cs typeface="Arial" pitchFamily="34" charset="0"/>
            </a:endParaRPr>
          </a:p>
        </p:txBody>
      </p:sp>
      <p:pic>
        <p:nvPicPr>
          <p:cNvPr id="37" name="Picture 36"/>
          <p:cNvPicPr>
            <a:picLocks noChangeAspect="1"/>
          </p:cNvPicPr>
          <p:nvPr/>
        </p:nvPicPr>
        <p:blipFill>
          <a:blip r:embed="rId7" cstate="print"/>
          <a:stretch>
            <a:fillRect/>
          </a:stretch>
        </p:blipFill>
        <p:spPr>
          <a:xfrm>
            <a:off x="304800" y="2401989"/>
            <a:ext cx="604837" cy="727336"/>
          </a:xfrm>
          <a:prstGeom prst="rect">
            <a:avLst/>
          </a:prstGeom>
        </p:spPr>
      </p:pic>
      <p:pic>
        <p:nvPicPr>
          <p:cNvPr id="38" name="Picture 37"/>
          <p:cNvPicPr>
            <a:picLocks noChangeAspect="1"/>
          </p:cNvPicPr>
          <p:nvPr/>
        </p:nvPicPr>
        <p:blipFill>
          <a:blip r:embed="rId8" cstate="print"/>
          <a:stretch>
            <a:fillRect/>
          </a:stretch>
        </p:blipFill>
        <p:spPr>
          <a:xfrm>
            <a:off x="3733800" y="778208"/>
            <a:ext cx="479821" cy="186199"/>
          </a:xfrm>
          <a:prstGeom prst="rect">
            <a:avLst/>
          </a:prstGeom>
        </p:spPr>
      </p:pic>
      <p:pic>
        <p:nvPicPr>
          <p:cNvPr id="39" name="Picture 38"/>
          <p:cNvPicPr>
            <a:picLocks noChangeAspect="1"/>
          </p:cNvPicPr>
          <p:nvPr/>
        </p:nvPicPr>
        <p:blipFill>
          <a:blip r:embed="rId9" cstate="print"/>
          <a:stretch>
            <a:fillRect/>
          </a:stretch>
        </p:blipFill>
        <p:spPr>
          <a:xfrm>
            <a:off x="3886200" y="2177251"/>
            <a:ext cx="298949" cy="188811"/>
          </a:xfrm>
          <a:prstGeom prst="rect">
            <a:avLst/>
          </a:prstGeom>
        </p:spPr>
      </p:pic>
      <p:pic>
        <p:nvPicPr>
          <p:cNvPr id="40" name="Picture 39"/>
          <p:cNvPicPr>
            <a:picLocks noChangeAspect="1"/>
          </p:cNvPicPr>
          <p:nvPr/>
        </p:nvPicPr>
        <p:blipFill>
          <a:blip r:embed="rId7" cstate="print"/>
          <a:stretch>
            <a:fillRect/>
          </a:stretch>
        </p:blipFill>
        <p:spPr>
          <a:xfrm>
            <a:off x="4876800" y="2428630"/>
            <a:ext cx="604837" cy="727336"/>
          </a:xfrm>
          <a:prstGeom prst="rect">
            <a:avLst/>
          </a:prstGeom>
        </p:spPr>
      </p:pic>
      <p:pic>
        <p:nvPicPr>
          <p:cNvPr id="41" name="Picture 40"/>
          <p:cNvPicPr>
            <a:picLocks noChangeAspect="1"/>
          </p:cNvPicPr>
          <p:nvPr/>
        </p:nvPicPr>
        <p:blipFill>
          <a:blip r:embed="rId8" cstate="print"/>
          <a:stretch>
            <a:fillRect/>
          </a:stretch>
        </p:blipFill>
        <p:spPr>
          <a:xfrm>
            <a:off x="8305800" y="762000"/>
            <a:ext cx="479821" cy="186199"/>
          </a:xfrm>
          <a:prstGeom prst="rect">
            <a:avLst/>
          </a:prstGeom>
        </p:spPr>
      </p:pic>
      <p:pic>
        <p:nvPicPr>
          <p:cNvPr id="42" name="Picture 41"/>
          <p:cNvPicPr>
            <a:picLocks noChangeAspect="1"/>
          </p:cNvPicPr>
          <p:nvPr/>
        </p:nvPicPr>
        <p:blipFill>
          <a:blip r:embed="rId9" cstate="print"/>
          <a:stretch>
            <a:fillRect/>
          </a:stretch>
        </p:blipFill>
        <p:spPr>
          <a:xfrm>
            <a:off x="8464051" y="2203892"/>
            <a:ext cx="298949" cy="188811"/>
          </a:xfrm>
          <a:prstGeom prst="rect">
            <a:avLst/>
          </a:prstGeom>
        </p:spPr>
      </p:pic>
      <p:sp>
        <p:nvSpPr>
          <p:cNvPr id="7" name="TextBox 6"/>
          <p:cNvSpPr txBox="1"/>
          <p:nvPr/>
        </p:nvSpPr>
        <p:spPr>
          <a:xfrm>
            <a:off x="0" y="3505200"/>
            <a:ext cx="9144000" cy="246221"/>
          </a:xfrm>
          <a:prstGeom prst="rect">
            <a:avLst/>
          </a:prstGeom>
          <a:noFill/>
        </p:spPr>
        <p:txBody>
          <a:bodyPr wrap="square" rtlCol="0">
            <a:spAutoFit/>
          </a:bodyPr>
          <a:lstStyle/>
          <a:p>
            <a:pPr algn="l"/>
            <a:r>
              <a:rPr lang="sr-Cyrl-CS" sz="1000" smtClean="0">
                <a:solidFill>
                  <a:schemeClr val="bg1"/>
                </a:solidFill>
                <a:latin typeface="+mn-lt"/>
              </a:rPr>
              <a:t>9/Б: </a:t>
            </a:r>
            <a:r>
              <a:rPr lang="en-US" sz="1000" smtClean="0">
                <a:solidFill>
                  <a:schemeClr val="bg1"/>
                </a:solidFill>
                <a:latin typeface="+mn-lt"/>
              </a:rPr>
              <a:t>Epot35 = 0.309 kWh; Epot40 = 0.389 kWh; Ereg = 0.094 kWh; </a:t>
            </a:r>
            <a:r>
              <a:rPr lang="el-GR" sz="1000" smtClean="0">
                <a:solidFill>
                  <a:schemeClr val="bg1"/>
                </a:solidFill>
                <a:latin typeface="+mn-lt"/>
              </a:rPr>
              <a:t>β ≈ 0.85</a:t>
            </a:r>
            <a:r>
              <a:rPr lang="sr-Cyrl-RS" sz="1000" smtClean="0">
                <a:solidFill>
                  <a:schemeClr val="bg1"/>
                </a:solidFill>
                <a:latin typeface="+mn-lt"/>
              </a:rPr>
              <a:t>     </a:t>
            </a:r>
            <a:r>
              <a:rPr lang="sr-Cyrl-CS" sz="1000" smtClean="0">
                <a:solidFill>
                  <a:schemeClr val="bg1"/>
                </a:solidFill>
                <a:latin typeface="+mn-lt"/>
              </a:rPr>
              <a:t>27/Б: </a:t>
            </a:r>
            <a:r>
              <a:rPr lang="en-US" sz="1000" smtClean="0">
                <a:solidFill>
                  <a:schemeClr val="bg1"/>
                </a:solidFill>
                <a:latin typeface="+mn-lt"/>
              </a:rPr>
              <a:t>Epot35 = 0.270 kWh; Epot40 = 0.367 kWh; Ereg = 0.139 kWh; </a:t>
            </a:r>
            <a:r>
              <a:rPr lang="el-GR" sz="1000" smtClean="0">
                <a:solidFill>
                  <a:schemeClr val="bg1"/>
                </a:solidFill>
                <a:latin typeface="+mn-lt"/>
              </a:rPr>
              <a:t>β ≈ 0.7</a:t>
            </a:r>
            <a:endParaRPr lang="en-US" sz="1600">
              <a:solidFill>
                <a:schemeClr val="bg1"/>
              </a:solidFill>
              <a:latin typeface="+mn-lt"/>
              <a:cs typeface="Times New Roman" pitchFamily="18" charset="0"/>
            </a:endParaRPr>
          </a:p>
        </p:txBody>
      </p:sp>
      <p:pic>
        <p:nvPicPr>
          <p:cNvPr id="43" name="Picture 42"/>
          <p:cNvPicPr/>
          <p:nvPr/>
        </p:nvPicPr>
        <p:blipFill>
          <a:blip r:embed="rId10" cstate="print"/>
          <a:srcRect b="25000"/>
          <a:stretch>
            <a:fillRect/>
          </a:stretch>
        </p:blipFill>
        <p:spPr bwMode="auto">
          <a:xfrm>
            <a:off x="1933575" y="6277707"/>
            <a:ext cx="885825" cy="123093"/>
          </a:xfrm>
          <a:prstGeom prst="rect">
            <a:avLst/>
          </a:prstGeom>
          <a:noFill/>
          <a:ln w="9525">
            <a:noFill/>
            <a:miter lim="800000"/>
            <a:headEnd/>
            <a:tailEnd/>
          </a:ln>
        </p:spPr>
      </p:pic>
      <p:pic>
        <p:nvPicPr>
          <p:cNvPr id="44" name="Picture 43"/>
          <p:cNvPicPr/>
          <p:nvPr/>
        </p:nvPicPr>
        <p:blipFill>
          <a:blip r:embed="rId11" cstate="print"/>
          <a:srcRect/>
          <a:stretch>
            <a:fillRect/>
          </a:stretch>
        </p:blipFill>
        <p:spPr bwMode="auto">
          <a:xfrm rot="16200000">
            <a:off x="-306285" y="4954484"/>
            <a:ext cx="1069768" cy="152400"/>
          </a:xfrm>
          <a:prstGeom prst="rect">
            <a:avLst/>
          </a:prstGeom>
          <a:noFill/>
          <a:ln w="9525">
            <a:noFill/>
            <a:miter lim="800000"/>
            <a:headEnd/>
            <a:tailEnd/>
          </a:ln>
        </p:spPr>
      </p:pic>
      <p:pic>
        <p:nvPicPr>
          <p:cNvPr id="45" name="Picture 44"/>
          <p:cNvPicPr/>
          <p:nvPr/>
        </p:nvPicPr>
        <p:blipFill>
          <a:blip r:embed="rId10" cstate="print"/>
          <a:srcRect b="25000"/>
          <a:stretch>
            <a:fillRect/>
          </a:stretch>
        </p:blipFill>
        <p:spPr bwMode="auto">
          <a:xfrm>
            <a:off x="6477000" y="6277707"/>
            <a:ext cx="885825" cy="123093"/>
          </a:xfrm>
          <a:prstGeom prst="rect">
            <a:avLst/>
          </a:prstGeom>
          <a:noFill/>
          <a:ln w="9525">
            <a:noFill/>
            <a:miter lim="800000"/>
            <a:headEnd/>
            <a:tailEnd/>
          </a:ln>
        </p:spPr>
      </p:pic>
      <p:pic>
        <p:nvPicPr>
          <p:cNvPr id="46" name="Picture 45"/>
          <p:cNvPicPr/>
          <p:nvPr/>
        </p:nvPicPr>
        <p:blipFill>
          <a:blip r:embed="rId11" cstate="print"/>
          <a:srcRect/>
          <a:stretch>
            <a:fillRect/>
          </a:stretch>
        </p:blipFill>
        <p:spPr bwMode="auto">
          <a:xfrm rot="16200000">
            <a:off x="4189516" y="4954485"/>
            <a:ext cx="1069768" cy="15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1295400" y="0"/>
            <a:ext cx="7848600" cy="5334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7" name="TextBox 6"/>
          <p:cNvSpPr txBox="1"/>
          <p:nvPr/>
        </p:nvSpPr>
        <p:spPr>
          <a:xfrm>
            <a:off x="228600" y="762000"/>
            <a:ext cx="8686800" cy="5016758"/>
          </a:xfrm>
          <a:prstGeom prst="rect">
            <a:avLst/>
          </a:prstGeom>
          <a:noFill/>
        </p:spPr>
        <p:txBody>
          <a:bodyPr wrap="square" rtlCol="0">
            <a:spAutoFit/>
          </a:bodyPr>
          <a:lstStyle/>
          <a:p>
            <a:pPr marL="173038" indent="-173038" algn="just">
              <a:buFont typeface="Arial" pitchFamily="34" charset="0"/>
              <a:buChar char="•"/>
            </a:pPr>
            <a:r>
              <a:rPr lang="ru-RU" sz="1600" b="0" smtClean="0">
                <a:solidFill>
                  <a:schemeClr val="bg1"/>
                </a:solidFill>
                <a:latin typeface="+mn-lt"/>
                <a:cs typeface="Times New Roman" pitchFamily="18" charset="0"/>
              </a:rPr>
              <a:t>У режиму вожње константном брзином најоптималнија вредности износи око 35 </a:t>
            </a:r>
            <a:r>
              <a:rPr lang="en-US" sz="1600" b="0" smtClean="0">
                <a:solidFill>
                  <a:schemeClr val="bg1"/>
                </a:solidFill>
                <a:latin typeface="+mn-lt"/>
                <a:cs typeface="Times New Roman" pitchFamily="18" charset="0"/>
              </a:rPr>
              <a:t>km/h.</a:t>
            </a:r>
            <a:endParaRPr lang="ru-RU" sz="1600" b="0" smtClean="0">
              <a:solidFill>
                <a:schemeClr val="bg1"/>
              </a:solidFill>
              <a:latin typeface="+mn-lt"/>
              <a:cs typeface="Times New Roman" pitchFamily="18" charset="0"/>
            </a:endParaRPr>
          </a:p>
          <a:p>
            <a:pPr marL="173038" indent="-173038" algn="just">
              <a:buFont typeface="Arial" pitchFamily="34" charset="0"/>
              <a:buChar char="•"/>
            </a:pPr>
            <a:endParaRPr lang="ru-RU" sz="1600" b="0" smtClean="0">
              <a:solidFill>
                <a:schemeClr val="bg1"/>
              </a:solidFill>
              <a:latin typeface="+mn-lt"/>
              <a:cs typeface="Times New Roman" pitchFamily="18" charset="0"/>
            </a:endParaRPr>
          </a:p>
          <a:p>
            <a:pPr marL="173038" indent="-173038" algn="just">
              <a:buFont typeface="Arial" pitchFamily="34" charset="0"/>
              <a:buChar char="•"/>
            </a:pPr>
            <a:r>
              <a:rPr lang="ru-RU" sz="1600" b="0" smtClean="0">
                <a:solidFill>
                  <a:schemeClr val="bg1"/>
                </a:solidFill>
                <a:latin typeface="+mn-lt"/>
                <a:cs typeface="Times New Roman" pitchFamily="18" charset="0"/>
              </a:rPr>
              <a:t>У режимима убрзања, при којима положај команде „гаса“ нема стални прираштај (позитиван или негативан), односно где се команда „гаса“ не притиска/попушта континуално, већ њен положај осцилује, утрошак енергије је</a:t>
            </a:r>
            <a:r>
              <a:rPr lang="en-US" sz="1600" b="0" smtClean="0">
                <a:solidFill>
                  <a:schemeClr val="bg1"/>
                </a:solidFill>
                <a:latin typeface="+mn-lt"/>
                <a:cs typeface="Times New Roman" pitchFamily="18" charset="0"/>
              </a:rPr>
              <a:t> </a:t>
            </a:r>
            <a:r>
              <a:rPr lang="sr-Cyrl-RS" sz="1600" b="0" smtClean="0">
                <a:solidFill>
                  <a:schemeClr val="bg1"/>
                </a:solidFill>
                <a:latin typeface="+mn-lt"/>
                <a:cs typeface="Times New Roman" pitchFamily="18" charset="0"/>
              </a:rPr>
              <a:t>приметно</a:t>
            </a:r>
            <a:r>
              <a:rPr lang="ru-RU" sz="1600" b="0" smtClean="0">
                <a:solidFill>
                  <a:schemeClr val="bg1"/>
                </a:solidFill>
                <a:latin typeface="+mn-lt"/>
                <a:cs typeface="Times New Roman" pitchFamily="18" charset="0"/>
              </a:rPr>
              <a:t> већи. Ово се може објсанити и утицајем инерције обртних маса мотора и трансмисије, али и инерције возила у целини. </a:t>
            </a:r>
          </a:p>
          <a:p>
            <a:pPr marL="173038" indent="-173038" algn="just">
              <a:buFont typeface="Arial" pitchFamily="34" charset="0"/>
              <a:buChar char="•"/>
            </a:pPr>
            <a:endParaRPr lang="ru-RU" sz="1600" b="0" smtClean="0">
              <a:solidFill>
                <a:schemeClr val="bg1"/>
              </a:solidFill>
              <a:latin typeface="+mn-lt"/>
              <a:cs typeface="Times New Roman" pitchFamily="18" charset="0"/>
            </a:endParaRPr>
          </a:p>
          <a:p>
            <a:pPr marL="173038" indent="-173038" algn="just">
              <a:buFont typeface="Arial" pitchFamily="34" charset="0"/>
              <a:buChar char="•"/>
            </a:pPr>
            <a:r>
              <a:rPr lang="ru-RU" sz="1600" b="0" smtClean="0">
                <a:solidFill>
                  <a:schemeClr val="bg1"/>
                </a:solidFill>
                <a:latin typeface="+mn-lt"/>
                <a:cs typeface="Times New Roman" pitchFamily="18" charset="0"/>
              </a:rPr>
              <a:t>Тако се могу објаснити и разлике у потрошњи за различите циклусе са приближно истом вредношћу параметра на истој деоници. Наиме, уколико возач тражено убрзање оствари континуалним померањем команде „гаса“, потрошња ће свакако бити мања. Међутим, уколико се до жељене брзине долази наизменичним „додавањем“ и „одузимањем“ команде „гаса“ енергетски учинак је знатно лошији. </a:t>
            </a:r>
          </a:p>
          <a:p>
            <a:pPr marL="173038" indent="-173038" algn="just">
              <a:buFont typeface="Arial" pitchFamily="34" charset="0"/>
              <a:buChar char="•"/>
            </a:pPr>
            <a:endParaRPr lang="ru-RU" sz="1600" b="0" smtClean="0">
              <a:solidFill>
                <a:schemeClr val="bg1"/>
              </a:solidFill>
              <a:latin typeface="+mn-lt"/>
              <a:cs typeface="Times New Roman" pitchFamily="18" charset="0"/>
            </a:endParaRPr>
          </a:p>
          <a:p>
            <a:pPr marL="173038" indent="-173038" algn="just">
              <a:buFont typeface="Arial" pitchFamily="34" charset="0"/>
              <a:buChar char="•"/>
            </a:pPr>
            <a:r>
              <a:rPr lang="ru-RU" sz="1600" b="0" smtClean="0">
                <a:solidFill>
                  <a:schemeClr val="bg1"/>
                </a:solidFill>
                <a:latin typeface="+mn-lt"/>
                <a:cs typeface="Times New Roman" pitchFamily="18" charset="0"/>
              </a:rPr>
              <a:t>У случајевима када возач команду „гаса“ држи у максималном отклону (положају) – „пун гас“, поменутих осцилација нема, тако да наизглед енергетски неефикасан режим максималног убрзања даје најбољи ефекат. </a:t>
            </a:r>
          </a:p>
          <a:p>
            <a:pPr marL="173038" indent="-173038" algn="just">
              <a:buFont typeface="Arial" pitchFamily="34" charset="0"/>
              <a:buChar char="•"/>
            </a:pPr>
            <a:endParaRPr lang="ru-RU" sz="1600" b="0" smtClean="0">
              <a:solidFill>
                <a:schemeClr val="bg1"/>
              </a:solidFill>
              <a:latin typeface="+mn-lt"/>
              <a:cs typeface="Times New Roman" pitchFamily="18" charset="0"/>
            </a:endParaRPr>
          </a:p>
          <a:p>
            <a:pPr marL="173038" indent="-173038" algn="just">
              <a:buFont typeface="Arial" pitchFamily="34" charset="0"/>
              <a:buChar char="•"/>
            </a:pPr>
            <a:r>
              <a:rPr lang="ru-RU" sz="1600" b="0" smtClean="0">
                <a:solidFill>
                  <a:schemeClr val="bg1"/>
                </a:solidFill>
                <a:latin typeface="+mn-lt"/>
                <a:cs typeface="Times New Roman" pitchFamily="18" charset="0"/>
              </a:rPr>
              <a:t>Свакако, тај ефекат би био и већи када би се до максималног отклона команде дошло њеним континуалним, а не наглим померањем.</a:t>
            </a:r>
            <a:endParaRPr lang="en-US" sz="1600">
              <a:solidFill>
                <a:schemeClr val="bg1"/>
              </a:solidFill>
              <a:latin typeface="+mn-lt"/>
              <a:cs typeface="Times New Roman" pitchFamily="18" charset="0"/>
            </a:endParaRPr>
          </a:p>
        </p:txBody>
      </p:sp>
      <p:sp>
        <p:nvSpPr>
          <p:cNvPr id="9" name="Rectangle 8"/>
          <p:cNvSpPr/>
          <p:nvPr/>
        </p:nvSpPr>
        <p:spPr>
          <a:xfrm flipV="1">
            <a:off x="0" y="0"/>
            <a:ext cx="1295400" cy="533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0" name="Rectangle 9"/>
          <p:cNvSpPr/>
          <p:nvPr/>
        </p:nvSpPr>
        <p:spPr>
          <a:xfrm>
            <a:off x="0" y="6477001"/>
            <a:ext cx="9144000" cy="381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1" name="Rectangle 10"/>
          <p:cNvSpPr/>
          <p:nvPr/>
        </p:nvSpPr>
        <p:spPr>
          <a:xfrm>
            <a:off x="7924800" y="6477000"/>
            <a:ext cx="1219200" cy="38100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2" name="Rectangle 24"/>
          <p:cNvSpPr>
            <a:spLocks noChangeArrowheads="1"/>
          </p:cNvSpPr>
          <p:nvPr/>
        </p:nvSpPr>
        <p:spPr bwMode="gray">
          <a:xfrm>
            <a:off x="7924800" y="6477000"/>
            <a:ext cx="1066800" cy="381000"/>
          </a:xfrm>
          <a:prstGeom prst="rect">
            <a:avLst/>
          </a:prstGeom>
          <a:noFill/>
          <a:ln>
            <a:noFill/>
          </a:ln>
          <a:extLst/>
        </p:spPr>
        <p:txBody>
          <a:bodyPr anchor="ctr" anchorCtr="0"/>
          <a:lstStyle/>
          <a:p>
            <a:pPr>
              <a:defRPr/>
            </a:pPr>
            <a:fld id="{89D935C5-5EC5-4D00-B2D7-89227E27EE0D}" type="slidenum">
              <a:rPr lang="sr-Latn-RS" sz="1600" b="0" smtClean="0">
                <a:cs typeface="Arial" pitchFamily="34" charset="0"/>
              </a:rPr>
              <a:pPr>
                <a:defRPr/>
              </a:pPr>
              <a:t>21</a:t>
            </a:fld>
            <a:r>
              <a:rPr lang="sr-Latn-RS" sz="1600" b="0" smtClean="0">
                <a:cs typeface="Arial" pitchFamily="34" charset="0"/>
              </a:rPr>
              <a:t> </a:t>
            </a:r>
            <a:r>
              <a:rPr lang="sr-Latn-RS" sz="1600" b="0" smtClean="0">
                <a:cs typeface="Arial" pitchFamily="34" charset="0"/>
              </a:rPr>
              <a:t>/ 30</a:t>
            </a:r>
            <a:endParaRPr lang="en-US" sz="1600" b="0">
              <a:cs typeface="Arial" pitchFamily="34" charset="0"/>
            </a:endParaRPr>
          </a:p>
        </p:txBody>
      </p:sp>
      <p:sp>
        <p:nvSpPr>
          <p:cNvPr id="14" name="Rectangle 24"/>
          <p:cNvSpPr>
            <a:spLocks noChangeArrowheads="1"/>
          </p:cNvSpPr>
          <p:nvPr/>
        </p:nvSpPr>
        <p:spPr bwMode="gray">
          <a:xfrm>
            <a:off x="1447800" y="76200"/>
            <a:ext cx="7696200" cy="381000"/>
          </a:xfrm>
          <a:prstGeom prst="rect">
            <a:avLst/>
          </a:prstGeom>
          <a:noFill/>
          <a:ln>
            <a:noFill/>
          </a:ln>
          <a:extLst/>
        </p:spPr>
        <p:txBody>
          <a:bodyPr/>
          <a:lstStyle/>
          <a:p>
            <a:pPr algn="l">
              <a:defRPr/>
            </a:pPr>
            <a:r>
              <a:rPr lang="sr-Cyrl-RS" sz="2000" smtClean="0">
                <a:solidFill>
                  <a:schemeClr val="tx1">
                    <a:lumMod val="50000"/>
                  </a:schemeClr>
                </a:solidFill>
                <a:cs typeface="Arial" pitchFamily="34" charset="0"/>
              </a:rPr>
              <a:t>Резултати и препоруке</a:t>
            </a:r>
            <a:endParaRPr lang="en-US" sz="2000">
              <a:solidFill>
                <a:schemeClr val="tx1">
                  <a:lumMod val="50000"/>
                </a:schemeClr>
              </a:solidFill>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1295400" y="0"/>
            <a:ext cx="7848600" cy="5334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7" name="TextBox 6"/>
          <p:cNvSpPr txBox="1"/>
          <p:nvPr/>
        </p:nvSpPr>
        <p:spPr>
          <a:xfrm>
            <a:off x="228600" y="762000"/>
            <a:ext cx="8686800" cy="4278094"/>
          </a:xfrm>
          <a:prstGeom prst="rect">
            <a:avLst/>
          </a:prstGeom>
          <a:noFill/>
        </p:spPr>
        <p:txBody>
          <a:bodyPr wrap="square" rtlCol="0">
            <a:spAutoFit/>
          </a:bodyPr>
          <a:lstStyle/>
          <a:p>
            <a:pPr marL="173038" indent="-173038" algn="just">
              <a:buFont typeface="Arial" pitchFamily="34" charset="0"/>
              <a:buChar char="•"/>
            </a:pPr>
            <a:r>
              <a:rPr lang="ru-RU" sz="1600" b="0" smtClean="0">
                <a:solidFill>
                  <a:schemeClr val="bg1"/>
                </a:solidFill>
                <a:latin typeface="+mn-lt"/>
                <a:cs typeface="Times New Roman" pitchFamily="18" charset="0"/>
              </a:rPr>
              <a:t>Велике разлике у вредностима енергије рекуперације резултат су широког спектра примењеног начина кочења у циклусима: од веома интензивног кочења (8/М), преко контролисаног дуготрајног (27/Б), па до испрекиданог „прикочивања“ (26/М). Кочни момент електромотора/генератора, који обезбеђује рекуперацију енергије, расте са променом положаја (%) команде кочнице само до одређене (максималне) вредности, тако да се интензивним кочењем (већи отклон команде кочнице) обезбеђује само краћи пут заустављања, али не и већа енергија рекуперације. Другим речима, дуготрајно кочење мањим отклоном команде кочнице обезбеђује већу енергију рекуперације, односно ефикасније коришћење регенеративног кочења. </a:t>
            </a:r>
          </a:p>
          <a:p>
            <a:pPr marL="173038" indent="-173038" algn="just">
              <a:buFont typeface="Arial" pitchFamily="34" charset="0"/>
              <a:buChar char="•"/>
            </a:pPr>
            <a:endParaRPr lang="ru-RU" sz="1600" b="0" smtClean="0">
              <a:solidFill>
                <a:schemeClr val="bg1"/>
              </a:solidFill>
              <a:latin typeface="+mn-lt"/>
              <a:cs typeface="Times New Roman" pitchFamily="18" charset="0"/>
            </a:endParaRPr>
          </a:p>
          <a:p>
            <a:pPr marL="173038" indent="-173038" algn="just">
              <a:buFont typeface="Arial" pitchFamily="34" charset="0"/>
              <a:buChar char="•"/>
            </a:pPr>
            <a:r>
              <a:rPr lang="ru-RU" sz="1600" b="0" smtClean="0">
                <a:solidFill>
                  <a:schemeClr val="bg1"/>
                </a:solidFill>
                <a:latin typeface="+mn-lt"/>
                <a:cs typeface="Times New Roman" pitchFamily="18" charset="0"/>
              </a:rPr>
              <a:t>Прави доказ за то је и већ поменути циклус 27/</a:t>
            </a:r>
            <a:r>
              <a:rPr lang="sr-Cyrl-RS" sz="1600" b="0" smtClean="0">
                <a:solidFill>
                  <a:schemeClr val="bg1"/>
                </a:solidFill>
                <a:latin typeface="+mn-lt"/>
                <a:cs typeface="Times New Roman" pitchFamily="18" charset="0"/>
              </a:rPr>
              <a:t>Б</a:t>
            </a:r>
            <a:r>
              <a:rPr lang="ru-RU" sz="1600" b="0" smtClean="0">
                <a:solidFill>
                  <a:schemeClr val="bg1"/>
                </a:solidFill>
                <a:latin typeface="+mn-lt"/>
                <a:cs typeface="Times New Roman" pitchFamily="18" charset="0"/>
              </a:rPr>
              <a:t>. Команду кочнице, уколико то услови саобраћаја дозвољавају, треба одржавати у интервалу положаја од 0 до 9°, односно од 0 до 28% максималног положаја, чиме би се омогућило искључиво регенеративно кочење у опсегу до максималног кочног момента електромотора/генератора.</a:t>
            </a:r>
          </a:p>
          <a:p>
            <a:pPr marL="173038" indent="-173038" algn="just">
              <a:buFont typeface="Arial" pitchFamily="34" charset="0"/>
              <a:buChar char="•"/>
            </a:pPr>
            <a:endParaRPr lang="ru-RU" sz="1600" b="0" smtClean="0">
              <a:solidFill>
                <a:schemeClr val="bg1"/>
              </a:solidFill>
              <a:latin typeface="+mn-lt"/>
              <a:cs typeface="Times New Roman" pitchFamily="18" charset="0"/>
            </a:endParaRPr>
          </a:p>
          <a:p>
            <a:pPr marL="173038" indent="-173038" algn="just">
              <a:buFont typeface="Arial" pitchFamily="34" charset="0"/>
              <a:buChar char="•"/>
            </a:pPr>
            <a:r>
              <a:rPr lang="ru-RU" sz="1600" b="0" smtClean="0">
                <a:solidFill>
                  <a:schemeClr val="bg1"/>
                </a:solidFill>
                <a:latin typeface="+mn-lt"/>
                <a:cs typeface="Times New Roman" pitchFamily="18" charset="0"/>
              </a:rPr>
              <a:t>Добијања енергије рекуперације инерцијом возила без кочења, свакако је ефикасније уколико то услови саобраћаја дозвољавају.</a:t>
            </a:r>
          </a:p>
        </p:txBody>
      </p:sp>
      <p:sp>
        <p:nvSpPr>
          <p:cNvPr id="9" name="Rectangle 8"/>
          <p:cNvSpPr/>
          <p:nvPr/>
        </p:nvSpPr>
        <p:spPr>
          <a:xfrm flipV="1">
            <a:off x="0" y="0"/>
            <a:ext cx="1295400" cy="533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0" name="Rectangle 9"/>
          <p:cNvSpPr/>
          <p:nvPr/>
        </p:nvSpPr>
        <p:spPr>
          <a:xfrm>
            <a:off x="0" y="6477001"/>
            <a:ext cx="9144000" cy="381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1" name="Rectangle 10"/>
          <p:cNvSpPr/>
          <p:nvPr/>
        </p:nvSpPr>
        <p:spPr>
          <a:xfrm>
            <a:off x="7924800" y="6477000"/>
            <a:ext cx="1219200" cy="38100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2" name="Rectangle 24"/>
          <p:cNvSpPr>
            <a:spLocks noChangeArrowheads="1"/>
          </p:cNvSpPr>
          <p:nvPr/>
        </p:nvSpPr>
        <p:spPr bwMode="gray">
          <a:xfrm>
            <a:off x="7924800" y="6477000"/>
            <a:ext cx="1066800" cy="381000"/>
          </a:xfrm>
          <a:prstGeom prst="rect">
            <a:avLst/>
          </a:prstGeom>
          <a:noFill/>
          <a:ln>
            <a:noFill/>
          </a:ln>
          <a:extLst/>
        </p:spPr>
        <p:txBody>
          <a:bodyPr anchor="ctr" anchorCtr="0"/>
          <a:lstStyle/>
          <a:p>
            <a:pPr>
              <a:defRPr/>
            </a:pPr>
            <a:fld id="{89D935C5-5EC5-4D00-B2D7-89227E27EE0D}" type="slidenum">
              <a:rPr lang="sr-Latn-RS" sz="1600" b="0" smtClean="0">
                <a:cs typeface="Arial" pitchFamily="34" charset="0"/>
              </a:rPr>
              <a:pPr>
                <a:defRPr/>
              </a:pPr>
              <a:t>22</a:t>
            </a:fld>
            <a:r>
              <a:rPr lang="sr-Latn-RS" sz="1600" b="0" smtClean="0">
                <a:cs typeface="Arial" pitchFamily="34" charset="0"/>
              </a:rPr>
              <a:t> </a:t>
            </a:r>
            <a:r>
              <a:rPr lang="sr-Latn-RS" sz="1600" b="0" smtClean="0">
                <a:cs typeface="Arial" pitchFamily="34" charset="0"/>
              </a:rPr>
              <a:t>/ 30</a:t>
            </a:r>
            <a:endParaRPr lang="en-US" sz="1600" b="0">
              <a:cs typeface="Arial" pitchFamily="34" charset="0"/>
            </a:endParaRPr>
          </a:p>
        </p:txBody>
      </p:sp>
      <p:sp>
        <p:nvSpPr>
          <p:cNvPr id="13" name="Rectangle 24"/>
          <p:cNvSpPr>
            <a:spLocks noChangeArrowheads="1"/>
          </p:cNvSpPr>
          <p:nvPr/>
        </p:nvSpPr>
        <p:spPr bwMode="gray">
          <a:xfrm>
            <a:off x="1447800" y="76200"/>
            <a:ext cx="7696200" cy="381000"/>
          </a:xfrm>
          <a:prstGeom prst="rect">
            <a:avLst/>
          </a:prstGeom>
          <a:noFill/>
          <a:ln>
            <a:noFill/>
          </a:ln>
          <a:extLst/>
        </p:spPr>
        <p:txBody>
          <a:bodyPr/>
          <a:lstStyle/>
          <a:p>
            <a:pPr algn="l">
              <a:defRPr/>
            </a:pPr>
            <a:r>
              <a:rPr lang="sr-Cyrl-RS" sz="2000" smtClean="0">
                <a:solidFill>
                  <a:schemeClr val="tx1">
                    <a:lumMod val="50000"/>
                  </a:schemeClr>
                </a:solidFill>
                <a:cs typeface="Arial" pitchFamily="34" charset="0"/>
              </a:rPr>
              <a:t>Резултати и препоруке</a:t>
            </a:r>
            <a:endParaRPr lang="en-US" sz="2000">
              <a:solidFill>
                <a:schemeClr val="tx1">
                  <a:lumMod val="50000"/>
                </a:schemeClr>
              </a:solidFill>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95400" y="0"/>
            <a:ext cx="7848600" cy="5334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7" name="TextBox 6"/>
          <p:cNvSpPr txBox="1"/>
          <p:nvPr/>
        </p:nvSpPr>
        <p:spPr>
          <a:xfrm>
            <a:off x="228600" y="762000"/>
            <a:ext cx="8686800" cy="1815882"/>
          </a:xfrm>
          <a:prstGeom prst="rect">
            <a:avLst/>
          </a:prstGeom>
          <a:noFill/>
        </p:spPr>
        <p:txBody>
          <a:bodyPr wrap="square" rtlCol="0">
            <a:spAutoFit/>
          </a:bodyPr>
          <a:lstStyle/>
          <a:p>
            <a:pPr marL="173038" indent="-173038" algn="just">
              <a:buFont typeface="Arial" pitchFamily="34" charset="0"/>
              <a:buChar char="•"/>
            </a:pPr>
            <a:r>
              <a:rPr lang="ru-RU" sz="1600" b="0" smtClean="0">
                <a:solidFill>
                  <a:schemeClr val="bg1"/>
                </a:solidFill>
                <a:latin typeface="+mn-lt"/>
                <a:cs typeface="Times New Roman" pitchFamily="18" charset="0"/>
              </a:rPr>
              <a:t>На основу препорука идеалан циклус између два заустављања састоји се од режима континуалног убрзања и успорења инерцијом и/или кочењем у препорученим границама. За мали интензитет убрзања и</a:t>
            </a:r>
            <a:r>
              <a:rPr lang="sr-Latn-RS" sz="1600" b="0" smtClean="0">
                <a:solidFill>
                  <a:schemeClr val="bg1"/>
                </a:solidFill>
                <a:cs typeface="Times New Roman" pitchFamily="18" charset="0"/>
              </a:rPr>
              <a:t> </a:t>
            </a:r>
            <a:r>
              <a:rPr lang="sr-Cyrl-RS" sz="1600" b="0" smtClean="0">
                <a:solidFill>
                  <a:schemeClr val="bg1"/>
                </a:solidFill>
                <a:cs typeface="Times New Roman" pitchFamily="18" charset="0"/>
              </a:rPr>
              <a:t>макс</a:t>
            </a:r>
            <a:r>
              <a:rPr lang="sr-Latn-RS" sz="1600" b="0" smtClean="0">
                <a:solidFill>
                  <a:schemeClr val="bg1"/>
                </a:solidFill>
                <a:cs typeface="Times New Roman" pitchFamily="18" charset="0"/>
              </a:rPr>
              <a:t>.</a:t>
            </a:r>
            <a:r>
              <a:rPr lang="sr-Cyrl-RS" sz="1600" b="0" smtClean="0">
                <a:solidFill>
                  <a:schemeClr val="bg1"/>
                </a:solidFill>
                <a:cs typeface="Times New Roman" pitchFamily="18" charset="0"/>
              </a:rPr>
              <a:t> брзину 50 </a:t>
            </a:r>
            <a:r>
              <a:rPr lang="sr-Latn-RS" sz="1600" b="0" smtClean="0">
                <a:solidFill>
                  <a:schemeClr val="bg1"/>
                </a:solidFill>
                <a:cs typeface="Times New Roman" pitchFamily="18" charset="0"/>
              </a:rPr>
              <a:t>km/h</a:t>
            </a:r>
            <a:r>
              <a:rPr lang="sr-Cyrl-RS" sz="1600" b="0" smtClean="0">
                <a:solidFill>
                  <a:schemeClr val="bg1"/>
                </a:solidFill>
                <a:cs typeface="Times New Roman" pitchFamily="18" charset="0"/>
              </a:rPr>
              <a:t> може се прећи до </a:t>
            </a:r>
            <a:r>
              <a:rPr lang="ru-RU" sz="1600" b="0" smtClean="0">
                <a:solidFill>
                  <a:schemeClr val="bg1"/>
                </a:solidFill>
                <a:cs typeface="Times New Roman" pitchFamily="18" charset="0"/>
              </a:rPr>
              <a:t>500 </a:t>
            </a:r>
            <a:r>
              <a:rPr lang="sr-Latn-RS" sz="1600" b="0" smtClean="0">
                <a:solidFill>
                  <a:schemeClr val="bg1"/>
                </a:solidFill>
                <a:cs typeface="Times New Roman" pitchFamily="18" charset="0"/>
              </a:rPr>
              <a:t>m</a:t>
            </a:r>
            <a:r>
              <a:rPr lang="sr-Cyrl-RS" sz="1600" b="0" smtClean="0">
                <a:solidFill>
                  <a:schemeClr val="bg1"/>
                </a:solidFill>
                <a:cs typeface="Times New Roman" pitchFamily="18" charset="0"/>
              </a:rPr>
              <a:t>, односно 350 </a:t>
            </a:r>
            <a:r>
              <a:rPr lang="sr-Latn-RS" sz="1600" b="0" smtClean="0">
                <a:solidFill>
                  <a:schemeClr val="bg1"/>
                </a:solidFill>
                <a:cs typeface="Times New Roman" pitchFamily="18" charset="0"/>
              </a:rPr>
              <a:t>m </a:t>
            </a:r>
            <a:r>
              <a:rPr lang="sr-Cyrl-RS" sz="1600" b="0" smtClean="0">
                <a:solidFill>
                  <a:schemeClr val="bg1"/>
                </a:solidFill>
                <a:cs typeface="Times New Roman" pitchFamily="18" charset="0"/>
              </a:rPr>
              <a:t>за</a:t>
            </a:r>
            <a:r>
              <a:rPr lang="sr-Latn-RS" sz="1600" b="0" smtClean="0">
                <a:solidFill>
                  <a:schemeClr val="bg1"/>
                </a:solidFill>
                <a:cs typeface="Times New Roman" pitchFamily="18" charset="0"/>
              </a:rPr>
              <a:t> </a:t>
            </a:r>
            <a:r>
              <a:rPr lang="sr-Cyrl-RS" sz="1600" b="0" smtClean="0">
                <a:solidFill>
                  <a:schemeClr val="bg1"/>
                </a:solidFill>
                <a:cs typeface="Times New Roman" pitchFamily="18" charset="0"/>
              </a:rPr>
              <a:t>макс</a:t>
            </a:r>
            <a:r>
              <a:rPr lang="sr-Latn-RS" sz="1600" b="0" smtClean="0">
                <a:solidFill>
                  <a:schemeClr val="bg1"/>
                </a:solidFill>
                <a:cs typeface="Times New Roman" pitchFamily="18" charset="0"/>
              </a:rPr>
              <a:t>.</a:t>
            </a:r>
            <a:r>
              <a:rPr lang="sr-Cyrl-RS" sz="1600" b="0" smtClean="0">
                <a:solidFill>
                  <a:schemeClr val="bg1"/>
                </a:solidFill>
                <a:cs typeface="Times New Roman" pitchFamily="18" charset="0"/>
              </a:rPr>
              <a:t> брзину 40 </a:t>
            </a:r>
            <a:r>
              <a:rPr lang="sr-Latn-RS" sz="1600" b="0" smtClean="0">
                <a:solidFill>
                  <a:schemeClr val="bg1"/>
                </a:solidFill>
                <a:cs typeface="Times New Roman" pitchFamily="18" charset="0"/>
              </a:rPr>
              <a:t>km/h</a:t>
            </a:r>
            <a:r>
              <a:rPr lang="ru-RU" sz="1600" b="0" smtClean="0">
                <a:solidFill>
                  <a:schemeClr val="bg1"/>
                </a:solidFill>
                <a:cs typeface="Times New Roman" pitchFamily="18" charset="0"/>
              </a:rPr>
              <a:t>. </a:t>
            </a:r>
            <a:r>
              <a:rPr lang="ru-RU" sz="1600" b="0" smtClean="0">
                <a:solidFill>
                  <a:schemeClr val="bg1"/>
                </a:solidFill>
                <a:latin typeface="+mn-lt"/>
                <a:cs typeface="Times New Roman" pitchFamily="18" charset="0"/>
              </a:rPr>
              <a:t>Овај циклус се разликује од препорученог циклуса за аутобус са мотором СУС за исто растојање.</a:t>
            </a:r>
          </a:p>
          <a:p>
            <a:pPr marL="173038" indent="-173038" algn="just">
              <a:buFont typeface="Arial" pitchFamily="34" charset="0"/>
              <a:buChar char="•"/>
            </a:pPr>
            <a:endParaRPr lang="ru-RU" sz="1600" b="0" smtClean="0">
              <a:solidFill>
                <a:schemeClr val="bg1"/>
              </a:solidFill>
              <a:latin typeface="+mn-lt"/>
              <a:cs typeface="Times New Roman" pitchFamily="18" charset="0"/>
            </a:endParaRPr>
          </a:p>
          <a:p>
            <a:pPr marL="173038" indent="-173038" algn="just">
              <a:buFont typeface="Arial" pitchFamily="34" charset="0"/>
              <a:buChar char="•"/>
            </a:pPr>
            <a:endParaRPr lang="ru-RU" sz="1600" b="0" smtClean="0">
              <a:solidFill>
                <a:schemeClr val="bg1"/>
              </a:solidFill>
              <a:latin typeface="+mn-lt"/>
              <a:cs typeface="Times New Roman" pitchFamily="18" charset="0"/>
            </a:endParaRPr>
          </a:p>
        </p:txBody>
      </p:sp>
      <p:sp>
        <p:nvSpPr>
          <p:cNvPr id="9" name="Rectangle 8"/>
          <p:cNvSpPr/>
          <p:nvPr/>
        </p:nvSpPr>
        <p:spPr>
          <a:xfrm flipV="1">
            <a:off x="0" y="0"/>
            <a:ext cx="1295400" cy="533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0" name="Rectangle 9"/>
          <p:cNvSpPr/>
          <p:nvPr/>
        </p:nvSpPr>
        <p:spPr>
          <a:xfrm>
            <a:off x="0" y="6477001"/>
            <a:ext cx="9144000" cy="381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1" name="Rectangle 10"/>
          <p:cNvSpPr/>
          <p:nvPr/>
        </p:nvSpPr>
        <p:spPr>
          <a:xfrm>
            <a:off x="7924800" y="6477000"/>
            <a:ext cx="1219200" cy="38100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2" name="Rectangle 24"/>
          <p:cNvSpPr>
            <a:spLocks noChangeArrowheads="1"/>
          </p:cNvSpPr>
          <p:nvPr/>
        </p:nvSpPr>
        <p:spPr bwMode="gray">
          <a:xfrm>
            <a:off x="7924800" y="6477000"/>
            <a:ext cx="1066800" cy="381000"/>
          </a:xfrm>
          <a:prstGeom prst="rect">
            <a:avLst/>
          </a:prstGeom>
          <a:noFill/>
          <a:ln>
            <a:noFill/>
          </a:ln>
          <a:extLst/>
        </p:spPr>
        <p:txBody>
          <a:bodyPr anchor="ctr" anchorCtr="0"/>
          <a:lstStyle/>
          <a:p>
            <a:pPr>
              <a:defRPr/>
            </a:pPr>
            <a:fld id="{89D935C5-5EC5-4D00-B2D7-89227E27EE0D}" type="slidenum">
              <a:rPr lang="sr-Latn-RS" sz="1600" b="0" smtClean="0">
                <a:cs typeface="Arial" pitchFamily="34" charset="0"/>
              </a:rPr>
              <a:pPr>
                <a:defRPr/>
              </a:pPr>
              <a:t>23</a:t>
            </a:fld>
            <a:r>
              <a:rPr lang="sr-Latn-RS" sz="1600" b="0" smtClean="0">
                <a:cs typeface="Arial" pitchFamily="34" charset="0"/>
              </a:rPr>
              <a:t> </a:t>
            </a:r>
            <a:r>
              <a:rPr lang="sr-Latn-RS" sz="1600" b="0" smtClean="0">
                <a:cs typeface="Arial" pitchFamily="34" charset="0"/>
              </a:rPr>
              <a:t>/ 30</a:t>
            </a:r>
            <a:endParaRPr lang="en-US" sz="1600" b="0">
              <a:cs typeface="Arial" pitchFamily="34" charset="0"/>
            </a:endParaRPr>
          </a:p>
        </p:txBody>
      </p:sp>
      <p:sp>
        <p:nvSpPr>
          <p:cNvPr id="13" name="Rectangle 24"/>
          <p:cNvSpPr>
            <a:spLocks noChangeArrowheads="1"/>
          </p:cNvSpPr>
          <p:nvPr/>
        </p:nvSpPr>
        <p:spPr bwMode="gray">
          <a:xfrm>
            <a:off x="1447800" y="76200"/>
            <a:ext cx="7696200" cy="381000"/>
          </a:xfrm>
          <a:prstGeom prst="rect">
            <a:avLst/>
          </a:prstGeom>
          <a:noFill/>
          <a:ln>
            <a:noFill/>
          </a:ln>
          <a:extLst/>
        </p:spPr>
        <p:txBody>
          <a:bodyPr/>
          <a:lstStyle/>
          <a:p>
            <a:pPr algn="l">
              <a:defRPr/>
            </a:pPr>
            <a:r>
              <a:rPr lang="sr-Cyrl-RS" sz="2000" smtClean="0">
                <a:solidFill>
                  <a:schemeClr val="tx1">
                    <a:lumMod val="50000"/>
                  </a:schemeClr>
                </a:solidFill>
                <a:cs typeface="Arial" pitchFamily="34" charset="0"/>
              </a:rPr>
              <a:t>Резултати и препоруке</a:t>
            </a:r>
            <a:endParaRPr lang="en-US" sz="2000">
              <a:solidFill>
                <a:schemeClr val="tx1">
                  <a:lumMod val="50000"/>
                </a:schemeClr>
              </a:solidFill>
              <a:cs typeface="Arial" pitchFamily="34" charset="0"/>
            </a:endParaRPr>
          </a:p>
        </p:txBody>
      </p:sp>
      <p:pic>
        <p:nvPicPr>
          <p:cNvPr id="14" name="Picture 13" descr="Stil voznje.jpg"/>
          <p:cNvPicPr>
            <a:picLocks noChangeAspect="1"/>
          </p:cNvPicPr>
          <p:nvPr/>
        </p:nvPicPr>
        <p:blipFill>
          <a:blip r:embed="rId3" cstate="print"/>
          <a:stretch>
            <a:fillRect/>
          </a:stretch>
        </p:blipFill>
        <p:spPr>
          <a:xfrm>
            <a:off x="914657" y="2133600"/>
            <a:ext cx="3203992" cy="4267200"/>
          </a:xfrm>
          <a:prstGeom prst="rect">
            <a:avLst/>
          </a:prstGeom>
        </p:spPr>
      </p:pic>
      <p:sp>
        <p:nvSpPr>
          <p:cNvPr id="16" name="TextBox 15"/>
          <p:cNvSpPr txBox="1"/>
          <p:nvPr/>
        </p:nvSpPr>
        <p:spPr>
          <a:xfrm>
            <a:off x="3962400" y="2971800"/>
            <a:ext cx="3082960" cy="369332"/>
          </a:xfrm>
          <a:prstGeom prst="rect">
            <a:avLst/>
          </a:prstGeom>
          <a:noFill/>
        </p:spPr>
        <p:txBody>
          <a:bodyPr wrap="none" rtlCol="0">
            <a:spAutoFit/>
          </a:bodyPr>
          <a:lstStyle/>
          <a:p>
            <a:pPr algn="l"/>
            <a:r>
              <a:rPr lang="sr-Cyrl-RS" smtClean="0">
                <a:solidFill>
                  <a:schemeClr val="bg1"/>
                </a:solidFill>
              </a:rPr>
              <a:t>аутобус са мотором СУС </a:t>
            </a:r>
            <a:endParaRPr lang="en-US">
              <a:solidFill>
                <a:schemeClr val="bg1"/>
              </a:solidFill>
            </a:endParaRPr>
          </a:p>
        </p:txBody>
      </p:sp>
      <p:sp>
        <p:nvSpPr>
          <p:cNvPr id="17" name="TextBox 16"/>
          <p:cNvSpPr txBox="1"/>
          <p:nvPr/>
        </p:nvSpPr>
        <p:spPr>
          <a:xfrm>
            <a:off x="3962400" y="5181600"/>
            <a:ext cx="3387722" cy="369332"/>
          </a:xfrm>
          <a:prstGeom prst="rect">
            <a:avLst/>
          </a:prstGeom>
          <a:noFill/>
        </p:spPr>
        <p:txBody>
          <a:bodyPr wrap="none" rtlCol="0">
            <a:spAutoFit/>
          </a:bodyPr>
          <a:lstStyle/>
          <a:p>
            <a:pPr algn="l"/>
            <a:r>
              <a:rPr lang="sr-Cyrl-RS" smtClean="0">
                <a:solidFill>
                  <a:schemeClr val="bg1"/>
                </a:solidFill>
              </a:rPr>
              <a:t>аутобус са електромотором</a:t>
            </a:r>
            <a:endParaRPr lang="en-US">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95400" y="0"/>
            <a:ext cx="7848600" cy="5334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7" name="TextBox 6"/>
          <p:cNvSpPr txBox="1"/>
          <p:nvPr/>
        </p:nvSpPr>
        <p:spPr>
          <a:xfrm>
            <a:off x="228600" y="762000"/>
            <a:ext cx="8686800" cy="3539430"/>
          </a:xfrm>
          <a:prstGeom prst="rect">
            <a:avLst/>
          </a:prstGeom>
          <a:noFill/>
        </p:spPr>
        <p:txBody>
          <a:bodyPr wrap="square" rtlCol="0">
            <a:spAutoFit/>
          </a:bodyPr>
          <a:lstStyle/>
          <a:p>
            <a:pPr algn="l"/>
            <a:r>
              <a:rPr lang="en-US" sz="1600" b="0" smtClean="0">
                <a:solidFill>
                  <a:schemeClr val="bg1"/>
                </a:solidFill>
              </a:rPr>
              <a:t>Како би се сагледао учинак стила вожње возача неопходно је успоставити одређене критеријуме којима ће се тај </a:t>
            </a:r>
            <a:r>
              <a:rPr lang="en-US" sz="1600" b="0" smtClean="0">
                <a:solidFill>
                  <a:schemeClr val="bg1"/>
                </a:solidFill>
              </a:rPr>
              <a:t>учинак </a:t>
            </a:r>
            <a:r>
              <a:rPr lang="en-US" sz="1600" b="0" smtClean="0">
                <a:solidFill>
                  <a:schemeClr val="bg1"/>
                </a:solidFill>
              </a:rPr>
              <a:t>квантификовати:</a:t>
            </a:r>
            <a:endParaRPr lang="en-US" sz="1600" b="0" smtClean="0">
              <a:solidFill>
                <a:schemeClr val="bg1"/>
              </a:solidFill>
            </a:endParaRPr>
          </a:p>
          <a:p>
            <a:pPr algn="l"/>
            <a:r>
              <a:rPr lang="en-US" sz="1600" b="0" smtClean="0">
                <a:solidFill>
                  <a:schemeClr val="bg1"/>
                </a:solidFill>
              </a:rPr>
              <a:t> </a:t>
            </a:r>
          </a:p>
          <a:p>
            <a:pPr marL="180975" lvl="0" indent="-180975" algn="l">
              <a:buFont typeface="Arial" pitchFamily="34" charset="0"/>
              <a:buChar char="•"/>
            </a:pPr>
            <a:r>
              <a:rPr lang="en-US" sz="1600" b="0" smtClean="0">
                <a:solidFill>
                  <a:schemeClr val="bg1"/>
                </a:solidFill>
              </a:rPr>
              <a:t>Укупна утрошена енергија по релацији, која се мора сагледати и у односу на трајање вожње на тој релацији. Екстремне вредности, како позитивне, тако и негативне</a:t>
            </a:r>
            <a:r>
              <a:rPr lang="sr-Cyrl-RS" sz="1600" b="0" smtClean="0">
                <a:solidFill>
                  <a:schemeClr val="bg1"/>
                </a:solidFill>
              </a:rPr>
              <a:t>,</a:t>
            </a:r>
            <a:r>
              <a:rPr lang="en-US" sz="1600" b="0" smtClean="0">
                <a:solidFill>
                  <a:schemeClr val="bg1"/>
                </a:solidFill>
              </a:rPr>
              <a:t> треба </a:t>
            </a:r>
            <a:r>
              <a:rPr lang="sr-Cyrl-RS" sz="1600" b="0" smtClean="0">
                <a:solidFill>
                  <a:schemeClr val="bg1"/>
                </a:solidFill>
              </a:rPr>
              <a:t>сагледати у односу н</a:t>
            </a:r>
            <a:r>
              <a:rPr lang="en-US" sz="1600" b="0" smtClean="0">
                <a:solidFill>
                  <a:schemeClr val="bg1"/>
                </a:solidFill>
              </a:rPr>
              <a:t>а оптрећење, односно број путника током вожње што се може сагледати прегледом видео записа </a:t>
            </a:r>
            <a:r>
              <a:rPr lang="en-US" sz="1600" b="0" smtClean="0">
                <a:solidFill>
                  <a:schemeClr val="bg1"/>
                </a:solidFill>
              </a:rPr>
              <a:t>током </a:t>
            </a:r>
            <a:r>
              <a:rPr lang="en-US" sz="1600" b="0" smtClean="0">
                <a:solidFill>
                  <a:schemeClr val="bg1"/>
                </a:solidFill>
              </a:rPr>
              <a:t>вожње</a:t>
            </a:r>
            <a:endParaRPr lang="en-US" sz="1600" b="0" smtClean="0">
              <a:solidFill>
                <a:schemeClr val="bg1"/>
              </a:solidFill>
            </a:endParaRPr>
          </a:p>
          <a:p>
            <a:pPr marL="180975" indent="-180975" algn="l">
              <a:buFont typeface="Arial" pitchFamily="34" charset="0"/>
              <a:buChar char="•"/>
            </a:pPr>
            <a:endParaRPr lang="en-US" sz="1600" b="0" smtClean="0">
              <a:solidFill>
                <a:schemeClr val="bg1"/>
              </a:solidFill>
            </a:endParaRPr>
          </a:p>
          <a:p>
            <a:pPr marL="180975" lvl="0" indent="-180975" algn="l">
              <a:buFont typeface="Arial" pitchFamily="34" charset="0"/>
              <a:buChar char="•"/>
            </a:pPr>
            <a:r>
              <a:rPr lang="en-US" sz="1600" b="0" smtClean="0">
                <a:solidFill>
                  <a:schemeClr val="bg1"/>
                </a:solidFill>
              </a:rPr>
              <a:t>Укупна </a:t>
            </a:r>
            <a:r>
              <a:rPr lang="en-US" sz="1600" b="0" smtClean="0">
                <a:solidFill>
                  <a:schemeClr val="bg1"/>
                </a:solidFill>
              </a:rPr>
              <a:t>регенерисана енергија по релацији, која се мора сагледати и у односу на трајање вожње на </a:t>
            </a:r>
            <a:r>
              <a:rPr lang="en-US" sz="1600" b="0" smtClean="0">
                <a:solidFill>
                  <a:schemeClr val="bg1"/>
                </a:solidFill>
              </a:rPr>
              <a:t>тој </a:t>
            </a:r>
            <a:r>
              <a:rPr lang="en-US" sz="1600" b="0" smtClean="0">
                <a:solidFill>
                  <a:schemeClr val="bg1"/>
                </a:solidFill>
              </a:rPr>
              <a:t>релацији</a:t>
            </a:r>
            <a:endParaRPr lang="en-US" sz="1600" b="0" smtClean="0">
              <a:solidFill>
                <a:schemeClr val="bg1"/>
              </a:solidFill>
            </a:endParaRPr>
          </a:p>
          <a:p>
            <a:pPr marL="180975" indent="-180975" algn="l">
              <a:buFont typeface="Arial" pitchFamily="34" charset="0"/>
              <a:buChar char="•"/>
            </a:pPr>
            <a:endParaRPr lang="en-US" sz="1600" b="0" smtClean="0">
              <a:solidFill>
                <a:schemeClr val="bg1"/>
              </a:solidFill>
            </a:endParaRPr>
          </a:p>
          <a:p>
            <a:pPr marL="180975" lvl="0" indent="-180975" algn="l">
              <a:buFont typeface="Arial" pitchFamily="34" charset="0"/>
              <a:buChar char="•"/>
            </a:pPr>
            <a:r>
              <a:rPr lang="en-US" sz="1600" b="0" smtClean="0">
                <a:solidFill>
                  <a:schemeClr val="bg1"/>
                </a:solidFill>
              </a:rPr>
              <a:t>Однос регенерисане и утрошене енергије као релативни показатељ који искључује фактор трајања вожње </a:t>
            </a:r>
            <a:r>
              <a:rPr lang="en-US" sz="1600" b="0" smtClean="0">
                <a:solidFill>
                  <a:schemeClr val="bg1"/>
                </a:solidFill>
              </a:rPr>
              <a:t>на </a:t>
            </a:r>
            <a:r>
              <a:rPr lang="en-US" sz="1600" b="0" smtClean="0">
                <a:solidFill>
                  <a:schemeClr val="bg1"/>
                </a:solidFill>
              </a:rPr>
              <a:t>релацији</a:t>
            </a:r>
            <a:endParaRPr lang="en-US" sz="1600" b="0" smtClean="0">
              <a:solidFill>
                <a:schemeClr val="bg1"/>
              </a:solidFill>
            </a:endParaRPr>
          </a:p>
          <a:p>
            <a:pPr algn="l"/>
            <a:endParaRPr lang="en-US" sz="1600" b="0" smtClean="0">
              <a:solidFill>
                <a:schemeClr val="bg1"/>
              </a:solidFill>
            </a:endParaRPr>
          </a:p>
        </p:txBody>
      </p:sp>
      <p:sp>
        <p:nvSpPr>
          <p:cNvPr id="9" name="Rectangle 8"/>
          <p:cNvSpPr/>
          <p:nvPr/>
        </p:nvSpPr>
        <p:spPr>
          <a:xfrm flipV="1">
            <a:off x="0" y="0"/>
            <a:ext cx="1295400" cy="533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0" name="Rectangle 9"/>
          <p:cNvSpPr/>
          <p:nvPr/>
        </p:nvSpPr>
        <p:spPr>
          <a:xfrm>
            <a:off x="0" y="6477001"/>
            <a:ext cx="9144000" cy="381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1" name="Rectangle 10"/>
          <p:cNvSpPr/>
          <p:nvPr/>
        </p:nvSpPr>
        <p:spPr>
          <a:xfrm>
            <a:off x="7924800" y="6477000"/>
            <a:ext cx="1219200" cy="38100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2" name="Rectangle 24"/>
          <p:cNvSpPr>
            <a:spLocks noChangeArrowheads="1"/>
          </p:cNvSpPr>
          <p:nvPr/>
        </p:nvSpPr>
        <p:spPr bwMode="gray">
          <a:xfrm>
            <a:off x="7924800" y="6477000"/>
            <a:ext cx="1066800" cy="381000"/>
          </a:xfrm>
          <a:prstGeom prst="rect">
            <a:avLst/>
          </a:prstGeom>
          <a:noFill/>
          <a:ln>
            <a:noFill/>
          </a:ln>
          <a:extLst/>
        </p:spPr>
        <p:txBody>
          <a:bodyPr anchor="ctr" anchorCtr="0"/>
          <a:lstStyle/>
          <a:p>
            <a:pPr>
              <a:defRPr/>
            </a:pPr>
            <a:fld id="{89D935C5-5EC5-4D00-B2D7-89227E27EE0D}" type="slidenum">
              <a:rPr lang="sr-Latn-RS" sz="1600" b="0" smtClean="0">
                <a:cs typeface="Arial" pitchFamily="34" charset="0"/>
              </a:rPr>
              <a:pPr>
                <a:defRPr/>
              </a:pPr>
              <a:t>24</a:t>
            </a:fld>
            <a:r>
              <a:rPr lang="sr-Latn-RS" sz="1600" b="0" smtClean="0">
                <a:cs typeface="Arial" pitchFamily="34" charset="0"/>
              </a:rPr>
              <a:t> </a:t>
            </a:r>
            <a:r>
              <a:rPr lang="sr-Latn-RS" sz="1600" b="0" smtClean="0">
                <a:cs typeface="Arial" pitchFamily="34" charset="0"/>
              </a:rPr>
              <a:t>/ 30</a:t>
            </a:r>
            <a:endParaRPr lang="en-US" sz="1600" b="0">
              <a:cs typeface="Arial" pitchFamily="34" charset="0"/>
            </a:endParaRPr>
          </a:p>
        </p:txBody>
      </p:sp>
      <p:sp>
        <p:nvSpPr>
          <p:cNvPr id="13" name="Rectangle 24"/>
          <p:cNvSpPr>
            <a:spLocks noChangeArrowheads="1"/>
          </p:cNvSpPr>
          <p:nvPr/>
        </p:nvSpPr>
        <p:spPr bwMode="gray">
          <a:xfrm>
            <a:off x="1447800" y="76200"/>
            <a:ext cx="7696200" cy="381000"/>
          </a:xfrm>
          <a:prstGeom prst="rect">
            <a:avLst/>
          </a:prstGeom>
          <a:noFill/>
          <a:ln>
            <a:noFill/>
          </a:ln>
          <a:extLst/>
        </p:spPr>
        <p:txBody>
          <a:bodyPr/>
          <a:lstStyle/>
          <a:p>
            <a:pPr algn="l">
              <a:defRPr/>
            </a:pPr>
            <a:r>
              <a:rPr lang="sr-Cyrl-RS" sz="2000" smtClean="0">
                <a:solidFill>
                  <a:schemeClr val="tx1">
                    <a:lumMod val="50000"/>
                  </a:schemeClr>
                </a:solidFill>
                <a:cs typeface="Arial" pitchFamily="34" charset="0"/>
              </a:rPr>
              <a:t>Резултати и препоруке</a:t>
            </a:r>
            <a:endParaRPr lang="en-US" sz="2000">
              <a:solidFill>
                <a:schemeClr val="tx1">
                  <a:lumMod val="50000"/>
                </a:schemeClr>
              </a:solidFill>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95400" y="0"/>
            <a:ext cx="7848600" cy="5334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7" name="TextBox 6"/>
          <p:cNvSpPr txBox="1"/>
          <p:nvPr/>
        </p:nvSpPr>
        <p:spPr>
          <a:xfrm>
            <a:off x="228600" y="762000"/>
            <a:ext cx="8686800" cy="2554545"/>
          </a:xfrm>
          <a:prstGeom prst="rect">
            <a:avLst/>
          </a:prstGeom>
          <a:noFill/>
        </p:spPr>
        <p:txBody>
          <a:bodyPr wrap="square" rtlCol="0">
            <a:spAutoFit/>
          </a:bodyPr>
          <a:lstStyle/>
          <a:p>
            <a:pPr marL="180975" lvl="0" indent="-180975" algn="just">
              <a:buFont typeface="Arial" pitchFamily="34" charset="0"/>
              <a:buChar char="•"/>
            </a:pPr>
            <a:r>
              <a:rPr lang="en-US" sz="1600" b="0" smtClean="0">
                <a:solidFill>
                  <a:schemeClr val="bg1"/>
                </a:solidFill>
                <a:latin typeface="+mj-lt"/>
              </a:rPr>
              <a:t>Промена </a:t>
            </a:r>
            <a:r>
              <a:rPr lang="en-US" sz="1600" b="0" smtClean="0">
                <a:solidFill>
                  <a:schemeClr val="bg1"/>
                </a:solidFill>
                <a:latin typeface="+mj-lt"/>
              </a:rPr>
              <a:t>брзине током времена која се може сагледати у дијаграму брзине у зависности од времена за сваки </a:t>
            </a:r>
            <a:r>
              <a:rPr lang="en-US" sz="1600" b="0" smtClean="0">
                <a:solidFill>
                  <a:schemeClr val="bg1"/>
                </a:solidFill>
                <a:latin typeface="+mj-lt"/>
              </a:rPr>
              <a:t>режим </a:t>
            </a:r>
            <a:r>
              <a:rPr lang="en-US" sz="1600" b="0" smtClean="0">
                <a:solidFill>
                  <a:schemeClr val="bg1"/>
                </a:solidFill>
                <a:latin typeface="+mj-lt"/>
              </a:rPr>
              <a:t>убрзања</a:t>
            </a:r>
            <a:endParaRPr lang="en-US" sz="1600" b="0" smtClean="0">
              <a:solidFill>
                <a:schemeClr val="bg1"/>
              </a:solidFill>
              <a:latin typeface="+mj-lt"/>
            </a:endParaRPr>
          </a:p>
          <a:p>
            <a:pPr marL="180975" indent="-180975" algn="just">
              <a:buFont typeface="Arial" pitchFamily="34" charset="0"/>
              <a:buChar char="•"/>
            </a:pPr>
            <a:endParaRPr lang="en-US" sz="1600" b="0" smtClean="0">
              <a:solidFill>
                <a:schemeClr val="bg1"/>
              </a:solidFill>
              <a:latin typeface="+mj-lt"/>
            </a:endParaRPr>
          </a:p>
          <a:p>
            <a:pPr marL="180975" lvl="0" indent="-180975" algn="just">
              <a:buFont typeface="Arial" pitchFamily="34" charset="0"/>
              <a:buChar char="•"/>
            </a:pPr>
            <a:r>
              <a:rPr lang="en-US" sz="1600" b="0" smtClean="0">
                <a:solidFill>
                  <a:schemeClr val="bg1"/>
                </a:solidFill>
                <a:latin typeface="+mj-lt"/>
              </a:rPr>
              <a:t>Положај команде (педале) кочнице током времена који се може сагледати у дијаграму положаја команде кочнице у зависности од времена за сваки </a:t>
            </a:r>
            <a:r>
              <a:rPr lang="en-US" sz="1600" b="0" smtClean="0">
                <a:solidFill>
                  <a:schemeClr val="bg1"/>
                </a:solidFill>
                <a:latin typeface="+mj-lt"/>
              </a:rPr>
              <a:t>режим </a:t>
            </a:r>
            <a:r>
              <a:rPr lang="en-US" sz="1600" b="0" smtClean="0">
                <a:solidFill>
                  <a:schemeClr val="bg1"/>
                </a:solidFill>
                <a:latin typeface="+mj-lt"/>
              </a:rPr>
              <a:t>кочења</a:t>
            </a:r>
            <a:endParaRPr lang="en-US" sz="1600" b="0" smtClean="0">
              <a:solidFill>
                <a:schemeClr val="bg1"/>
              </a:solidFill>
              <a:latin typeface="+mj-lt"/>
            </a:endParaRPr>
          </a:p>
          <a:p>
            <a:pPr marL="180975" indent="-180975" algn="just">
              <a:buFont typeface="Arial" pitchFamily="34" charset="0"/>
              <a:buChar char="•"/>
            </a:pPr>
            <a:endParaRPr lang="en-US" sz="1600" b="0" smtClean="0">
              <a:solidFill>
                <a:schemeClr val="bg1"/>
              </a:solidFill>
              <a:latin typeface="+mj-lt"/>
            </a:endParaRPr>
          </a:p>
          <a:p>
            <a:pPr marL="180975" lvl="0" indent="-180975" algn="just">
              <a:buFont typeface="Arial" pitchFamily="34" charset="0"/>
              <a:buChar char="•"/>
            </a:pPr>
            <a:r>
              <a:rPr lang="en-US" sz="1600" b="0" smtClean="0">
                <a:solidFill>
                  <a:schemeClr val="bg1"/>
                </a:solidFill>
                <a:latin typeface="+mj-lt"/>
              </a:rPr>
              <a:t>Процентуални удео времена вожње уз помоћ инерције у односу на укупно време вожње. То подразумева однос времена у коме положај команде „гаса“ и кочнице има вредност 0% док се возило креће (брзина кретања </a:t>
            </a:r>
            <a:r>
              <a:rPr lang="sr-Cyrl-RS" sz="1600" b="0" smtClean="0">
                <a:solidFill>
                  <a:schemeClr val="bg1"/>
                </a:solidFill>
                <a:latin typeface="+mj-lt"/>
              </a:rPr>
              <a:t>већа од </a:t>
            </a:r>
            <a:r>
              <a:rPr lang="en-US" sz="1600" b="0" smtClean="0">
                <a:solidFill>
                  <a:schemeClr val="bg1"/>
                </a:solidFill>
                <a:latin typeface="+mj-lt"/>
              </a:rPr>
              <a:t>нул</a:t>
            </a:r>
            <a:r>
              <a:rPr lang="sr-Cyrl-RS" sz="1600" b="0" smtClean="0">
                <a:solidFill>
                  <a:schemeClr val="bg1"/>
                </a:solidFill>
                <a:latin typeface="+mj-lt"/>
              </a:rPr>
              <a:t>е</a:t>
            </a:r>
            <a:r>
              <a:rPr lang="en-US" sz="1600" b="0" smtClean="0">
                <a:solidFill>
                  <a:schemeClr val="bg1"/>
                </a:solidFill>
                <a:latin typeface="+mj-lt"/>
              </a:rPr>
              <a:t>) и укупног времена кретања (брзина кретања </a:t>
            </a:r>
            <a:r>
              <a:rPr lang="sr-Cyrl-RS" sz="1600" b="0" smtClean="0">
                <a:solidFill>
                  <a:schemeClr val="bg1"/>
                </a:solidFill>
                <a:latin typeface="+mj-lt"/>
              </a:rPr>
              <a:t>већа од</a:t>
            </a:r>
            <a:r>
              <a:rPr lang="en-US" sz="1600" b="0" smtClean="0">
                <a:solidFill>
                  <a:schemeClr val="bg1"/>
                </a:solidFill>
                <a:latin typeface="+mj-lt"/>
              </a:rPr>
              <a:t> нул</a:t>
            </a:r>
            <a:r>
              <a:rPr lang="sr-Cyrl-RS" sz="1600" b="0" smtClean="0">
                <a:solidFill>
                  <a:schemeClr val="bg1"/>
                </a:solidFill>
                <a:latin typeface="+mj-lt"/>
              </a:rPr>
              <a:t>е</a:t>
            </a:r>
            <a:r>
              <a:rPr lang="en-US" sz="1600" b="0" smtClean="0">
                <a:solidFill>
                  <a:schemeClr val="bg1"/>
                </a:solidFill>
                <a:latin typeface="+mj-lt"/>
              </a:rPr>
              <a:t>)</a:t>
            </a:r>
            <a:endParaRPr lang="ru-RU" sz="1600" b="0" smtClean="0">
              <a:solidFill>
                <a:schemeClr val="bg1"/>
              </a:solidFill>
              <a:latin typeface="+mj-lt"/>
              <a:cs typeface="Times New Roman" pitchFamily="18" charset="0"/>
            </a:endParaRPr>
          </a:p>
        </p:txBody>
      </p:sp>
      <p:sp>
        <p:nvSpPr>
          <p:cNvPr id="9" name="Rectangle 8"/>
          <p:cNvSpPr/>
          <p:nvPr/>
        </p:nvSpPr>
        <p:spPr>
          <a:xfrm flipV="1">
            <a:off x="0" y="0"/>
            <a:ext cx="1295400" cy="533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0" name="Rectangle 9"/>
          <p:cNvSpPr/>
          <p:nvPr/>
        </p:nvSpPr>
        <p:spPr>
          <a:xfrm>
            <a:off x="0" y="6477001"/>
            <a:ext cx="9144000" cy="381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1" name="Rectangle 10"/>
          <p:cNvSpPr/>
          <p:nvPr/>
        </p:nvSpPr>
        <p:spPr>
          <a:xfrm>
            <a:off x="7924800" y="6477000"/>
            <a:ext cx="1219200" cy="38100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2" name="Rectangle 24"/>
          <p:cNvSpPr>
            <a:spLocks noChangeArrowheads="1"/>
          </p:cNvSpPr>
          <p:nvPr/>
        </p:nvSpPr>
        <p:spPr bwMode="gray">
          <a:xfrm>
            <a:off x="7924800" y="6477000"/>
            <a:ext cx="1066800" cy="381000"/>
          </a:xfrm>
          <a:prstGeom prst="rect">
            <a:avLst/>
          </a:prstGeom>
          <a:noFill/>
          <a:ln>
            <a:noFill/>
          </a:ln>
          <a:extLst/>
        </p:spPr>
        <p:txBody>
          <a:bodyPr anchor="ctr" anchorCtr="0"/>
          <a:lstStyle/>
          <a:p>
            <a:pPr>
              <a:defRPr/>
            </a:pPr>
            <a:fld id="{89D935C5-5EC5-4D00-B2D7-89227E27EE0D}" type="slidenum">
              <a:rPr lang="sr-Latn-RS" sz="1600" b="0" smtClean="0">
                <a:cs typeface="Arial" pitchFamily="34" charset="0"/>
              </a:rPr>
              <a:pPr>
                <a:defRPr/>
              </a:pPr>
              <a:t>25</a:t>
            </a:fld>
            <a:r>
              <a:rPr lang="sr-Latn-RS" sz="1600" b="0" smtClean="0">
                <a:cs typeface="Arial" pitchFamily="34" charset="0"/>
              </a:rPr>
              <a:t> </a:t>
            </a:r>
            <a:r>
              <a:rPr lang="sr-Latn-RS" sz="1600" b="0" smtClean="0">
                <a:cs typeface="Arial" pitchFamily="34" charset="0"/>
              </a:rPr>
              <a:t>/ 30</a:t>
            </a:r>
            <a:endParaRPr lang="en-US" sz="1600" b="0">
              <a:cs typeface="Arial" pitchFamily="34" charset="0"/>
            </a:endParaRPr>
          </a:p>
        </p:txBody>
      </p:sp>
      <p:sp>
        <p:nvSpPr>
          <p:cNvPr id="13" name="Rectangle 24"/>
          <p:cNvSpPr>
            <a:spLocks noChangeArrowheads="1"/>
          </p:cNvSpPr>
          <p:nvPr/>
        </p:nvSpPr>
        <p:spPr bwMode="gray">
          <a:xfrm>
            <a:off x="1447800" y="76200"/>
            <a:ext cx="7696200" cy="381000"/>
          </a:xfrm>
          <a:prstGeom prst="rect">
            <a:avLst/>
          </a:prstGeom>
          <a:noFill/>
          <a:ln>
            <a:noFill/>
          </a:ln>
          <a:extLst/>
        </p:spPr>
        <p:txBody>
          <a:bodyPr/>
          <a:lstStyle/>
          <a:p>
            <a:pPr algn="l">
              <a:defRPr/>
            </a:pPr>
            <a:r>
              <a:rPr lang="sr-Cyrl-RS" sz="2000" smtClean="0">
                <a:solidFill>
                  <a:schemeClr val="tx1">
                    <a:lumMod val="50000"/>
                  </a:schemeClr>
                </a:solidFill>
                <a:cs typeface="Arial" pitchFamily="34" charset="0"/>
              </a:rPr>
              <a:t>Резултати и препоруке</a:t>
            </a:r>
            <a:endParaRPr lang="en-US" sz="2000">
              <a:solidFill>
                <a:schemeClr val="tx1">
                  <a:lumMod val="50000"/>
                </a:schemeClr>
              </a:solidFill>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95400" y="0"/>
            <a:ext cx="7848600" cy="5334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7" name="TextBox 6"/>
          <p:cNvSpPr txBox="1"/>
          <p:nvPr/>
        </p:nvSpPr>
        <p:spPr>
          <a:xfrm>
            <a:off x="228600" y="762000"/>
            <a:ext cx="8686800" cy="3046988"/>
          </a:xfrm>
          <a:prstGeom prst="rect">
            <a:avLst/>
          </a:prstGeom>
          <a:noFill/>
        </p:spPr>
        <p:txBody>
          <a:bodyPr wrap="square" rtlCol="0">
            <a:spAutoFit/>
          </a:bodyPr>
          <a:lstStyle/>
          <a:p>
            <a:pPr marL="173038" indent="-173038" algn="just">
              <a:buFont typeface="Arial" pitchFamily="34" charset="0"/>
              <a:buChar char="•"/>
            </a:pPr>
            <a:r>
              <a:rPr lang="ru-RU" sz="1600" b="0" smtClean="0">
                <a:solidFill>
                  <a:schemeClr val="bg1"/>
                </a:solidFill>
                <a:latin typeface="+mn-lt"/>
                <a:cs typeface="Times New Roman" pitchFamily="18" charset="0"/>
              </a:rPr>
              <a:t>Учинак датих препорука за енергетски ефикасну вожњу електроаутобуса на линији ЕКО 1 потврђен је у другој фази пројекта испитивањем у реалним условима експлоатације.</a:t>
            </a:r>
          </a:p>
          <a:p>
            <a:pPr marL="173038" indent="-173038" algn="just"/>
            <a:endParaRPr lang="ru-RU" sz="1600" b="0" smtClean="0">
              <a:solidFill>
                <a:schemeClr val="bg1"/>
              </a:solidFill>
              <a:latin typeface="+mn-lt"/>
              <a:cs typeface="Times New Roman" pitchFamily="18" charset="0"/>
            </a:endParaRPr>
          </a:p>
          <a:p>
            <a:pPr marL="173038" indent="-173038" algn="just">
              <a:buFont typeface="Arial" pitchFamily="34" charset="0"/>
              <a:buChar char="•"/>
            </a:pPr>
            <a:r>
              <a:rPr lang="ru-RU" sz="1600" b="0" smtClean="0">
                <a:solidFill>
                  <a:schemeClr val="bg1"/>
                </a:solidFill>
                <a:latin typeface="+mn-lt"/>
                <a:cs typeface="Times New Roman" pitchFamily="18" charset="0"/>
              </a:rPr>
              <a:t>Прва два циклуса (од Вуковог споменика до Белвила и назад) возач је возио према наведеним препорукама и уз надзор.</a:t>
            </a:r>
          </a:p>
          <a:p>
            <a:pPr marL="173038" indent="-173038" algn="just"/>
            <a:endParaRPr lang="ru-RU" sz="1600" b="0" smtClean="0">
              <a:solidFill>
                <a:schemeClr val="bg1"/>
              </a:solidFill>
              <a:latin typeface="+mn-lt"/>
              <a:cs typeface="Times New Roman" pitchFamily="18" charset="0"/>
            </a:endParaRPr>
          </a:p>
          <a:p>
            <a:pPr marL="173038" indent="-173038" algn="just">
              <a:buFont typeface="Arial" pitchFamily="34" charset="0"/>
              <a:buChar char="•"/>
            </a:pPr>
            <a:r>
              <a:rPr lang="ru-RU" sz="1600" b="0" smtClean="0">
                <a:solidFill>
                  <a:schemeClr val="bg1"/>
                </a:solidFill>
                <a:latin typeface="+mn-lt"/>
                <a:cs typeface="Times New Roman" pitchFamily="18" charset="0"/>
              </a:rPr>
              <a:t>Следећа два циклуса </a:t>
            </a:r>
            <a:r>
              <a:rPr lang="ru-RU" sz="1600" b="0" smtClean="0">
                <a:solidFill>
                  <a:schemeClr val="bg1"/>
                </a:solidFill>
                <a:cs typeface="Times New Roman" pitchFamily="18" charset="0"/>
              </a:rPr>
              <a:t>(од Вуковог споменика до Белвила и назад) возач је возио «агресивније» сходно р</a:t>
            </a:r>
            <a:r>
              <a:rPr lang="sr-Cyrl-RS" sz="1600" b="0" smtClean="0">
                <a:solidFill>
                  <a:schemeClr val="bg1"/>
                </a:solidFill>
                <a:cs typeface="Times New Roman" pitchFamily="18" charset="0"/>
              </a:rPr>
              <a:t>еалном (свакодневном) искуству</a:t>
            </a:r>
            <a:r>
              <a:rPr lang="ru-RU" sz="1600" b="0" smtClean="0">
                <a:solidFill>
                  <a:schemeClr val="bg1"/>
                </a:solidFill>
                <a:cs typeface="Times New Roman" pitchFamily="18" charset="0"/>
              </a:rPr>
              <a:t>.</a:t>
            </a:r>
            <a:endParaRPr lang="ru-RU" sz="1600" b="0" smtClean="0">
              <a:solidFill>
                <a:schemeClr val="bg1"/>
              </a:solidFill>
              <a:latin typeface="+mn-lt"/>
              <a:cs typeface="Times New Roman" pitchFamily="18" charset="0"/>
            </a:endParaRPr>
          </a:p>
          <a:p>
            <a:pPr marL="173038" indent="-173038" algn="just">
              <a:buFont typeface="Arial" pitchFamily="34" charset="0"/>
              <a:buChar char="•"/>
            </a:pPr>
            <a:endParaRPr lang="ru-RU" sz="1600" b="0" smtClean="0">
              <a:solidFill>
                <a:schemeClr val="bg1"/>
              </a:solidFill>
              <a:latin typeface="+mn-lt"/>
              <a:cs typeface="Times New Roman" pitchFamily="18" charset="0"/>
            </a:endParaRPr>
          </a:p>
          <a:p>
            <a:pPr marL="173038" indent="-173038" algn="just">
              <a:buFont typeface="Arial" pitchFamily="34" charset="0"/>
              <a:buChar char="•"/>
            </a:pPr>
            <a:endParaRPr lang="ru-RU" sz="1600" b="0" smtClean="0">
              <a:solidFill>
                <a:schemeClr val="bg1"/>
              </a:solidFill>
              <a:latin typeface="+mn-lt"/>
              <a:cs typeface="Times New Roman" pitchFamily="18" charset="0"/>
            </a:endParaRPr>
          </a:p>
          <a:p>
            <a:pPr marL="173038" indent="-173038" algn="just">
              <a:buFont typeface="Arial" pitchFamily="34" charset="0"/>
              <a:buChar char="•"/>
            </a:pPr>
            <a:endParaRPr lang="ru-RU" sz="1600" b="0" smtClean="0">
              <a:solidFill>
                <a:schemeClr val="bg1"/>
              </a:solidFill>
              <a:latin typeface="+mn-lt"/>
              <a:cs typeface="Times New Roman" pitchFamily="18" charset="0"/>
            </a:endParaRPr>
          </a:p>
        </p:txBody>
      </p:sp>
      <p:sp>
        <p:nvSpPr>
          <p:cNvPr id="9" name="Rectangle 8"/>
          <p:cNvSpPr/>
          <p:nvPr/>
        </p:nvSpPr>
        <p:spPr>
          <a:xfrm flipV="1">
            <a:off x="0" y="0"/>
            <a:ext cx="1295400" cy="533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0" name="Rectangle 9"/>
          <p:cNvSpPr/>
          <p:nvPr/>
        </p:nvSpPr>
        <p:spPr>
          <a:xfrm>
            <a:off x="0" y="6477001"/>
            <a:ext cx="9144000" cy="381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1" name="Rectangle 10"/>
          <p:cNvSpPr/>
          <p:nvPr/>
        </p:nvSpPr>
        <p:spPr>
          <a:xfrm>
            <a:off x="7924800" y="6477000"/>
            <a:ext cx="1219200" cy="38100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2" name="Rectangle 24"/>
          <p:cNvSpPr>
            <a:spLocks noChangeArrowheads="1"/>
          </p:cNvSpPr>
          <p:nvPr/>
        </p:nvSpPr>
        <p:spPr bwMode="gray">
          <a:xfrm>
            <a:off x="7924800" y="6477000"/>
            <a:ext cx="1066800" cy="381000"/>
          </a:xfrm>
          <a:prstGeom prst="rect">
            <a:avLst/>
          </a:prstGeom>
          <a:noFill/>
          <a:ln>
            <a:noFill/>
          </a:ln>
          <a:extLst/>
        </p:spPr>
        <p:txBody>
          <a:bodyPr anchor="ctr" anchorCtr="0"/>
          <a:lstStyle/>
          <a:p>
            <a:pPr>
              <a:defRPr/>
            </a:pPr>
            <a:fld id="{89D935C5-5EC5-4D00-B2D7-89227E27EE0D}" type="slidenum">
              <a:rPr lang="sr-Latn-RS" sz="1600" b="0" smtClean="0">
                <a:cs typeface="Arial" pitchFamily="34" charset="0"/>
              </a:rPr>
              <a:pPr>
                <a:defRPr/>
              </a:pPr>
              <a:t>26</a:t>
            </a:fld>
            <a:r>
              <a:rPr lang="sr-Latn-RS" sz="1600" b="0" smtClean="0">
                <a:cs typeface="Arial" pitchFamily="34" charset="0"/>
              </a:rPr>
              <a:t> </a:t>
            </a:r>
            <a:r>
              <a:rPr lang="sr-Latn-RS" sz="1600" b="0" smtClean="0">
                <a:cs typeface="Arial" pitchFamily="34" charset="0"/>
              </a:rPr>
              <a:t>/ 30</a:t>
            </a:r>
            <a:endParaRPr lang="en-US" sz="1600" b="0">
              <a:cs typeface="Arial" pitchFamily="34" charset="0"/>
            </a:endParaRPr>
          </a:p>
        </p:txBody>
      </p:sp>
      <p:sp>
        <p:nvSpPr>
          <p:cNvPr id="13" name="Rectangle 24"/>
          <p:cNvSpPr>
            <a:spLocks noChangeArrowheads="1"/>
          </p:cNvSpPr>
          <p:nvPr/>
        </p:nvSpPr>
        <p:spPr bwMode="gray">
          <a:xfrm>
            <a:off x="1447800" y="76200"/>
            <a:ext cx="7696200" cy="381000"/>
          </a:xfrm>
          <a:prstGeom prst="rect">
            <a:avLst/>
          </a:prstGeom>
          <a:noFill/>
          <a:ln>
            <a:noFill/>
          </a:ln>
          <a:extLst/>
        </p:spPr>
        <p:txBody>
          <a:bodyPr/>
          <a:lstStyle/>
          <a:p>
            <a:pPr algn="l">
              <a:defRPr/>
            </a:pPr>
            <a:r>
              <a:rPr lang="sr-Cyrl-RS" sz="2000" smtClean="0">
                <a:solidFill>
                  <a:schemeClr val="tx1">
                    <a:lumMod val="50000"/>
                  </a:schemeClr>
                </a:solidFill>
                <a:cs typeface="Arial" pitchFamily="34" charset="0"/>
              </a:rPr>
              <a:t>Резултати и препоруке</a:t>
            </a:r>
            <a:endParaRPr lang="en-US" sz="2000">
              <a:solidFill>
                <a:schemeClr val="tx1">
                  <a:lumMod val="50000"/>
                </a:schemeClr>
              </a:solidFill>
              <a:cs typeface="Arial" pitchFamily="34" charset="0"/>
            </a:endParaRPr>
          </a:p>
        </p:txBody>
      </p:sp>
      <p:graphicFrame>
        <p:nvGraphicFramePr>
          <p:cNvPr id="15" name="Table 14"/>
          <p:cNvGraphicFramePr>
            <a:graphicFrameLocks noGrp="1"/>
          </p:cNvGraphicFramePr>
          <p:nvPr/>
        </p:nvGraphicFramePr>
        <p:xfrm>
          <a:off x="304800" y="3276600"/>
          <a:ext cx="8610600" cy="1188720"/>
        </p:xfrm>
        <a:graphic>
          <a:graphicData uri="http://schemas.openxmlformats.org/drawingml/2006/table">
            <a:tbl>
              <a:tblPr/>
              <a:tblGrid>
                <a:gridCol w="1722120"/>
                <a:gridCol w="1722120"/>
                <a:gridCol w="1722120"/>
                <a:gridCol w="1722120"/>
                <a:gridCol w="1722120"/>
              </a:tblGrid>
              <a:tr h="486109">
                <a:tc>
                  <a:txBody>
                    <a:bodyPr/>
                    <a:lstStyle/>
                    <a:p>
                      <a:pPr algn="l">
                        <a:spcAft>
                          <a:spcPts val="0"/>
                        </a:spcAft>
                      </a:pPr>
                      <a:r>
                        <a:rPr lang="sr-Cyrl-CS" sz="1400" b="1" smtClean="0">
                          <a:solidFill>
                            <a:srgbClr val="000000"/>
                          </a:solidFill>
                          <a:latin typeface="+mn-lt"/>
                          <a:ea typeface="Times New Roman"/>
                          <a:cs typeface="Times New Roman"/>
                        </a:rPr>
                        <a:t>Вук</a:t>
                      </a:r>
                      <a:r>
                        <a:rPr lang="en-US" sz="1400" b="1" smtClean="0">
                          <a:solidFill>
                            <a:srgbClr val="000000"/>
                          </a:solidFill>
                          <a:latin typeface="+mn-lt"/>
                          <a:ea typeface="Times New Roman"/>
                          <a:cs typeface="Times New Roman"/>
                        </a:rPr>
                        <a:t> </a:t>
                      </a:r>
                      <a:r>
                        <a:rPr lang="en-US" sz="1400" b="1">
                          <a:solidFill>
                            <a:srgbClr val="000000"/>
                          </a:solidFill>
                          <a:latin typeface="+mn-lt"/>
                          <a:ea typeface="Times New Roman"/>
                          <a:cs typeface="Times New Roman"/>
                        </a:rPr>
                        <a:t>- </a:t>
                      </a:r>
                      <a:r>
                        <a:rPr lang="sr-Cyrl-CS" sz="1400" b="1" smtClean="0">
                          <a:solidFill>
                            <a:srgbClr val="000000"/>
                          </a:solidFill>
                          <a:latin typeface="+mn-lt"/>
                          <a:ea typeface="Times New Roman"/>
                          <a:cs typeface="Times New Roman"/>
                        </a:rPr>
                        <a:t>Белвил</a:t>
                      </a:r>
                      <a:endParaRPr lang="en-US" sz="1400">
                        <a:latin typeface="+mn-lt"/>
                        <a:ea typeface="Calibri"/>
                        <a:cs typeface="Times New Roman"/>
                      </a:endParaRPr>
                    </a:p>
                  </a:txBody>
                  <a:tcPr marL="66288" marR="66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smtClean="0">
                          <a:solidFill>
                            <a:srgbClr val="000000"/>
                          </a:solidFill>
                          <a:latin typeface="+mn-lt"/>
                          <a:ea typeface="Times New Roman"/>
                          <a:cs typeface="Times New Roman"/>
                        </a:rPr>
                        <a:t>E_</a:t>
                      </a:r>
                      <a:r>
                        <a:rPr lang="sr-Cyrl-CS" sz="1200" b="1" smtClean="0">
                          <a:solidFill>
                            <a:srgbClr val="000000"/>
                          </a:solidFill>
                          <a:latin typeface="+mn-lt"/>
                          <a:ea typeface="Times New Roman"/>
                          <a:cs typeface="Times New Roman"/>
                        </a:rPr>
                        <a:t>утрошено ук</a:t>
                      </a:r>
                      <a:r>
                        <a:rPr lang="sr-Cyrl-RS" sz="1200" b="1" smtClean="0">
                          <a:solidFill>
                            <a:srgbClr val="000000"/>
                          </a:solidFill>
                          <a:latin typeface="+mn-lt"/>
                          <a:ea typeface="Times New Roman"/>
                          <a:cs typeface="Times New Roman"/>
                        </a:rPr>
                        <a:t>у</a:t>
                      </a:r>
                      <a:r>
                        <a:rPr lang="sr-Cyrl-CS" sz="1200" b="1" smtClean="0">
                          <a:solidFill>
                            <a:srgbClr val="000000"/>
                          </a:solidFill>
                          <a:latin typeface="+mn-lt"/>
                          <a:ea typeface="Times New Roman"/>
                          <a:cs typeface="Times New Roman"/>
                        </a:rPr>
                        <a:t>пно</a:t>
                      </a:r>
                      <a:endParaRPr lang="en-US" sz="1200">
                        <a:latin typeface="+mn-lt"/>
                        <a:ea typeface="Calibri"/>
                        <a:cs typeface="Times New Roman"/>
                      </a:endParaRPr>
                    </a:p>
                    <a:p>
                      <a:pPr algn="ctr">
                        <a:spcAft>
                          <a:spcPts val="0"/>
                        </a:spcAft>
                      </a:pPr>
                      <a:r>
                        <a:rPr lang="en-US" sz="1200" b="1">
                          <a:solidFill>
                            <a:srgbClr val="000000"/>
                          </a:solidFill>
                          <a:latin typeface="+mn-lt"/>
                          <a:ea typeface="Times New Roman"/>
                          <a:cs typeface="Times New Roman"/>
                        </a:rPr>
                        <a:t>[kWh]</a:t>
                      </a:r>
                      <a:endParaRPr lang="en-US" sz="1200">
                        <a:latin typeface="+mn-lt"/>
                        <a:ea typeface="Calibri"/>
                        <a:cs typeface="Times New Roman"/>
                      </a:endParaRPr>
                    </a:p>
                  </a:txBody>
                  <a:tcPr marL="66288" marR="66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smtClean="0">
                          <a:solidFill>
                            <a:srgbClr val="000000"/>
                          </a:solidFill>
                          <a:latin typeface="+mn-lt"/>
                          <a:ea typeface="Times New Roman"/>
                          <a:cs typeface="Times New Roman"/>
                        </a:rPr>
                        <a:t>E_</a:t>
                      </a:r>
                      <a:r>
                        <a:rPr lang="sr-Cyrl-CS" sz="1200" b="1" smtClean="0">
                          <a:solidFill>
                            <a:srgbClr val="000000"/>
                          </a:solidFill>
                          <a:latin typeface="+mn-lt"/>
                          <a:ea typeface="Times New Roman"/>
                          <a:cs typeface="Times New Roman"/>
                        </a:rPr>
                        <a:t>рег</a:t>
                      </a:r>
                      <a:r>
                        <a:rPr lang="en-US" sz="1200" b="1" smtClean="0">
                          <a:solidFill>
                            <a:srgbClr val="000000"/>
                          </a:solidFill>
                          <a:latin typeface="+mn-lt"/>
                          <a:ea typeface="Times New Roman"/>
                          <a:cs typeface="Times New Roman"/>
                        </a:rPr>
                        <a:t>e</a:t>
                      </a:r>
                      <a:r>
                        <a:rPr lang="sr-Cyrl-CS" sz="1200" b="1" smtClean="0">
                          <a:solidFill>
                            <a:srgbClr val="000000"/>
                          </a:solidFill>
                          <a:latin typeface="+mn-lt"/>
                          <a:ea typeface="Times New Roman"/>
                          <a:cs typeface="Times New Roman"/>
                        </a:rPr>
                        <a:t>нерисано</a:t>
                      </a:r>
                      <a:r>
                        <a:rPr lang="sr-Cyrl-RS" sz="1200" b="1" baseline="0" smtClean="0">
                          <a:solidFill>
                            <a:srgbClr val="000000"/>
                          </a:solidFill>
                          <a:latin typeface="+mn-lt"/>
                          <a:ea typeface="Times New Roman"/>
                          <a:cs typeface="Times New Roman"/>
                        </a:rPr>
                        <a:t> </a:t>
                      </a:r>
                      <a:r>
                        <a:rPr lang="sr-Cyrl-CS" sz="1200" b="1" smtClean="0">
                          <a:solidFill>
                            <a:srgbClr val="000000"/>
                          </a:solidFill>
                          <a:latin typeface="+mn-lt"/>
                          <a:ea typeface="Times New Roman"/>
                          <a:cs typeface="Times New Roman"/>
                        </a:rPr>
                        <a:t>ук</a:t>
                      </a:r>
                      <a:r>
                        <a:rPr lang="sr-Cyrl-RS" sz="1200" b="1" smtClean="0">
                          <a:solidFill>
                            <a:srgbClr val="000000"/>
                          </a:solidFill>
                          <a:latin typeface="+mn-lt"/>
                          <a:ea typeface="Times New Roman"/>
                          <a:cs typeface="Times New Roman"/>
                        </a:rPr>
                        <a:t>у</a:t>
                      </a:r>
                      <a:r>
                        <a:rPr lang="sr-Cyrl-CS" sz="1200" b="1" smtClean="0">
                          <a:solidFill>
                            <a:srgbClr val="000000"/>
                          </a:solidFill>
                          <a:latin typeface="+mn-lt"/>
                          <a:ea typeface="Times New Roman"/>
                          <a:cs typeface="Times New Roman"/>
                        </a:rPr>
                        <a:t>пно</a:t>
                      </a:r>
                      <a:endParaRPr lang="en-US" sz="1200">
                        <a:latin typeface="+mn-lt"/>
                        <a:ea typeface="Calibri"/>
                        <a:cs typeface="Times New Roman"/>
                      </a:endParaRPr>
                    </a:p>
                    <a:p>
                      <a:pPr algn="ctr">
                        <a:spcAft>
                          <a:spcPts val="0"/>
                        </a:spcAft>
                      </a:pPr>
                      <a:r>
                        <a:rPr lang="en-US" sz="1200" b="1">
                          <a:solidFill>
                            <a:srgbClr val="000000"/>
                          </a:solidFill>
                          <a:latin typeface="+mn-lt"/>
                          <a:ea typeface="Times New Roman"/>
                          <a:cs typeface="Times New Roman"/>
                        </a:rPr>
                        <a:t>[kWh]</a:t>
                      </a:r>
                      <a:endParaRPr lang="en-US" sz="1200">
                        <a:latin typeface="+mn-lt"/>
                        <a:ea typeface="Calibri"/>
                        <a:cs typeface="Times New Roman"/>
                      </a:endParaRPr>
                    </a:p>
                  </a:txBody>
                  <a:tcPr marL="66288" marR="66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smtClean="0">
                          <a:solidFill>
                            <a:srgbClr val="000000"/>
                          </a:solidFill>
                          <a:latin typeface="+mn-lt"/>
                          <a:ea typeface="Times New Roman"/>
                          <a:cs typeface="Times New Roman"/>
                        </a:rPr>
                        <a:t>E_</a:t>
                      </a:r>
                      <a:r>
                        <a:rPr lang="sr-Cyrl-CS" sz="1200" b="1" smtClean="0">
                          <a:solidFill>
                            <a:srgbClr val="000000"/>
                          </a:solidFill>
                          <a:latin typeface="+mn-lt"/>
                          <a:ea typeface="Times New Roman"/>
                          <a:cs typeface="Times New Roman"/>
                        </a:rPr>
                        <a:t>рег</a:t>
                      </a:r>
                      <a:r>
                        <a:rPr lang="en-US" sz="1200" b="1" smtClean="0">
                          <a:solidFill>
                            <a:srgbClr val="000000"/>
                          </a:solidFill>
                          <a:latin typeface="+mn-lt"/>
                          <a:ea typeface="Times New Roman"/>
                          <a:cs typeface="Times New Roman"/>
                        </a:rPr>
                        <a:t>e</a:t>
                      </a:r>
                      <a:r>
                        <a:rPr lang="sr-Cyrl-CS" sz="1200" b="1" smtClean="0">
                          <a:solidFill>
                            <a:srgbClr val="000000"/>
                          </a:solidFill>
                          <a:latin typeface="+mn-lt"/>
                          <a:ea typeface="Times New Roman"/>
                          <a:cs typeface="Times New Roman"/>
                        </a:rPr>
                        <a:t>нерисано</a:t>
                      </a:r>
                      <a:endParaRPr lang="en-US" sz="1200">
                        <a:latin typeface="+mn-lt"/>
                        <a:ea typeface="Calibri"/>
                        <a:cs typeface="Times New Roman"/>
                      </a:endParaRPr>
                    </a:p>
                    <a:p>
                      <a:pPr algn="ctr">
                        <a:spcAft>
                          <a:spcPts val="0"/>
                        </a:spcAft>
                      </a:pPr>
                      <a:r>
                        <a:rPr lang="en-US" sz="1200" b="1">
                          <a:solidFill>
                            <a:srgbClr val="000000"/>
                          </a:solidFill>
                          <a:latin typeface="+mn-lt"/>
                          <a:ea typeface="Times New Roman"/>
                          <a:cs typeface="Times New Roman"/>
                        </a:rPr>
                        <a:t>[%]</a:t>
                      </a:r>
                      <a:endParaRPr lang="en-US" sz="1200">
                        <a:latin typeface="+mn-lt"/>
                        <a:ea typeface="Calibri"/>
                        <a:cs typeface="Times New Roman"/>
                      </a:endParaRPr>
                    </a:p>
                  </a:txBody>
                  <a:tcPr marL="66288" marR="66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CS" sz="1200" b="1" smtClean="0">
                          <a:solidFill>
                            <a:srgbClr val="000000"/>
                          </a:solidFill>
                          <a:latin typeface="+mn-lt"/>
                          <a:ea typeface="Times New Roman"/>
                          <a:cs typeface="Times New Roman"/>
                        </a:rPr>
                        <a:t>Време</a:t>
                      </a:r>
                      <a:r>
                        <a:rPr lang="en-US" sz="1200" b="1" smtClean="0">
                          <a:solidFill>
                            <a:srgbClr val="000000"/>
                          </a:solidFill>
                          <a:latin typeface="+mn-lt"/>
                          <a:ea typeface="Times New Roman"/>
                          <a:cs typeface="Times New Roman"/>
                        </a:rPr>
                        <a:t> </a:t>
                      </a:r>
                      <a:endParaRPr lang="sr-Latn-RS" sz="1200" b="1" smtClean="0">
                        <a:solidFill>
                          <a:srgbClr val="000000"/>
                        </a:solidFill>
                        <a:latin typeface="+mn-lt"/>
                        <a:ea typeface="Times New Roman"/>
                        <a:cs typeface="Times New Roman"/>
                      </a:endParaRPr>
                    </a:p>
                    <a:p>
                      <a:pPr algn="ctr">
                        <a:spcAft>
                          <a:spcPts val="0"/>
                        </a:spcAft>
                      </a:pPr>
                      <a:r>
                        <a:rPr lang="en-US" sz="1200" b="1" smtClean="0">
                          <a:solidFill>
                            <a:srgbClr val="000000"/>
                          </a:solidFill>
                          <a:latin typeface="+mn-lt"/>
                          <a:ea typeface="Times New Roman"/>
                          <a:cs typeface="Times New Roman"/>
                        </a:rPr>
                        <a:t>[</a:t>
                      </a:r>
                      <a:r>
                        <a:rPr lang="en-US" sz="1200" b="1">
                          <a:solidFill>
                            <a:srgbClr val="000000"/>
                          </a:solidFill>
                          <a:latin typeface="+mn-lt"/>
                          <a:ea typeface="Times New Roman"/>
                          <a:cs typeface="Times New Roman"/>
                        </a:rPr>
                        <a:t>min]</a:t>
                      </a:r>
                      <a:endParaRPr lang="en-US" sz="1200">
                        <a:latin typeface="+mn-lt"/>
                        <a:ea typeface="Calibri"/>
                        <a:cs typeface="Times New Roman"/>
                      </a:endParaRPr>
                    </a:p>
                  </a:txBody>
                  <a:tcPr marL="66288" marR="66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6767">
                <a:tc>
                  <a:txBody>
                    <a:bodyPr/>
                    <a:lstStyle/>
                    <a:p>
                      <a:pPr algn="l">
                        <a:spcAft>
                          <a:spcPts val="0"/>
                        </a:spcAft>
                      </a:pPr>
                      <a:r>
                        <a:rPr lang="sr-Cyrl-CS" sz="1400" b="1" smtClean="0">
                          <a:solidFill>
                            <a:srgbClr val="000000"/>
                          </a:solidFill>
                          <a:latin typeface="+mn-lt"/>
                          <a:ea typeface="Times New Roman"/>
                          <a:cs typeface="Times New Roman"/>
                        </a:rPr>
                        <a:t>Економично</a:t>
                      </a:r>
                      <a:endParaRPr lang="en-US" sz="1400">
                        <a:latin typeface="+mn-lt"/>
                        <a:ea typeface="Calibri"/>
                        <a:cs typeface="Times New Roman"/>
                      </a:endParaRPr>
                    </a:p>
                  </a:txBody>
                  <a:tcPr marL="66288" marR="662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solidFill>
                            <a:srgbClr val="000000"/>
                          </a:solidFill>
                          <a:latin typeface="+mn-lt"/>
                          <a:ea typeface="Times New Roman"/>
                          <a:cs typeface="Times New Roman"/>
                        </a:rPr>
                        <a:t>9,559</a:t>
                      </a:r>
                      <a:endParaRPr lang="en-US" sz="1400">
                        <a:latin typeface="+mn-lt"/>
                        <a:ea typeface="Calibri"/>
                        <a:cs typeface="Times New Roman"/>
                      </a:endParaRPr>
                    </a:p>
                  </a:txBody>
                  <a:tcPr marL="66288" marR="66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solidFill>
                            <a:srgbClr val="000000"/>
                          </a:solidFill>
                          <a:latin typeface="+mn-lt"/>
                          <a:ea typeface="Times New Roman"/>
                          <a:cs typeface="Times New Roman"/>
                        </a:rPr>
                        <a:t>2,789</a:t>
                      </a:r>
                      <a:endParaRPr lang="en-US" sz="1400">
                        <a:latin typeface="+mn-lt"/>
                        <a:ea typeface="Calibri"/>
                        <a:cs typeface="Times New Roman"/>
                      </a:endParaRPr>
                    </a:p>
                  </a:txBody>
                  <a:tcPr marL="66288" marR="66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solidFill>
                            <a:srgbClr val="000000"/>
                          </a:solidFill>
                          <a:latin typeface="+mn-lt"/>
                          <a:ea typeface="Times New Roman"/>
                          <a:cs typeface="Times New Roman"/>
                        </a:rPr>
                        <a:t>29,182</a:t>
                      </a:r>
                      <a:endParaRPr lang="en-US" sz="1400">
                        <a:latin typeface="+mn-lt"/>
                        <a:ea typeface="Calibri"/>
                        <a:cs typeface="Times New Roman"/>
                      </a:endParaRPr>
                    </a:p>
                  </a:txBody>
                  <a:tcPr marL="66288" marR="66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solidFill>
                            <a:srgbClr val="000000"/>
                          </a:solidFill>
                          <a:latin typeface="+mn-lt"/>
                          <a:ea typeface="Times New Roman"/>
                          <a:cs typeface="Times New Roman"/>
                        </a:rPr>
                        <a:t>30,377</a:t>
                      </a:r>
                      <a:endParaRPr lang="en-US" sz="1400">
                        <a:latin typeface="+mn-lt"/>
                        <a:ea typeface="Calibri"/>
                        <a:cs typeface="Times New Roman"/>
                      </a:endParaRPr>
                    </a:p>
                  </a:txBody>
                  <a:tcPr marL="66288" marR="66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6767">
                <a:tc>
                  <a:txBody>
                    <a:bodyPr/>
                    <a:lstStyle/>
                    <a:p>
                      <a:pPr algn="l">
                        <a:spcAft>
                          <a:spcPts val="0"/>
                        </a:spcAft>
                      </a:pPr>
                      <a:r>
                        <a:rPr lang="sr-Cyrl-CS" sz="1400" b="1" smtClean="0">
                          <a:solidFill>
                            <a:srgbClr val="000000"/>
                          </a:solidFill>
                          <a:latin typeface="+mn-lt"/>
                          <a:ea typeface="Times New Roman"/>
                          <a:cs typeface="Times New Roman"/>
                        </a:rPr>
                        <a:t>Агресивно</a:t>
                      </a:r>
                      <a:endParaRPr lang="en-US" sz="1400">
                        <a:latin typeface="+mn-lt"/>
                        <a:ea typeface="Calibri"/>
                        <a:cs typeface="Times New Roman"/>
                      </a:endParaRPr>
                    </a:p>
                  </a:txBody>
                  <a:tcPr marL="66288" marR="662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solidFill>
                            <a:srgbClr val="000000"/>
                          </a:solidFill>
                          <a:latin typeface="+mn-lt"/>
                          <a:ea typeface="Times New Roman"/>
                          <a:cs typeface="Times New Roman"/>
                        </a:rPr>
                        <a:t>11,766</a:t>
                      </a:r>
                      <a:endParaRPr lang="en-US" sz="1400">
                        <a:latin typeface="+mn-lt"/>
                        <a:ea typeface="Calibri"/>
                        <a:cs typeface="Times New Roman"/>
                      </a:endParaRPr>
                    </a:p>
                  </a:txBody>
                  <a:tcPr marL="66288" marR="66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solidFill>
                            <a:srgbClr val="000000"/>
                          </a:solidFill>
                          <a:latin typeface="+mn-lt"/>
                          <a:ea typeface="Times New Roman"/>
                          <a:cs typeface="Times New Roman"/>
                        </a:rPr>
                        <a:t>2,890</a:t>
                      </a:r>
                      <a:endParaRPr lang="en-US" sz="1400">
                        <a:latin typeface="+mn-lt"/>
                        <a:ea typeface="Calibri"/>
                        <a:cs typeface="Times New Roman"/>
                      </a:endParaRPr>
                    </a:p>
                  </a:txBody>
                  <a:tcPr marL="66288" marR="66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solidFill>
                            <a:srgbClr val="000000"/>
                          </a:solidFill>
                          <a:latin typeface="+mn-lt"/>
                          <a:ea typeface="Times New Roman"/>
                          <a:cs typeface="Times New Roman"/>
                        </a:rPr>
                        <a:t>24,566</a:t>
                      </a:r>
                      <a:endParaRPr lang="en-US" sz="1400">
                        <a:latin typeface="+mn-lt"/>
                        <a:ea typeface="Calibri"/>
                        <a:cs typeface="Times New Roman"/>
                      </a:endParaRPr>
                    </a:p>
                  </a:txBody>
                  <a:tcPr marL="66288" marR="66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solidFill>
                            <a:srgbClr val="000000"/>
                          </a:solidFill>
                          <a:latin typeface="+mn-lt"/>
                          <a:ea typeface="Times New Roman"/>
                          <a:cs typeface="Times New Roman"/>
                        </a:rPr>
                        <a:t>27,511</a:t>
                      </a:r>
                      <a:endParaRPr lang="en-US" sz="1400">
                        <a:latin typeface="+mn-lt"/>
                        <a:ea typeface="Calibri"/>
                        <a:cs typeface="Times New Roman"/>
                      </a:endParaRPr>
                    </a:p>
                  </a:txBody>
                  <a:tcPr marL="66288" marR="66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6767">
                <a:tc>
                  <a:txBody>
                    <a:bodyPr/>
                    <a:lstStyle/>
                    <a:p>
                      <a:pPr algn="l">
                        <a:spcAft>
                          <a:spcPts val="0"/>
                        </a:spcAft>
                      </a:pPr>
                      <a:r>
                        <a:rPr lang="sr-Cyrl-RS" sz="1400" smtClean="0">
                          <a:solidFill>
                            <a:schemeClr val="bg1"/>
                          </a:solidFill>
                          <a:latin typeface="+mn-lt"/>
                          <a:ea typeface="Calibri"/>
                          <a:cs typeface="Times New Roman" pitchFamily="18" charset="0"/>
                        </a:rPr>
                        <a:t>Разлика</a:t>
                      </a:r>
                      <a:endParaRPr lang="en-US" sz="1400">
                        <a:solidFill>
                          <a:schemeClr val="bg1"/>
                        </a:solidFill>
                        <a:latin typeface="+mn-lt"/>
                        <a:ea typeface="Calibri"/>
                        <a:cs typeface="Times New Roman" pitchFamily="18" charset="0"/>
                      </a:endParaRPr>
                    </a:p>
                  </a:txBody>
                  <a:tcPr marL="66288" marR="662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RS" sz="1400" smtClean="0">
                          <a:solidFill>
                            <a:schemeClr val="bg1"/>
                          </a:solidFill>
                          <a:latin typeface="+mn-lt"/>
                          <a:ea typeface="Calibri"/>
                          <a:cs typeface="Times New Roman"/>
                        </a:rPr>
                        <a:t>23%</a:t>
                      </a:r>
                      <a:endParaRPr lang="en-US" sz="1400">
                        <a:solidFill>
                          <a:schemeClr val="bg1"/>
                        </a:solidFill>
                        <a:latin typeface="+mn-lt"/>
                        <a:ea typeface="Calibri"/>
                        <a:cs typeface="Times New Roman"/>
                      </a:endParaRPr>
                    </a:p>
                  </a:txBody>
                  <a:tcPr marL="66288" marR="66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400">
                        <a:latin typeface="+mn-lt"/>
                        <a:ea typeface="Calibri"/>
                        <a:cs typeface="Times New Roman"/>
                      </a:endParaRPr>
                    </a:p>
                  </a:txBody>
                  <a:tcPr marL="66288" marR="66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400">
                        <a:latin typeface="+mn-lt"/>
                        <a:ea typeface="Calibri"/>
                        <a:cs typeface="Times New Roman"/>
                      </a:endParaRPr>
                    </a:p>
                  </a:txBody>
                  <a:tcPr marL="66288" marR="66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400">
                        <a:latin typeface="+mn-lt"/>
                        <a:ea typeface="Calibri"/>
                        <a:cs typeface="Times New Roman"/>
                      </a:endParaRPr>
                    </a:p>
                  </a:txBody>
                  <a:tcPr marL="66288" marR="66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8" name="Table 17"/>
          <p:cNvGraphicFramePr>
            <a:graphicFrameLocks noGrp="1"/>
          </p:cNvGraphicFramePr>
          <p:nvPr/>
        </p:nvGraphicFramePr>
        <p:xfrm>
          <a:off x="304800" y="4876800"/>
          <a:ext cx="8610600" cy="1249680"/>
        </p:xfrm>
        <a:graphic>
          <a:graphicData uri="http://schemas.openxmlformats.org/drawingml/2006/table">
            <a:tbl>
              <a:tblPr/>
              <a:tblGrid>
                <a:gridCol w="1722120"/>
                <a:gridCol w="1722120"/>
                <a:gridCol w="1722120"/>
                <a:gridCol w="1722120"/>
                <a:gridCol w="1722120"/>
              </a:tblGrid>
              <a:tr h="609600">
                <a:tc>
                  <a:txBody>
                    <a:bodyPr/>
                    <a:lstStyle/>
                    <a:p>
                      <a:pPr algn="l">
                        <a:spcAft>
                          <a:spcPts val="0"/>
                        </a:spcAft>
                      </a:pPr>
                      <a:r>
                        <a:rPr lang="sr-Cyrl-CS" sz="1400" b="1" smtClean="0">
                          <a:solidFill>
                            <a:srgbClr val="000000"/>
                          </a:solidFill>
                          <a:latin typeface="+mn-lt"/>
                          <a:ea typeface="Times New Roman"/>
                          <a:cs typeface="Times New Roman"/>
                        </a:rPr>
                        <a:t>Белвил</a:t>
                      </a:r>
                      <a:r>
                        <a:rPr lang="sr-Cyrl-RS" sz="1400" b="1" smtClean="0">
                          <a:solidFill>
                            <a:srgbClr val="000000"/>
                          </a:solidFill>
                          <a:latin typeface="+mn-lt"/>
                          <a:ea typeface="Times New Roman"/>
                          <a:cs typeface="Times New Roman"/>
                        </a:rPr>
                        <a:t> </a:t>
                      </a:r>
                      <a:r>
                        <a:rPr lang="sr-Latn-RS" sz="1400" b="1" smtClean="0">
                          <a:solidFill>
                            <a:srgbClr val="000000"/>
                          </a:solidFill>
                          <a:latin typeface="+mn-lt"/>
                          <a:ea typeface="Times New Roman"/>
                          <a:cs typeface="Times New Roman"/>
                        </a:rPr>
                        <a:t> - </a:t>
                      </a:r>
                      <a:r>
                        <a:rPr lang="sr-Cyrl-CS" sz="1400" b="1" smtClean="0">
                          <a:solidFill>
                            <a:srgbClr val="000000"/>
                          </a:solidFill>
                          <a:latin typeface="+mn-lt"/>
                          <a:ea typeface="Times New Roman"/>
                          <a:cs typeface="Times New Roman"/>
                        </a:rPr>
                        <a:t>Вук</a:t>
                      </a:r>
                      <a:endParaRPr lang="en-US" sz="1400">
                        <a:latin typeface="+mn-lt"/>
                        <a:ea typeface="Calibri"/>
                        <a:cs typeface="Times New Roman"/>
                      </a:endParaRPr>
                    </a:p>
                  </a:txBody>
                  <a:tcPr marL="66288" marR="66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smtClean="0">
                          <a:solidFill>
                            <a:srgbClr val="000000"/>
                          </a:solidFill>
                          <a:latin typeface="+mn-lt"/>
                          <a:ea typeface="Times New Roman"/>
                          <a:cs typeface="Times New Roman"/>
                        </a:rPr>
                        <a:t>E_</a:t>
                      </a:r>
                      <a:r>
                        <a:rPr lang="sr-Cyrl-CS" sz="1200" b="1" smtClean="0">
                          <a:solidFill>
                            <a:srgbClr val="000000"/>
                          </a:solidFill>
                          <a:latin typeface="+mn-lt"/>
                          <a:ea typeface="Times New Roman"/>
                          <a:cs typeface="Times New Roman"/>
                        </a:rPr>
                        <a:t>утрошено ук</a:t>
                      </a:r>
                      <a:r>
                        <a:rPr lang="sr-Cyrl-RS" sz="1200" b="1" smtClean="0">
                          <a:solidFill>
                            <a:srgbClr val="000000"/>
                          </a:solidFill>
                          <a:latin typeface="+mn-lt"/>
                          <a:ea typeface="Times New Roman"/>
                          <a:cs typeface="Times New Roman"/>
                        </a:rPr>
                        <a:t>у</a:t>
                      </a:r>
                      <a:r>
                        <a:rPr lang="sr-Cyrl-CS" sz="1200" b="1" smtClean="0">
                          <a:solidFill>
                            <a:srgbClr val="000000"/>
                          </a:solidFill>
                          <a:latin typeface="+mn-lt"/>
                          <a:ea typeface="Times New Roman"/>
                          <a:cs typeface="Times New Roman"/>
                        </a:rPr>
                        <a:t>пно</a:t>
                      </a:r>
                      <a:endParaRPr lang="en-US" sz="1200">
                        <a:latin typeface="+mn-lt"/>
                        <a:ea typeface="Calibri"/>
                        <a:cs typeface="Times New Roman"/>
                      </a:endParaRPr>
                    </a:p>
                    <a:p>
                      <a:pPr algn="ctr">
                        <a:spcAft>
                          <a:spcPts val="0"/>
                        </a:spcAft>
                      </a:pPr>
                      <a:r>
                        <a:rPr lang="en-US" sz="1200" b="1">
                          <a:solidFill>
                            <a:srgbClr val="000000"/>
                          </a:solidFill>
                          <a:latin typeface="+mn-lt"/>
                          <a:ea typeface="Times New Roman"/>
                          <a:cs typeface="Times New Roman"/>
                        </a:rPr>
                        <a:t>[kWh]</a:t>
                      </a:r>
                      <a:endParaRPr lang="en-US" sz="1200">
                        <a:latin typeface="+mn-lt"/>
                        <a:ea typeface="Calibri"/>
                        <a:cs typeface="Times New Roman"/>
                      </a:endParaRPr>
                    </a:p>
                  </a:txBody>
                  <a:tcPr marL="66288" marR="66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CS" sz="1200" b="1" smtClean="0">
                          <a:solidFill>
                            <a:srgbClr val="000000"/>
                          </a:solidFill>
                          <a:latin typeface="+mn-lt"/>
                          <a:ea typeface="Times New Roman"/>
                          <a:cs typeface="Times New Roman"/>
                        </a:rPr>
                        <a:t>Е</a:t>
                      </a:r>
                      <a:r>
                        <a:rPr lang="en-US" sz="1200" b="1" smtClean="0">
                          <a:solidFill>
                            <a:srgbClr val="000000"/>
                          </a:solidFill>
                          <a:latin typeface="+mn-lt"/>
                          <a:ea typeface="Times New Roman"/>
                          <a:cs typeface="Times New Roman"/>
                        </a:rPr>
                        <a:t>_</a:t>
                      </a:r>
                      <a:r>
                        <a:rPr lang="sr-Cyrl-CS" sz="1200" b="1" smtClean="0">
                          <a:solidFill>
                            <a:srgbClr val="000000"/>
                          </a:solidFill>
                          <a:latin typeface="+mn-lt"/>
                          <a:ea typeface="Times New Roman"/>
                          <a:cs typeface="Times New Roman"/>
                        </a:rPr>
                        <a:t>регенерисано</a:t>
                      </a:r>
                      <a:r>
                        <a:rPr lang="sr-Cyrl-RS" sz="1200" b="1" baseline="0" smtClean="0">
                          <a:solidFill>
                            <a:srgbClr val="000000"/>
                          </a:solidFill>
                          <a:latin typeface="+mn-lt"/>
                          <a:ea typeface="Times New Roman"/>
                          <a:cs typeface="Times New Roman"/>
                        </a:rPr>
                        <a:t> </a:t>
                      </a:r>
                      <a:r>
                        <a:rPr lang="sr-Cyrl-CS" sz="1200" b="1" smtClean="0">
                          <a:solidFill>
                            <a:srgbClr val="000000"/>
                          </a:solidFill>
                          <a:latin typeface="+mn-lt"/>
                          <a:ea typeface="Times New Roman"/>
                          <a:cs typeface="Times New Roman"/>
                        </a:rPr>
                        <a:t>укупно</a:t>
                      </a:r>
                      <a:endParaRPr lang="en-US" sz="1200">
                        <a:latin typeface="+mn-lt"/>
                        <a:ea typeface="Calibri"/>
                        <a:cs typeface="Times New Roman"/>
                      </a:endParaRPr>
                    </a:p>
                    <a:p>
                      <a:pPr algn="ctr">
                        <a:spcAft>
                          <a:spcPts val="0"/>
                        </a:spcAft>
                      </a:pPr>
                      <a:r>
                        <a:rPr lang="en-US" sz="1200" b="1">
                          <a:solidFill>
                            <a:srgbClr val="000000"/>
                          </a:solidFill>
                          <a:latin typeface="+mn-lt"/>
                          <a:ea typeface="Times New Roman"/>
                          <a:cs typeface="Times New Roman"/>
                        </a:rPr>
                        <a:t>[kWh]</a:t>
                      </a:r>
                      <a:endParaRPr lang="en-US" sz="1200">
                        <a:latin typeface="+mn-lt"/>
                        <a:ea typeface="Calibri"/>
                        <a:cs typeface="Times New Roman"/>
                      </a:endParaRPr>
                    </a:p>
                  </a:txBody>
                  <a:tcPr marL="66288" marR="66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smtClean="0">
                          <a:solidFill>
                            <a:srgbClr val="000000"/>
                          </a:solidFill>
                          <a:latin typeface="+mn-lt"/>
                          <a:ea typeface="Times New Roman"/>
                          <a:cs typeface="Times New Roman"/>
                        </a:rPr>
                        <a:t>E_</a:t>
                      </a:r>
                      <a:r>
                        <a:rPr lang="sr-Cyrl-CS" sz="1200" b="1" smtClean="0">
                          <a:solidFill>
                            <a:srgbClr val="000000"/>
                          </a:solidFill>
                          <a:latin typeface="+mn-lt"/>
                          <a:ea typeface="Times New Roman"/>
                          <a:cs typeface="Times New Roman"/>
                        </a:rPr>
                        <a:t>рег</a:t>
                      </a:r>
                      <a:r>
                        <a:rPr lang="en-US" sz="1200" b="1" smtClean="0">
                          <a:solidFill>
                            <a:srgbClr val="000000"/>
                          </a:solidFill>
                          <a:latin typeface="+mn-lt"/>
                          <a:ea typeface="Times New Roman"/>
                          <a:cs typeface="Times New Roman"/>
                        </a:rPr>
                        <a:t>e</a:t>
                      </a:r>
                      <a:r>
                        <a:rPr lang="sr-Cyrl-CS" sz="1200" b="1" smtClean="0">
                          <a:solidFill>
                            <a:srgbClr val="000000"/>
                          </a:solidFill>
                          <a:latin typeface="+mn-lt"/>
                          <a:ea typeface="Times New Roman"/>
                          <a:cs typeface="Times New Roman"/>
                        </a:rPr>
                        <a:t>нерисано</a:t>
                      </a:r>
                      <a:endParaRPr lang="en-US" sz="1200">
                        <a:latin typeface="+mn-lt"/>
                        <a:ea typeface="Calibri"/>
                        <a:cs typeface="Times New Roman"/>
                      </a:endParaRPr>
                    </a:p>
                    <a:p>
                      <a:pPr algn="ctr">
                        <a:spcAft>
                          <a:spcPts val="0"/>
                        </a:spcAft>
                      </a:pPr>
                      <a:r>
                        <a:rPr lang="en-US" sz="1200" b="1">
                          <a:solidFill>
                            <a:srgbClr val="000000"/>
                          </a:solidFill>
                          <a:latin typeface="+mn-lt"/>
                          <a:ea typeface="Times New Roman"/>
                          <a:cs typeface="Times New Roman"/>
                        </a:rPr>
                        <a:t>[%]</a:t>
                      </a:r>
                      <a:endParaRPr lang="en-US" sz="1200">
                        <a:latin typeface="+mn-lt"/>
                        <a:ea typeface="Calibri"/>
                        <a:cs typeface="Times New Roman"/>
                      </a:endParaRPr>
                    </a:p>
                  </a:txBody>
                  <a:tcPr marL="66288" marR="66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CS" sz="1200" b="1" smtClean="0">
                          <a:solidFill>
                            <a:srgbClr val="000000"/>
                          </a:solidFill>
                          <a:latin typeface="+mn-lt"/>
                          <a:ea typeface="Times New Roman"/>
                          <a:cs typeface="Times New Roman"/>
                        </a:rPr>
                        <a:t>Време</a:t>
                      </a:r>
                      <a:r>
                        <a:rPr lang="en-US" sz="1200" b="1" smtClean="0">
                          <a:solidFill>
                            <a:srgbClr val="000000"/>
                          </a:solidFill>
                          <a:latin typeface="+mn-lt"/>
                          <a:ea typeface="Times New Roman"/>
                          <a:cs typeface="Times New Roman"/>
                        </a:rPr>
                        <a:t> </a:t>
                      </a:r>
                      <a:endParaRPr lang="sr-Latn-RS" sz="1200" b="1" smtClean="0">
                        <a:solidFill>
                          <a:srgbClr val="000000"/>
                        </a:solidFill>
                        <a:latin typeface="+mn-lt"/>
                        <a:ea typeface="Times New Roman"/>
                        <a:cs typeface="Times New Roman"/>
                      </a:endParaRPr>
                    </a:p>
                    <a:p>
                      <a:pPr algn="ctr">
                        <a:spcAft>
                          <a:spcPts val="0"/>
                        </a:spcAft>
                      </a:pPr>
                      <a:r>
                        <a:rPr lang="en-US" sz="1200" b="1" smtClean="0">
                          <a:solidFill>
                            <a:srgbClr val="000000"/>
                          </a:solidFill>
                          <a:latin typeface="+mn-lt"/>
                          <a:ea typeface="Times New Roman"/>
                          <a:cs typeface="Times New Roman"/>
                        </a:rPr>
                        <a:t>[</a:t>
                      </a:r>
                      <a:r>
                        <a:rPr lang="en-US" sz="1200" b="1">
                          <a:solidFill>
                            <a:srgbClr val="000000"/>
                          </a:solidFill>
                          <a:latin typeface="+mn-lt"/>
                          <a:ea typeface="Times New Roman"/>
                          <a:cs typeface="Times New Roman"/>
                        </a:rPr>
                        <a:t>min]</a:t>
                      </a:r>
                      <a:endParaRPr lang="en-US" sz="1200">
                        <a:latin typeface="+mn-lt"/>
                        <a:ea typeface="Calibri"/>
                        <a:cs typeface="Times New Roman"/>
                      </a:endParaRPr>
                    </a:p>
                  </a:txBody>
                  <a:tcPr marL="66288" marR="66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6767">
                <a:tc>
                  <a:txBody>
                    <a:bodyPr/>
                    <a:lstStyle/>
                    <a:p>
                      <a:pPr algn="l">
                        <a:spcAft>
                          <a:spcPts val="0"/>
                        </a:spcAft>
                      </a:pPr>
                      <a:r>
                        <a:rPr lang="sr-Cyrl-CS" sz="1400" b="1" smtClean="0">
                          <a:solidFill>
                            <a:srgbClr val="000000"/>
                          </a:solidFill>
                          <a:latin typeface="+mn-lt"/>
                          <a:ea typeface="Times New Roman"/>
                          <a:cs typeface="Times New Roman"/>
                        </a:rPr>
                        <a:t>Економично</a:t>
                      </a:r>
                      <a:endParaRPr lang="en-US" sz="1400">
                        <a:latin typeface="+mn-lt"/>
                        <a:ea typeface="Calibri"/>
                        <a:cs typeface="Times New Roman"/>
                      </a:endParaRPr>
                    </a:p>
                  </a:txBody>
                  <a:tcPr marL="66288" marR="662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Latn-RS" sz="1400" smtClean="0">
                          <a:solidFill>
                            <a:srgbClr val="000000"/>
                          </a:solidFill>
                          <a:latin typeface="+mn-lt"/>
                          <a:ea typeface="Calibri"/>
                          <a:cs typeface="Times New Roman"/>
                        </a:rPr>
                        <a:t>12,944</a:t>
                      </a:r>
                      <a:endParaRPr lang="en-US" sz="1400">
                        <a:latin typeface="+mn-lt"/>
                        <a:ea typeface="Calibri"/>
                        <a:cs typeface="Times New Roman"/>
                      </a:endParaRPr>
                    </a:p>
                  </a:txBody>
                  <a:tcPr marL="66288" marR="66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smtClean="0">
                          <a:solidFill>
                            <a:srgbClr val="000000"/>
                          </a:solidFill>
                          <a:latin typeface="+mn-lt"/>
                          <a:ea typeface="Times New Roman"/>
                          <a:cs typeface="Times New Roman"/>
                        </a:rPr>
                        <a:t>2,</a:t>
                      </a:r>
                      <a:r>
                        <a:rPr lang="sr-Latn-RS" sz="1400" smtClean="0">
                          <a:solidFill>
                            <a:srgbClr val="000000"/>
                          </a:solidFill>
                          <a:latin typeface="+mn-lt"/>
                          <a:ea typeface="Times New Roman"/>
                          <a:cs typeface="Times New Roman"/>
                        </a:rPr>
                        <a:t>258</a:t>
                      </a:r>
                      <a:endParaRPr lang="en-US" sz="1400">
                        <a:latin typeface="+mn-lt"/>
                        <a:ea typeface="Calibri"/>
                        <a:cs typeface="Times New Roman"/>
                      </a:endParaRPr>
                    </a:p>
                  </a:txBody>
                  <a:tcPr marL="66288" marR="66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Latn-RS" sz="1400" smtClean="0">
                          <a:solidFill>
                            <a:srgbClr val="000000"/>
                          </a:solidFill>
                          <a:latin typeface="+mn-lt"/>
                          <a:ea typeface="Calibri"/>
                          <a:cs typeface="Times New Roman"/>
                        </a:rPr>
                        <a:t>17,443</a:t>
                      </a:r>
                      <a:endParaRPr lang="en-US" sz="1400">
                        <a:latin typeface="+mn-lt"/>
                        <a:ea typeface="Calibri"/>
                        <a:cs typeface="Times New Roman"/>
                      </a:endParaRPr>
                    </a:p>
                  </a:txBody>
                  <a:tcPr marL="66288" marR="66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smtClean="0">
                          <a:solidFill>
                            <a:srgbClr val="000000"/>
                          </a:solidFill>
                          <a:latin typeface="+mn-lt"/>
                          <a:ea typeface="Times New Roman"/>
                          <a:cs typeface="Times New Roman"/>
                        </a:rPr>
                        <a:t>3</a:t>
                      </a:r>
                      <a:r>
                        <a:rPr lang="sr-Latn-RS" sz="1400" smtClean="0">
                          <a:solidFill>
                            <a:srgbClr val="000000"/>
                          </a:solidFill>
                          <a:latin typeface="+mn-lt"/>
                          <a:ea typeface="Times New Roman"/>
                          <a:cs typeface="Times New Roman"/>
                        </a:rPr>
                        <a:t>4,331</a:t>
                      </a:r>
                      <a:endParaRPr lang="en-US" sz="1400">
                        <a:latin typeface="+mn-lt"/>
                        <a:ea typeface="Calibri"/>
                        <a:cs typeface="Times New Roman"/>
                      </a:endParaRPr>
                    </a:p>
                  </a:txBody>
                  <a:tcPr marL="66288" marR="66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6767">
                <a:tc>
                  <a:txBody>
                    <a:bodyPr/>
                    <a:lstStyle/>
                    <a:p>
                      <a:pPr algn="l">
                        <a:spcAft>
                          <a:spcPts val="0"/>
                        </a:spcAft>
                      </a:pPr>
                      <a:r>
                        <a:rPr lang="sr-Cyrl-CS" sz="1400" b="1" smtClean="0">
                          <a:solidFill>
                            <a:srgbClr val="000000"/>
                          </a:solidFill>
                          <a:latin typeface="+mn-lt"/>
                          <a:ea typeface="Times New Roman"/>
                          <a:cs typeface="Times New Roman"/>
                        </a:rPr>
                        <a:t>Агресивно</a:t>
                      </a:r>
                      <a:endParaRPr lang="en-US" sz="1400">
                        <a:latin typeface="+mn-lt"/>
                        <a:ea typeface="Calibri"/>
                        <a:cs typeface="Times New Roman"/>
                      </a:endParaRPr>
                    </a:p>
                  </a:txBody>
                  <a:tcPr marL="66288" marR="662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smtClean="0">
                          <a:solidFill>
                            <a:srgbClr val="000000"/>
                          </a:solidFill>
                          <a:latin typeface="+mn-lt"/>
                          <a:ea typeface="Times New Roman"/>
                          <a:cs typeface="Times New Roman"/>
                        </a:rPr>
                        <a:t>1</a:t>
                      </a:r>
                      <a:r>
                        <a:rPr lang="sr-Latn-RS" sz="1400" smtClean="0">
                          <a:solidFill>
                            <a:srgbClr val="000000"/>
                          </a:solidFill>
                          <a:latin typeface="+mn-lt"/>
                          <a:ea typeface="Times New Roman"/>
                          <a:cs typeface="Times New Roman"/>
                        </a:rPr>
                        <a:t>6,907</a:t>
                      </a:r>
                      <a:endParaRPr lang="en-US" sz="1400">
                        <a:latin typeface="+mn-lt"/>
                        <a:ea typeface="Calibri"/>
                        <a:cs typeface="Times New Roman"/>
                      </a:endParaRPr>
                    </a:p>
                  </a:txBody>
                  <a:tcPr marL="66288" marR="66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smtClean="0">
                          <a:solidFill>
                            <a:srgbClr val="000000"/>
                          </a:solidFill>
                          <a:latin typeface="+mn-lt"/>
                          <a:ea typeface="Times New Roman"/>
                          <a:cs typeface="Times New Roman"/>
                        </a:rPr>
                        <a:t>2,</a:t>
                      </a:r>
                      <a:r>
                        <a:rPr lang="sr-Latn-RS" sz="1400" smtClean="0">
                          <a:solidFill>
                            <a:srgbClr val="000000"/>
                          </a:solidFill>
                          <a:latin typeface="+mn-lt"/>
                          <a:ea typeface="Times New Roman"/>
                          <a:cs typeface="Times New Roman"/>
                        </a:rPr>
                        <a:t>453</a:t>
                      </a:r>
                      <a:endParaRPr lang="en-US" sz="1400">
                        <a:latin typeface="+mn-lt"/>
                        <a:ea typeface="Calibri"/>
                        <a:cs typeface="Times New Roman"/>
                      </a:endParaRPr>
                    </a:p>
                  </a:txBody>
                  <a:tcPr marL="66288" marR="66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Latn-RS" sz="1400" smtClean="0">
                          <a:solidFill>
                            <a:srgbClr val="000000"/>
                          </a:solidFill>
                          <a:latin typeface="+mn-lt"/>
                          <a:ea typeface="Calibri"/>
                          <a:cs typeface="Times New Roman"/>
                        </a:rPr>
                        <a:t>14,509</a:t>
                      </a:r>
                      <a:endParaRPr lang="en-US" sz="1400">
                        <a:latin typeface="+mn-lt"/>
                        <a:ea typeface="Calibri"/>
                        <a:cs typeface="Times New Roman"/>
                      </a:endParaRPr>
                    </a:p>
                  </a:txBody>
                  <a:tcPr marL="66288" marR="66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Latn-RS" sz="1400" smtClean="0">
                          <a:solidFill>
                            <a:srgbClr val="000000"/>
                          </a:solidFill>
                          <a:latin typeface="+mn-lt"/>
                          <a:ea typeface="Calibri"/>
                          <a:cs typeface="Times New Roman"/>
                        </a:rPr>
                        <a:t>35,804</a:t>
                      </a:r>
                      <a:endParaRPr lang="en-US" sz="1400">
                        <a:latin typeface="+mn-lt"/>
                        <a:ea typeface="Calibri"/>
                        <a:cs typeface="Times New Roman"/>
                      </a:endParaRPr>
                    </a:p>
                  </a:txBody>
                  <a:tcPr marL="66288" marR="66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6767">
                <a:tc>
                  <a:txBody>
                    <a:bodyPr/>
                    <a:lstStyle/>
                    <a:p>
                      <a:pPr algn="l">
                        <a:spcAft>
                          <a:spcPts val="0"/>
                        </a:spcAft>
                      </a:pPr>
                      <a:r>
                        <a:rPr lang="sr-Cyrl-RS" sz="1400" smtClean="0">
                          <a:solidFill>
                            <a:schemeClr val="bg1"/>
                          </a:solidFill>
                          <a:latin typeface="+mn-lt"/>
                          <a:ea typeface="Calibri"/>
                          <a:cs typeface="Times New Roman" pitchFamily="18" charset="0"/>
                        </a:rPr>
                        <a:t>Разлика</a:t>
                      </a:r>
                      <a:endParaRPr lang="en-US" sz="1400">
                        <a:solidFill>
                          <a:schemeClr val="bg1"/>
                        </a:solidFill>
                        <a:latin typeface="+mn-lt"/>
                        <a:ea typeface="Calibri"/>
                        <a:cs typeface="Times New Roman" pitchFamily="18" charset="0"/>
                      </a:endParaRPr>
                    </a:p>
                  </a:txBody>
                  <a:tcPr marL="66288" marR="662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RS" sz="1400" smtClean="0">
                          <a:solidFill>
                            <a:schemeClr val="bg1"/>
                          </a:solidFill>
                          <a:latin typeface="+mn-lt"/>
                          <a:ea typeface="Calibri"/>
                          <a:cs typeface="Times New Roman"/>
                        </a:rPr>
                        <a:t>30%</a:t>
                      </a:r>
                      <a:endParaRPr lang="en-US" sz="1400">
                        <a:solidFill>
                          <a:schemeClr val="bg1"/>
                        </a:solidFill>
                        <a:latin typeface="+mn-lt"/>
                        <a:ea typeface="Calibri"/>
                        <a:cs typeface="Times New Roman"/>
                      </a:endParaRPr>
                    </a:p>
                  </a:txBody>
                  <a:tcPr marL="66288" marR="66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400">
                        <a:latin typeface="+mn-lt"/>
                        <a:ea typeface="Calibri"/>
                        <a:cs typeface="Times New Roman"/>
                      </a:endParaRPr>
                    </a:p>
                  </a:txBody>
                  <a:tcPr marL="66288" marR="66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400">
                        <a:latin typeface="+mn-lt"/>
                        <a:ea typeface="Calibri"/>
                        <a:cs typeface="Times New Roman"/>
                      </a:endParaRPr>
                    </a:p>
                  </a:txBody>
                  <a:tcPr marL="66288" marR="66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400">
                        <a:latin typeface="+mn-lt"/>
                        <a:ea typeface="Calibri"/>
                        <a:cs typeface="Times New Roman"/>
                      </a:endParaRPr>
                    </a:p>
                  </a:txBody>
                  <a:tcPr marL="66288" marR="662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95400" y="0"/>
            <a:ext cx="7848600" cy="5334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7" name="TextBox 6"/>
          <p:cNvSpPr txBox="1"/>
          <p:nvPr/>
        </p:nvSpPr>
        <p:spPr>
          <a:xfrm>
            <a:off x="228600" y="762000"/>
            <a:ext cx="8686800" cy="830997"/>
          </a:xfrm>
          <a:prstGeom prst="rect">
            <a:avLst/>
          </a:prstGeom>
          <a:noFill/>
        </p:spPr>
        <p:txBody>
          <a:bodyPr wrap="square" rtlCol="0">
            <a:spAutoFit/>
          </a:bodyPr>
          <a:lstStyle/>
          <a:p>
            <a:pPr marL="173038" indent="-173038" algn="just"/>
            <a:endParaRPr lang="ru-RU" sz="1600" b="0" smtClean="0">
              <a:solidFill>
                <a:schemeClr val="bg1"/>
              </a:solidFill>
              <a:latin typeface="+mn-lt"/>
              <a:cs typeface="Times New Roman" pitchFamily="18" charset="0"/>
            </a:endParaRPr>
          </a:p>
          <a:p>
            <a:pPr marL="173038" indent="-173038" algn="just">
              <a:buFont typeface="Arial" pitchFamily="34" charset="0"/>
              <a:buChar char="•"/>
            </a:pPr>
            <a:endParaRPr lang="ru-RU" sz="1600" b="0" smtClean="0">
              <a:solidFill>
                <a:schemeClr val="bg1"/>
              </a:solidFill>
              <a:latin typeface="+mn-lt"/>
              <a:cs typeface="Times New Roman" pitchFamily="18" charset="0"/>
            </a:endParaRPr>
          </a:p>
          <a:p>
            <a:pPr marL="173038" indent="-173038" algn="just">
              <a:buFont typeface="Arial" pitchFamily="34" charset="0"/>
              <a:buChar char="•"/>
            </a:pPr>
            <a:endParaRPr lang="ru-RU" sz="1600" b="0" smtClean="0">
              <a:solidFill>
                <a:schemeClr val="bg1"/>
              </a:solidFill>
              <a:latin typeface="+mn-lt"/>
              <a:cs typeface="Times New Roman" pitchFamily="18" charset="0"/>
            </a:endParaRPr>
          </a:p>
        </p:txBody>
      </p:sp>
      <p:sp>
        <p:nvSpPr>
          <p:cNvPr id="9" name="Rectangle 8"/>
          <p:cNvSpPr/>
          <p:nvPr/>
        </p:nvSpPr>
        <p:spPr>
          <a:xfrm flipV="1">
            <a:off x="0" y="0"/>
            <a:ext cx="1295400" cy="533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0" name="Rectangle 9"/>
          <p:cNvSpPr/>
          <p:nvPr/>
        </p:nvSpPr>
        <p:spPr>
          <a:xfrm>
            <a:off x="0" y="6477001"/>
            <a:ext cx="9144000" cy="381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1" name="Rectangle 10"/>
          <p:cNvSpPr/>
          <p:nvPr/>
        </p:nvSpPr>
        <p:spPr>
          <a:xfrm>
            <a:off x="7924800" y="6477000"/>
            <a:ext cx="1219200" cy="38100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2" name="Rectangle 24"/>
          <p:cNvSpPr>
            <a:spLocks noChangeArrowheads="1"/>
          </p:cNvSpPr>
          <p:nvPr/>
        </p:nvSpPr>
        <p:spPr bwMode="gray">
          <a:xfrm>
            <a:off x="7924800" y="6477000"/>
            <a:ext cx="1066800" cy="381000"/>
          </a:xfrm>
          <a:prstGeom prst="rect">
            <a:avLst/>
          </a:prstGeom>
          <a:noFill/>
          <a:ln>
            <a:noFill/>
          </a:ln>
          <a:extLst/>
        </p:spPr>
        <p:txBody>
          <a:bodyPr anchor="ctr" anchorCtr="0"/>
          <a:lstStyle/>
          <a:p>
            <a:pPr>
              <a:defRPr/>
            </a:pPr>
            <a:fld id="{89D935C5-5EC5-4D00-B2D7-89227E27EE0D}" type="slidenum">
              <a:rPr lang="sr-Latn-RS" sz="1600" b="0" smtClean="0">
                <a:cs typeface="Arial" pitchFamily="34" charset="0"/>
              </a:rPr>
              <a:pPr>
                <a:defRPr/>
              </a:pPr>
              <a:t>27</a:t>
            </a:fld>
            <a:r>
              <a:rPr lang="sr-Latn-RS" sz="1600" b="0" smtClean="0">
                <a:cs typeface="Arial" pitchFamily="34" charset="0"/>
              </a:rPr>
              <a:t> </a:t>
            </a:r>
            <a:r>
              <a:rPr lang="sr-Latn-RS" sz="1600" b="0" smtClean="0">
                <a:cs typeface="Arial" pitchFamily="34" charset="0"/>
              </a:rPr>
              <a:t>/ 30</a:t>
            </a:r>
            <a:endParaRPr lang="en-US" sz="1600" b="0">
              <a:cs typeface="Arial" pitchFamily="34" charset="0"/>
            </a:endParaRPr>
          </a:p>
        </p:txBody>
      </p:sp>
      <p:sp>
        <p:nvSpPr>
          <p:cNvPr id="13" name="Rectangle 24"/>
          <p:cNvSpPr>
            <a:spLocks noChangeArrowheads="1"/>
          </p:cNvSpPr>
          <p:nvPr/>
        </p:nvSpPr>
        <p:spPr bwMode="gray">
          <a:xfrm>
            <a:off x="1447800" y="76200"/>
            <a:ext cx="7696200" cy="381000"/>
          </a:xfrm>
          <a:prstGeom prst="rect">
            <a:avLst/>
          </a:prstGeom>
          <a:noFill/>
          <a:ln>
            <a:noFill/>
          </a:ln>
          <a:extLst/>
        </p:spPr>
        <p:txBody>
          <a:bodyPr/>
          <a:lstStyle/>
          <a:p>
            <a:pPr algn="l">
              <a:defRPr/>
            </a:pPr>
            <a:r>
              <a:rPr lang="sr-Cyrl-RS" sz="2000" smtClean="0">
                <a:solidFill>
                  <a:schemeClr val="tx1">
                    <a:lumMod val="50000"/>
                  </a:schemeClr>
                </a:solidFill>
                <a:cs typeface="Arial" pitchFamily="34" charset="0"/>
              </a:rPr>
              <a:t>Резултати и препоруке</a:t>
            </a:r>
            <a:endParaRPr lang="en-US" sz="2000">
              <a:solidFill>
                <a:schemeClr val="tx1">
                  <a:lumMod val="50000"/>
                </a:schemeClr>
              </a:solidFill>
              <a:cs typeface="Arial" pitchFamily="34" charset="0"/>
            </a:endParaRPr>
          </a:p>
        </p:txBody>
      </p:sp>
      <p:pic>
        <p:nvPicPr>
          <p:cNvPr id="14" name="Picture 13" descr="Z:\Projekti\Projekat E-Bus\Faza 2-Ciklusi\Vuk_Belvil_eko_ciklus1.JPG"/>
          <p:cNvPicPr/>
          <p:nvPr/>
        </p:nvPicPr>
        <p:blipFill>
          <a:blip r:embed="rId3" cstate="print"/>
          <a:srcRect/>
          <a:stretch>
            <a:fillRect/>
          </a:stretch>
        </p:blipFill>
        <p:spPr bwMode="auto">
          <a:xfrm>
            <a:off x="533400" y="609600"/>
            <a:ext cx="5410200" cy="1830747"/>
          </a:xfrm>
          <a:prstGeom prst="rect">
            <a:avLst/>
          </a:prstGeom>
          <a:noFill/>
          <a:ln w="9525">
            <a:noFill/>
            <a:miter lim="800000"/>
            <a:headEnd/>
            <a:tailEnd/>
          </a:ln>
        </p:spPr>
      </p:pic>
      <p:pic>
        <p:nvPicPr>
          <p:cNvPr id="16" name="Picture 15" descr="Z:\Projekti\Projekat E-Bus\Faza 2-Ciklusi\Belvil_Vuk_agr_ciklus6.JPG"/>
          <p:cNvPicPr/>
          <p:nvPr/>
        </p:nvPicPr>
        <p:blipFill>
          <a:blip r:embed="rId4" cstate="print"/>
          <a:srcRect/>
          <a:stretch>
            <a:fillRect/>
          </a:stretch>
        </p:blipFill>
        <p:spPr bwMode="auto">
          <a:xfrm>
            <a:off x="533401" y="2514600"/>
            <a:ext cx="5410199" cy="1981200"/>
          </a:xfrm>
          <a:prstGeom prst="rect">
            <a:avLst/>
          </a:prstGeom>
          <a:noFill/>
          <a:ln w="9525">
            <a:noFill/>
            <a:miter lim="800000"/>
            <a:headEnd/>
            <a:tailEnd/>
          </a:ln>
        </p:spPr>
      </p:pic>
      <p:pic>
        <p:nvPicPr>
          <p:cNvPr id="17" name="Picture 16" descr="Z:\Projekti\Projekat E-Bus\Faza 2-Ciklusi\Vuk_Belvil_eko_ciklus2.JPG"/>
          <p:cNvPicPr/>
          <p:nvPr/>
        </p:nvPicPr>
        <p:blipFill>
          <a:blip r:embed="rId5" cstate="print"/>
          <a:srcRect/>
          <a:stretch>
            <a:fillRect/>
          </a:stretch>
        </p:blipFill>
        <p:spPr bwMode="auto">
          <a:xfrm>
            <a:off x="533401" y="4572001"/>
            <a:ext cx="5410200" cy="1828799"/>
          </a:xfrm>
          <a:prstGeom prst="rect">
            <a:avLst/>
          </a:prstGeom>
          <a:noFill/>
          <a:ln w="9525">
            <a:noFill/>
            <a:miter lim="800000"/>
            <a:headEnd/>
            <a:tailEnd/>
          </a:ln>
        </p:spPr>
      </p:pic>
      <p:sp>
        <p:nvSpPr>
          <p:cNvPr id="19" name="TextBox 18"/>
          <p:cNvSpPr txBox="1"/>
          <p:nvPr/>
        </p:nvSpPr>
        <p:spPr>
          <a:xfrm>
            <a:off x="6096000" y="609600"/>
            <a:ext cx="2819400" cy="1569660"/>
          </a:xfrm>
          <a:prstGeom prst="rect">
            <a:avLst/>
          </a:prstGeom>
          <a:noFill/>
        </p:spPr>
        <p:txBody>
          <a:bodyPr wrap="square" rtlCol="0">
            <a:spAutoFit/>
          </a:bodyPr>
          <a:lstStyle/>
          <a:p>
            <a:pPr algn="l"/>
            <a:r>
              <a:rPr lang="sr-Cyrl-RS" sz="1600" b="0" smtClean="0">
                <a:solidFill>
                  <a:schemeClr val="bg1"/>
                </a:solidFill>
              </a:rPr>
              <a:t>Циклус између два заустављања у трајању од 52 </a:t>
            </a:r>
            <a:r>
              <a:rPr lang="sr-Latn-RS" sz="1600" b="0" smtClean="0">
                <a:solidFill>
                  <a:schemeClr val="bg1"/>
                </a:solidFill>
              </a:rPr>
              <a:t>s</a:t>
            </a:r>
            <a:r>
              <a:rPr lang="sr-Cyrl-RS" sz="1600" b="0" smtClean="0">
                <a:solidFill>
                  <a:schemeClr val="bg1"/>
                </a:solidFill>
              </a:rPr>
              <a:t> при препорученој економичној вожњи у реалним условима експлоатације</a:t>
            </a:r>
            <a:endParaRPr lang="en-US" sz="1600" b="0">
              <a:solidFill>
                <a:schemeClr val="bg1"/>
              </a:solidFill>
            </a:endParaRPr>
          </a:p>
        </p:txBody>
      </p:sp>
      <p:sp>
        <p:nvSpPr>
          <p:cNvPr id="20" name="TextBox 19"/>
          <p:cNvSpPr txBox="1"/>
          <p:nvPr/>
        </p:nvSpPr>
        <p:spPr>
          <a:xfrm>
            <a:off x="6096000" y="2514600"/>
            <a:ext cx="2819400" cy="1569660"/>
          </a:xfrm>
          <a:prstGeom prst="rect">
            <a:avLst/>
          </a:prstGeom>
          <a:noFill/>
        </p:spPr>
        <p:txBody>
          <a:bodyPr wrap="square" rtlCol="0">
            <a:spAutoFit/>
          </a:bodyPr>
          <a:lstStyle/>
          <a:p>
            <a:pPr algn="l"/>
            <a:r>
              <a:rPr lang="sr-Cyrl-RS" sz="1600" b="0" smtClean="0">
                <a:solidFill>
                  <a:schemeClr val="bg1"/>
                </a:solidFill>
              </a:rPr>
              <a:t>Циклус између два заустављања у трајању од 52 </a:t>
            </a:r>
            <a:r>
              <a:rPr lang="sr-Latn-RS" sz="1600" b="0" smtClean="0">
                <a:solidFill>
                  <a:schemeClr val="bg1"/>
                </a:solidFill>
              </a:rPr>
              <a:t>s</a:t>
            </a:r>
            <a:r>
              <a:rPr lang="sr-Cyrl-RS" sz="1600" b="0" smtClean="0">
                <a:solidFill>
                  <a:schemeClr val="bg1"/>
                </a:solidFill>
              </a:rPr>
              <a:t> при </a:t>
            </a:r>
            <a:r>
              <a:rPr lang="sr-Cyrl-RS" sz="1600" b="0" smtClean="0">
                <a:solidFill>
                  <a:schemeClr val="bg1"/>
                </a:solidFill>
              </a:rPr>
              <a:t>препорученој </a:t>
            </a:r>
            <a:r>
              <a:rPr lang="sr-Cyrl-RS" sz="1600" b="0" smtClean="0">
                <a:solidFill>
                  <a:schemeClr val="bg1"/>
                </a:solidFill>
              </a:rPr>
              <a:t>агресивној </a:t>
            </a:r>
            <a:r>
              <a:rPr lang="sr-Cyrl-RS" sz="1600" b="0" smtClean="0">
                <a:solidFill>
                  <a:schemeClr val="bg1"/>
                </a:solidFill>
              </a:rPr>
              <a:t>вожњи у реалним условима експлоатације</a:t>
            </a:r>
            <a:endParaRPr lang="en-US" sz="1600" b="0">
              <a:solidFill>
                <a:schemeClr val="bg1"/>
              </a:solidFill>
            </a:endParaRPr>
          </a:p>
        </p:txBody>
      </p:sp>
      <p:sp>
        <p:nvSpPr>
          <p:cNvPr id="21" name="TextBox 20"/>
          <p:cNvSpPr txBox="1"/>
          <p:nvPr/>
        </p:nvSpPr>
        <p:spPr>
          <a:xfrm>
            <a:off x="6096000" y="4572000"/>
            <a:ext cx="2819400" cy="1569660"/>
          </a:xfrm>
          <a:prstGeom prst="rect">
            <a:avLst/>
          </a:prstGeom>
          <a:noFill/>
        </p:spPr>
        <p:txBody>
          <a:bodyPr wrap="square" rtlCol="0">
            <a:spAutoFit/>
          </a:bodyPr>
          <a:lstStyle/>
          <a:p>
            <a:pPr algn="l"/>
            <a:r>
              <a:rPr lang="sr-Cyrl-RS" sz="1600" b="0" smtClean="0">
                <a:solidFill>
                  <a:schemeClr val="bg1"/>
                </a:solidFill>
              </a:rPr>
              <a:t>Два узастопна циклуса између заустављања у трајању </a:t>
            </a:r>
            <a:r>
              <a:rPr lang="sr-Cyrl-RS" sz="1600" b="0" smtClean="0">
                <a:solidFill>
                  <a:schemeClr val="bg1"/>
                </a:solidFill>
              </a:rPr>
              <a:t>од </a:t>
            </a:r>
            <a:r>
              <a:rPr lang="sr-Cyrl-RS" sz="1600" b="0" smtClean="0">
                <a:solidFill>
                  <a:schemeClr val="bg1"/>
                </a:solidFill>
              </a:rPr>
              <a:t>33 </a:t>
            </a:r>
            <a:r>
              <a:rPr lang="sr-Latn-RS" sz="1600" b="0" smtClean="0">
                <a:solidFill>
                  <a:schemeClr val="bg1"/>
                </a:solidFill>
              </a:rPr>
              <a:t>s </a:t>
            </a:r>
            <a:r>
              <a:rPr lang="sr-Cyrl-RS" sz="1600" b="0" smtClean="0">
                <a:solidFill>
                  <a:schemeClr val="bg1"/>
                </a:solidFill>
              </a:rPr>
              <a:t>сваки при препорученој економичној вожњи у реалним условима експлоатације</a:t>
            </a:r>
            <a:endParaRPr lang="en-US" sz="1600" b="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95400" y="0"/>
            <a:ext cx="7848600" cy="5334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9" name="Rectangle 8"/>
          <p:cNvSpPr/>
          <p:nvPr/>
        </p:nvSpPr>
        <p:spPr>
          <a:xfrm flipV="1">
            <a:off x="0" y="0"/>
            <a:ext cx="1295400" cy="533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0" name="Rectangle 9"/>
          <p:cNvSpPr/>
          <p:nvPr/>
        </p:nvSpPr>
        <p:spPr>
          <a:xfrm>
            <a:off x="0" y="6477001"/>
            <a:ext cx="9144000" cy="381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1" name="Rectangle 10"/>
          <p:cNvSpPr/>
          <p:nvPr/>
        </p:nvSpPr>
        <p:spPr>
          <a:xfrm>
            <a:off x="7924800" y="6477000"/>
            <a:ext cx="1219200" cy="38100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2" name="Rectangle 24"/>
          <p:cNvSpPr>
            <a:spLocks noChangeArrowheads="1"/>
          </p:cNvSpPr>
          <p:nvPr/>
        </p:nvSpPr>
        <p:spPr bwMode="gray">
          <a:xfrm>
            <a:off x="7924800" y="6477000"/>
            <a:ext cx="1066800" cy="381000"/>
          </a:xfrm>
          <a:prstGeom prst="rect">
            <a:avLst/>
          </a:prstGeom>
          <a:noFill/>
          <a:ln>
            <a:noFill/>
          </a:ln>
          <a:extLst/>
        </p:spPr>
        <p:txBody>
          <a:bodyPr anchor="ctr" anchorCtr="0"/>
          <a:lstStyle/>
          <a:p>
            <a:pPr>
              <a:defRPr/>
            </a:pPr>
            <a:fld id="{89D935C5-5EC5-4D00-B2D7-89227E27EE0D}" type="slidenum">
              <a:rPr lang="sr-Latn-RS" sz="1600" b="0" smtClean="0">
                <a:cs typeface="Arial" pitchFamily="34" charset="0"/>
              </a:rPr>
              <a:pPr>
                <a:defRPr/>
              </a:pPr>
              <a:t>28</a:t>
            </a:fld>
            <a:r>
              <a:rPr lang="sr-Latn-RS" sz="1600" b="0" smtClean="0">
                <a:cs typeface="Arial" pitchFamily="34" charset="0"/>
              </a:rPr>
              <a:t> </a:t>
            </a:r>
            <a:r>
              <a:rPr lang="sr-Latn-RS" sz="1600" b="0" smtClean="0">
                <a:cs typeface="Arial" pitchFamily="34" charset="0"/>
              </a:rPr>
              <a:t>/ 30</a:t>
            </a:r>
            <a:endParaRPr lang="en-US" sz="1600" b="0">
              <a:cs typeface="Arial" pitchFamily="34" charset="0"/>
            </a:endParaRPr>
          </a:p>
        </p:txBody>
      </p:sp>
      <p:sp>
        <p:nvSpPr>
          <p:cNvPr id="13" name="Rectangle 24"/>
          <p:cNvSpPr>
            <a:spLocks noChangeArrowheads="1"/>
          </p:cNvSpPr>
          <p:nvPr/>
        </p:nvSpPr>
        <p:spPr bwMode="gray">
          <a:xfrm>
            <a:off x="1447800" y="76200"/>
            <a:ext cx="7696200" cy="381000"/>
          </a:xfrm>
          <a:prstGeom prst="rect">
            <a:avLst/>
          </a:prstGeom>
          <a:noFill/>
          <a:ln>
            <a:noFill/>
          </a:ln>
          <a:extLst/>
        </p:spPr>
        <p:txBody>
          <a:bodyPr/>
          <a:lstStyle/>
          <a:p>
            <a:pPr algn="l">
              <a:defRPr/>
            </a:pPr>
            <a:r>
              <a:rPr lang="sr-Cyrl-RS" sz="2000" smtClean="0">
                <a:solidFill>
                  <a:schemeClr val="tx1">
                    <a:lumMod val="50000"/>
                  </a:schemeClr>
                </a:solidFill>
                <a:cs typeface="Arial" pitchFamily="34" charset="0"/>
              </a:rPr>
              <a:t>Резултати и препоруке</a:t>
            </a:r>
            <a:endParaRPr lang="en-US" sz="2000">
              <a:solidFill>
                <a:schemeClr val="tx1">
                  <a:lumMod val="50000"/>
                </a:schemeClr>
              </a:solidFill>
              <a:cs typeface="Arial" pitchFamily="34" charset="0"/>
            </a:endParaRPr>
          </a:p>
        </p:txBody>
      </p:sp>
      <p:graphicFrame>
        <p:nvGraphicFramePr>
          <p:cNvPr id="15" name="Table 14"/>
          <p:cNvGraphicFramePr>
            <a:graphicFrameLocks noGrp="1"/>
          </p:cNvGraphicFramePr>
          <p:nvPr/>
        </p:nvGraphicFramePr>
        <p:xfrm>
          <a:off x="228600" y="1040400"/>
          <a:ext cx="8686796" cy="2160000"/>
        </p:xfrm>
        <a:graphic>
          <a:graphicData uri="http://schemas.openxmlformats.org/drawingml/2006/table">
            <a:tbl>
              <a:tblPr/>
              <a:tblGrid>
                <a:gridCol w="1371600"/>
                <a:gridCol w="1045028"/>
                <a:gridCol w="1045028"/>
                <a:gridCol w="1045028"/>
                <a:gridCol w="1045028"/>
                <a:gridCol w="1045028"/>
                <a:gridCol w="1045028"/>
                <a:gridCol w="1045028"/>
              </a:tblGrid>
              <a:tr h="1440000">
                <a:tc>
                  <a:txBody>
                    <a:bodyPr/>
                    <a:lstStyle/>
                    <a:p>
                      <a:pPr algn="ctr">
                        <a:spcAft>
                          <a:spcPts val="0"/>
                        </a:spcAft>
                      </a:pPr>
                      <a:r>
                        <a:rPr lang="sr-Cyrl-CS" sz="1400" b="1">
                          <a:solidFill>
                            <a:schemeClr val="bg1"/>
                          </a:solidFill>
                          <a:latin typeface="+mn-lt"/>
                          <a:ea typeface="Calibri"/>
                          <a:cs typeface="Times New Roman"/>
                        </a:rPr>
                        <a:t>Вуков споменик</a:t>
                      </a:r>
                      <a:r>
                        <a:rPr lang="en-US" sz="1400" b="1">
                          <a:solidFill>
                            <a:schemeClr val="bg1"/>
                          </a:solidFill>
                          <a:latin typeface="+mn-lt"/>
                          <a:ea typeface="Calibri"/>
                          <a:cs typeface="Times New Roman"/>
                        </a:rPr>
                        <a:t> - </a:t>
                      </a:r>
                      <a:r>
                        <a:rPr lang="sr-Cyrl-CS" sz="1400" b="1">
                          <a:solidFill>
                            <a:schemeClr val="bg1"/>
                          </a:solidFill>
                          <a:latin typeface="+mn-lt"/>
                          <a:ea typeface="Calibri"/>
                          <a:cs typeface="Times New Roman"/>
                        </a:rPr>
                        <a:t>Белвил</a:t>
                      </a:r>
                      <a:r>
                        <a:rPr lang="en-US" sz="1400">
                          <a:solidFill>
                            <a:schemeClr val="bg1"/>
                          </a:solidFill>
                          <a:latin typeface="+mn-lt"/>
                          <a:ea typeface="Calibri"/>
                          <a:cs typeface="Times New Roman"/>
                        </a:rPr>
                        <a:t> </a:t>
                      </a:r>
                    </a:p>
                  </a:txBody>
                  <a:tcPr marL="66040" marR="66040" marT="6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RS" sz="1400" b="1">
                          <a:solidFill>
                            <a:schemeClr val="bg1"/>
                          </a:solidFill>
                          <a:latin typeface="+mn-lt"/>
                          <a:ea typeface="Calibri"/>
                          <a:cs typeface="Times New Roman"/>
                        </a:rPr>
                        <a:t>Просечна брзина</a:t>
                      </a:r>
                      <a:r>
                        <a:rPr lang="sr-Cyrl-RS" sz="1400">
                          <a:solidFill>
                            <a:schemeClr val="bg1"/>
                          </a:solidFill>
                          <a:latin typeface="+mn-lt"/>
                          <a:ea typeface="Calibri"/>
                          <a:cs typeface="Times New Roman"/>
                        </a:rPr>
                        <a:t> </a:t>
                      </a:r>
                      <a:r>
                        <a:rPr lang="en-US" sz="1400" b="0">
                          <a:solidFill>
                            <a:schemeClr val="bg1"/>
                          </a:solidFill>
                          <a:latin typeface="+mn-lt"/>
                          <a:ea typeface="Calibri"/>
                          <a:cs typeface="Times New Roman"/>
                        </a:rPr>
                        <a:t>[</a:t>
                      </a:r>
                      <a:r>
                        <a:rPr lang="sr-Latn-RS" sz="1400" b="0">
                          <a:solidFill>
                            <a:schemeClr val="bg1"/>
                          </a:solidFill>
                          <a:latin typeface="+mn-lt"/>
                          <a:ea typeface="Calibri"/>
                          <a:cs typeface="Times New Roman"/>
                        </a:rPr>
                        <a:t>km/h</a:t>
                      </a:r>
                      <a:r>
                        <a:rPr lang="en-US" sz="1400" b="0">
                          <a:solidFill>
                            <a:schemeClr val="bg1"/>
                          </a:solidFill>
                          <a:latin typeface="+mn-lt"/>
                          <a:ea typeface="Calibri"/>
                          <a:cs typeface="Times New Roman"/>
                        </a:rPr>
                        <a:t>] </a:t>
                      </a:r>
                    </a:p>
                  </a:txBody>
                  <a:tcPr marL="66040" marR="66040" marT="6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RS" sz="1400" b="1">
                          <a:solidFill>
                            <a:schemeClr val="bg1"/>
                          </a:solidFill>
                          <a:latin typeface="+mn-lt"/>
                          <a:ea typeface="Calibri"/>
                          <a:cs typeface="Times New Roman"/>
                        </a:rPr>
                        <a:t>Учешће кочења у укупном времену кретања</a:t>
                      </a:r>
                      <a:r>
                        <a:rPr lang="sr-Cyrl-RS" sz="1400">
                          <a:solidFill>
                            <a:schemeClr val="bg1"/>
                          </a:solidFill>
                          <a:latin typeface="+mn-lt"/>
                          <a:ea typeface="Calibri"/>
                          <a:cs typeface="Times New Roman"/>
                        </a:rPr>
                        <a:t> </a:t>
                      </a:r>
                      <a:r>
                        <a:rPr lang="en-US" sz="1400" b="0">
                          <a:solidFill>
                            <a:schemeClr val="bg1"/>
                          </a:solidFill>
                          <a:latin typeface="+mn-lt"/>
                          <a:ea typeface="Calibri"/>
                          <a:cs typeface="Times New Roman"/>
                        </a:rPr>
                        <a:t>[%] </a:t>
                      </a:r>
                    </a:p>
                  </a:txBody>
                  <a:tcPr marL="66040" marR="66040" marT="6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RS" sz="1400" b="1">
                          <a:solidFill>
                            <a:schemeClr val="bg1"/>
                          </a:solidFill>
                          <a:latin typeface="+mn-lt"/>
                          <a:ea typeface="Calibri"/>
                          <a:cs typeface="Times New Roman"/>
                        </a:rPr>
                        <a:t>Просечна вредност положаја команде кочнице</a:t>
                      </a:r>
                      <a:endParaRPr lang="en-US" sz="1400">
                        <a:solidFill>
                          <a:schemeClr val="bg1"/>
                        </a:solidFill>
                        <a:latin typeface="+mn-lt"/>
                        <a:ea typeface="Calibri"/>
                        <a:cs typeface="Times New Roman"/>
                      </a:endParaRPr>
                    </a:p>
                    <a:p>
                      <a:pPr algn="ctr">
                        <a:spcAft>
                          <a:spcPts val="0"/>
                        </a:spcAft>
                      </a:pPr>
                      <a:r>
                        <a:rPr lang="en-US" sz="1400" b="0">
                          <a:solidFill>
                            <a:schemeClr val="bg1"/>
                          </a:solidFill>
                          <a:latin typeface="+mn-lt"/>
                          <a:ea typeface="Calibri"/>
                          <a:cs typeface="Times New Roman"/>
                        </a:rPr>
                        <a:t>[%] </a:t>
                      </a:r>
                    </a:p>
                  </a:txBody>
                  <a:tcPr marL="66040" marR="66040" marT="6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3340" algn="ctr">
                        <a:spcAft>
                          <a:spcPts val="0"/>
                        </a:spcAft>
                      </a:pPr>
                      <a:r>
                        <a:rPr lang="sr-Cyrl-RS" sz="1400" b="1">
                          <a:solidFill>
                            <a:schemeClr val="bg1"/>
                          </a:solidFill>
                          <a:latin typeface="+mn-lt"/>
                          <a:ea typeface="Calibri"/>
                          <a:cs typeface="Times New Roman"/>
                        </a:rPr>
                        <a:t>Учешће инерције у укупном времену кретања</a:t>
                      </a:r>
                      <a:r>
                        <a:rPr lang="sr-Cyrl-RS" sz="1400">
                          <a:solidFill>
                            <a:schemeClr val="bg1"/>
                          </a:solidFill>
                          <a:latin typeface="+mn-lt"/>
                          <a:ea typeface="Calibri"/>
                          <a:cs typeface="Times New Roman"/>
                        </a:rPr>
                        <a:t> </a:t>
                      </a:r>
                      <a:r>
                        <a:rPr lang="en-US" sz="1400" b="0">
                          <a:solidFill>
                            <a:schemeClr val="bg1"/>
                          </a:solidFill>
                          <a:latin typeface="+mn-lt"/>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3340" algn="ctr">
                        <a:spcAft>
                          <a:spcPts val="0"/>
                        </a:spcAft>
                      </a:pPr>
                      <a:r>
                        <a:rPr lang="sr-Cyrl-RS" sz="1400" b="1">
                          <a:solidFill>
                            <a:schemeClr val="bg1"/>
                          </a:solidFill>
                          <a:latin typeface="+mn-lt"/>
                          <a:ea typeface="Calibri"/>
                          <a:cs typeface="Times New Roman"/>
                        </a:rPr>
                        <a:t>Учешће инерције у укупном путу релације</a:t>
                      </a:r>
                      <a:r>
                        <a:rPr lang="sr-Cyrl-RS" sz="1400">
                          <a:solidFill>
                            <a:schemeClr val="bg1"/>
                          </a:solidFill>
                          <a:latin typeface="+mn-lt"/>
                          <a:ea typeface="Calibri"/>
                          <a:cs typeface="Times New Roman"/>
                        </a:rPr>
                        <a:t> </a:t>
                      </a:r>
                      <a:r>
                        <a:rPr lang="en-US" sz="1400" b="0">
                          <a:solidFill>
                            <a:schemeClr val="bg1"/>
                          </a:solidFill>
                          <a:latin typeface="+mn-lt"/>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785" algn="ctr">
                        <a:spcAft>
                          <a:spcPts val="0"/>
                        </a:spcAft>
                      </a:pPr>
                      <a:r>
                        <a:rPr lang="sr-Cyrl-CS" sz="1400" b="1">
                          <a:solidFill>
                            <a:schemeClr val="bg1"/>
                          </a:solidFill>
                          <a:latin typeface="+mn-lt"/>
                          <a:ea typeface="Calibri"/>
                          <a:cs typeface="Times New Roman"/>
                        </a:rPr>
                        <a:t>Укупно време </a:t>
                      </a:r>
                      <a:r>
                        <a:rPr lang="sr-Cyrl-RS" sz="1400" b="1">
                          <a:solidFill>
                            <a:schemeClr val="bg1"/>
                          </a:solidFill>
                          <a:latin typeface="+mn-lt"/>
                          <a:ea typeface="Calibri"/>
                          <a:cs typeface="Times New Roman"/>
                        </a:rPr>
                        <a:t>кретања</a:t>
                      </a:r>
                      <a:endParaRPr lang="en-US" sz="1400">
                        <a:solidFill>
                          <a:schemeClr val="bg1"/>
                        </a:solidFill>
                        <a:latin typeface="+mn-lt"/>
                        <a:ea typeface="Calibri"/>
                        <a:cs typeface="Times New Roman"/>
                      </a:endParaRPr>
                    </a:p>
                    <a:p>
                      <a:pPr marL="57785" algn="ctr">
                        <a:spcAft>
                          <a:spcPts val="0"/>
                        </a:spcAft>
                      </a:pPr>
                      <a:r>
                        <a:rPr lang="en-US" sz="1400" b="0">
                          <a:solidFill>
                            <a:schemeClr val="bg1"/>
                          </a:solidFill>
                          <a:latin typeface="+mn-lt"/>
                          <a:ea typeface="Calibri"/>
                          <a:cs typeface="Times New Roman"/>
                        </a:rPr>
                        <a:t>[min]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CS" sz="1400" b="1">
                          <a:solidFill>
                            <a:schemeClr val="bg1"/>
                          </a:solidFill>
                          <a:latin typeface="+mn-lt"/>
                          <a:ea typeface="Calibri"/>
                          <a:cs typeface="Times New Roman"/>
                        </a:rPr>
                        <a:t>Укупно време </a:t>
                      </a:r>
                      <a:r>
                        <a:rPr lang="sr-Cyrl-RS" sz="1400" b="1">
                          <a:solidFill>
                            <a:schemeClr val="bg1"/>
                          </a:solidFill>
                          <a:latin typeface="+mn-lt"/>
                          <a:ea typeface="Calibri"/>
                          <a:cs typeface="Times New Roman"/>
                        </a:rPr>
                        <a:t>релације</a:t>
                      </a:r>
                      <a:endParaRPr lang="en-US" sz="1400">
                        <a:solidFill>
                          <a:schemeClr val="bg1"/>
                        </a:solidFill>
                        <a:latin typeface="+mn-lt"/>
                        <a:ea typeface="Calibri"/>
                        <a:cs typeface="Times New Roman"/>
                      </a:endParaRPr>
                    </a:p>
                    <a:p>
                      <a:pPr algn="ctr">
                        <a:spcAft>
                          <a:spcPts val="0"/>
                        </a:spcAft>
                      </a:pPr>
                      <a:r>
                        <a:rPr lang="en-US" sz="1400" b="0">
                          <a:solidFill>
                            <a:schemeClr val="bg1"/>
                          </a:solidFill>
                          <a:latin typeface="+mn-lt"/>
                          <a:ea typeface="Calibri"/>
                          <a:cs typeface="Times New Roman"/>
                        </a:rPr>
                        <a:t>[min] </a:t>
                      </a:r>
                    </a:p>
                  </a:txBody>
                  <a:tcPr marL="66040" marR="66040" marT="6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00">
                <a:tc>
                  <a:txBody>
                    <a:bodyPr/>
                    <a:lstStyle/>
                    <a:p>
                      <a:pPr algn="just">
                        <a:spcAft>
                          <a:spcPts val="0"/>
                        </a:spcAft>
                      </a:pPr>
                      <a:r>
                        <a:rPr lang="sr-Cyrl-CS" sz="1400" b="1">
                          <a:solidFill>
                            <a:schemeClr val="bg1"/>
                          </a:solidFill>
                          <a:latin typeface="+mn-lt"/>
                          <a:ea typeface="Calibri"/>
                          <a:cs typeface="Times New Roman"/>
                        </a:rPr>
                        <a:t>Економично</a:t>
                      </a:r>
                      <a:r>
                        <a:rPr lang="en-US" sz="1400">
                          <a:solidFill>
                            <a:schemeClr val="bg1"/>
                          </a:solidFill>
                          <a:latin typeface="+mn-lt"/>
                          <a:ea typeface="Calibri"/>
                          <a:cs typeface="Times New Roman"/>
                        </a:rPr>
                        <a:t> </a:t>
                      </a:r>
                    </a:p>
                  </a:txBody>
                  <a:tcPr marL="66040" marR="66040" marT="6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RS" sz="1400">
                          <a:solidFill>
                            <a:schemeClr val="bg1"/>
                          </a:solidFill>
                          <a:latin typeface="+mn-lt"/>
                          <a:ea typeface="Calibri"/>
                          <a:cs typeface="Times New Roman"/>
                        </a:rPr>
                        <a:t>20,67</a:t>
                      </a:r>
                      <a:endParaRPr lang="en-US" sz="1400">
                        <a:solidFill>
                          <a:schemeClr val="bg1"/>
                        </a:solidFill>
                        <a:latin typeface="+mn-lt"/>
                        <a:ea typeface="Calibri"/>
                        <a:cs typeface="Times New Roman"/>
                      </a:endParaRPr>
                    </a:p>
                  </a:txBody>
                  <a:tcPr marL="66040" marR="66040" marT="6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RS" sz="1400">
                          <a:solidFill>
                            <a:schemeClr val="bg1"/>
                          </a:solidFill>
                          <a:latin typeface="+mn-lt"/>
                          <a:ea typeface="Calibri"/>
                          <a:cs typeface="Times New Roman"/>
                        </a:rPr>
                        <a:t>11,43</a:t>
                      </a:r>
                      <a:endParaRPr lang="en-US" sz="1400">
                        <a:solidFill>
                          <a:schemeClr val="bg1"/>
                        </a:solidFill>
                        <a:latin typeface="+mn-lt"/>
                        <a:ea typeface="Calibri"/>
                        <a:cs typeface="Times New Roman"/>
                      </a:endParaRPr>
                    </a:p>
                  </a:txBody>
                  <a:tcPr marL="66040" marR="66040" marT="6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RS" sz="1400">
                          <a:solidFill>
                            <a:schemeClr val="bg1"/>
                          </a:solidFill>
                          <a:latin typeface="+mn-lt"/>
                          <a:ea typeface="Calibri"/>
                          <a:cs typeface="Times New Roman"/>
                        </a:rPr>
                        <a:t>6,63</a:t>
                      </a:r>
                      <a:endParaRPr lang="en-US" sz="1400">
                        <a:solidFill>
                          <a:schemeClr val="bg1"/>
                        </a:solidFill>
                        <a:latin typeface="+mn-lt"/>
                        <a:ea typeface="Calibri"/>
                        <a:cs typeface="Times New Roman"/>
                      </a:endParaRPr>
                    </a:p>
                  </a:txBody>
                  <a:tcPr marL="66040" marR="66040" marT="6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RS" sz="1400">
                          <a:solidFill>
                            <a:schemeClr val="bg1"/>
                          </a:solidFill>
                          <a:latin typeface="+mn-lt"/>
                          <a:ea typeface="Calibri"/>
                          <a:cs typeface="Times New Roman"/>
                        </a:rPr>
                        <a:t>27,38</a:t>
                      </a:r>
                      <a:endParaRPr lang="en-US" sz="1400">
                        <a:solidFill>
                          <a:schemeClr val="bg1"/>
                        </a:solidFill>
                        <a:latin typeface="+mn-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RS" sz="1400">
                          <a:solidFill>
                            <a:schemeClr val="bg1"/>
                          </a:solidFill>
                          <a:latin typeface="+mn-lt"/>
                          <a:ea typeface="Calibri"/>
                          <a:cs typeface="Times New Roman"/>
                        </a:rPr>
                        <a:t>49,67</a:t>
                      </a:r>
                      <a:endParaRPr lang="en-US" sz="1400">
                        <a:solidFill>
                          <a:schemeClr val="bg1"/>
                        </a:solidFill>
                        <a:latin typeface="+mn-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RS" sz="1400">
                          <a:solidFill>
                            <a:schemeClr val="bg1"/>
                          </a:solidFill>
                          <a:latin typeface="+mn-lt"/>
                          <a:ea typeface="Calibri"/>
                          <a:cs typeface="Times New Roman"/>
                        </a:rPr>
                        <a:t>20,17</a:t>
                      </a:r>
                      <a:endParaRPr lang="en-US" sz="1400">
                        <a:solidFill>
                          <a:schemeClr val="bg1"/>
                        </a:solidFill>
                        <a:latin typeface="+mn-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solidFill>
                            <a:schemeClr val="bg1"/>
                          </a:solidFill>
                          <a:latin typeface="+mn-lt"/>
                          <a:ea typeface="Calibri"/>
                          <a:cs typeface="Times New Roman"/>
                        </a:rPr>
                        <a:t>30,377</a:t>
                      </a:r>
                    </a:p>
                  </a:txBody>
                  <a:tcPr marL="66040" marR="66040" marT="6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00">
                <a:tc>
                  <a:txBody>
                    <a:bodyPr/>
                    <a:lstStyle/>
                    <a:p>
                      <a:pPr algn="just">
                        <a:spcAft>
                          <a:spcPts val="0"/>
                        </a:spcAft>
                      </a:pPr>
                      <a:r>
                        <a:rPr lang="sr-Cyrl-CS" sz="1400" b="1">
                          <a:solidFill>
                            <a:schemeClr val="bg1"/>
                          </a:solidFill>
                          <a:latin typeface="+mn-lt"/>
                          <a:ea typeface="Calibri"/>
                          <a:cs typeface="Times New Roman"/>
                        </a:rPr>
                        <a:t>Агресивно</a:t>
                      </a:r>
                      <a:r>
                        <a:rPr lang="en-US" sz="1400">
                          <a:solidFill>
                            <a:schemeClr val="bg1"/>
                          </a:solidFill>
                          <a:latin typeface="+mn-lt"/>
                          <a:ea typeface="Calibri"/>
                          <a:cs typeface="Times New Roman"/>
                        </a:rPr>
                        <a:t> </a:t>
                      </a:r>
                    </a:p>
                  </a:txBody>
                  <a:tcPr marL="66040" marR="66040" marT="6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RS" sz="1400">
                          <a:solidFill>
                            <a:schemeClr val="bg1"/>
                          </a:solidFill>
                          <a:latin typeface="+mn-lt"/>
                          <a:ea typeface="Calibri"/>
                          <a:cs typeface="Times New Roman"/>
                        </a:rPr>
                        <a:t>24,17</a:t>
                      </a:r>
                      <a:endParaRPr lang="en-US" sz="1400">
                        <a:solidFill>
                          <a:schemeClr val="bg1"/>
                        </a:solidFill>
                        <a:latin typeface="+mn-lt"/>
                        <a:ea typeface="Calibri"/>
                        <a:cs typeface="Times New Roman"/>
                      </a:endParaRPr>
                    </a:p>
                  </a:txBody>
                  <a:tcPr marL="66040" marR="66040" marT="6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RS" sz="1400">
                          <a:solidFill>
                            <a:schemeClr val="bg1"/>
                          </a:solidFill>
                          <a:latin typeface="+mn-lt"/>
                          <a:ea typeface="Calibri"/>
                          <a:cs typeface="Times New Roman"/>
                        </a:rPr>
                        <a:t>17,43</a:t>
                      </a:r>
                      <a:endParaRPr lang="en-US" sz="1400">
                        <a:solidFill>
                          <a:schemeClr val="bg1"/>
                        </a:solidFill>
                        <a:latin typeface="+mn-lt"/>
                        <a:ea typeface="Calibri"/>
                        <a:cs typeface="Times New Roman"/>
                      </a:endParaRPr>
                    </a:p>
                  </a:txBody>
                  <a:tcPr marL="66040" marR="66040" marT="6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RS" sz="1400">
                          <a:solidFill>
                            <a:schemeClr val="bg1"/>
                          </a:solidFill>
                          <a:latin typeface="+mn-lt"/>
                          <a:ea typeface="Calibri"/>
                          <a:cs typeface="Times New Roman"/>
                        </a:rPr>
                        <a:t>6,94</a:t>
                      </a:r>
                      <a:endParaRPr lang="en-US" sz="1400">
                        <a:solidFill>
                          <a:schemeClr val="bg1"/>
                        </a:solidFill>
                        <a:latin typeface="+mn-lt"/>
                        <a:ea typeface="Calibri"/>
                        <a:cs typeface="Times New Roman"/>
                      </a:endParaRPr>
                    </a:p>
                  </a:txBody>
                  <a:tcPr marL="66040" marR="66040" marT="6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RS" sz="1400">
                          <a:solidFill>
                            <a:schemeClr val="bg1"/>
                          </a:solidFill>
                          <a:latin typeface="+mn-lt"/>
                          <a:ea typeface="Calibri"/>
                          <a:cs typeface="Times New Roman"/>
                        </a:rPr>
                        <a:t>12,43</a:t>
                      </a:r>
                      <a:endParaRPr lang="en-US" sz="1400">
                        <a:solidFill>
                          <a:schemeClr val="bg1"/>
                        </a:solidFill>
                        <a:latin typeface="+mn-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RS" sz="1400">
                          <a:solidFill>
                            <a:schemeClr val="bg1"/>
                          </a:solidFill>
                          <a:latin typeface="+mn-lt"/>
                          <a:ea typeface="Calibri"/>
                          <a:cs typeface="Times New Roman"/>
                        </a:rPr>
                        <a:t>21,54</a:t>
                      </a:r>
                      <a:endParaRPr lang="en-US" sz="1400">
                        <a:solidFill>
                          <a:schemeClr val="bg1"/>
                        </a:solidFill>
                        <a:latin typeface="+mn-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RS" sz="1400">
                          <a:solidFill>
                            <a:schemeClr val="bg1"/>
                          </a:solidFill>
                          <a:latin typeface="+mn-lt"/>
                          <a:ea typeface="Calibri"/>
                          <a:cs typeface="Times New Roman"/>
                        </a:rPr>
                        <a:t>17,37</a:t>
                      </a:r>
                      <a:endParaRPr lang="en-US" sz="1400">
                        <a:solidFill>
                          <a:schemeClr val="bg1"/>
                        </a:solidFill>
                        <a:latin typeface="+mn-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solidFill>
                            <a:schemeClr val="bg1"/>
                          </a:solidFill>
                          <a:latin typeface="+mn-lt"/>
                          <a:ea typeface="Calibri"/>
                          <a:cs typeface="Times New Roman"/>
                        </a:rPr>
                        <a:t>27,511</a:t>
                      </a:r>
                    </a:p>
                  </a:txBody>
                  <a:tcPr marL="66040" marR="66040" marT="6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8" name="Table 17"/>
          <p:cNvGraphicFramePr>
            <a:graphicFrameLocks noGrp="1"/>
          </p:cNvGraphicFramePr>
          <p:nvPr/>
        </p:nvGraphicFramePr>
        <p:xfrm>
          <a:off x="228601" y="3733800"/>
          <a:ext cx="8686795" cy="2160000"/>
        </p:xfrm>
        <a:graphic>
          <a:graphicData uri="http://schemas.openxmlformats.org/drawingml/2006/table">
            <a:tbl>
              <a:tblPr/>
              <a:tblGrid>
                <a:gridCol w="1339056"/>
                <a:gridCol w="1049677"/>
                <a:gridCol w="1049677"/>
                <a:gridCol w="1049677"/>
                <a:gridCol w="1049677"/>
                <a:gridCol w="1049677"/>
                <a:gridCol w="1049677"/>
                <a:gridCol w="1049677"/>
              </a:tblGrid>
              <a:tr h="1440000">
                <a:tc>
                  <a:txBody>
                    <a:bodyPr/>
                    <a:lstStyle/>
                    <a:p>
                      <a:pPr algn="ctr">
                        <a:spcAft>
                          <a:spcPts val="0"/>
                        </a:spcAft>
                      </a:pPr>
                      <a:r>
                        <a:rPr lang="sr-Cyrl-CS" sz="1400" b="1">
                          <a:solidFill>
                            <a:schemeClr val="bg1"/>
                          </a:solidFill>
                          <a:latin typeface="+mn-lt"/>
                          <a:ea typeface="Calibri"/>
                          <a:cs typeface="Times New Roman"/>
                        </a:rPr>
                        <a:t>Белвил</a:t>
                      </a:r>
                      <a:r>
                        <a:rPr lang="sr-Cyrl-CS" sz="1400">
                          <a:solidFill>
                            <a:schemeClr val="bg1"/>
                          </a:solidFill>
                          <a:latin typeface="+mn-lt"/>
                          <a:ea typeface="Calibri"/>
                          <a:cs typeface="Times New Roman"/>
                        </a:rPr>
                        <a:t> </a:t>
                      </a:r>
                      <a:r>
                        <a:rPr lang="sr-Cyrl-RS" sz="1400">
                          <a:solidFill>
                            <a:schemeClr val="bg1"/>
                          </a:solidFill>
                          <a:latin typeface="+mn-lt"/>
                          <a:ea typeface="Calibri"/>
                          <a:cs typeface="Times New Roman"/>
                        </a:rPr>
                        <a:t>- </a:t>
                      </a:r>
                      <a:r>
                        <a:rPr lang="sr-Cyrl-CS" sz="1400" b="1">
                          <a:solidFill>
                            <a:schemeClr val="bg1"/>
                          </a:solidFill>
                          <a:latin typeface="+mn-lt"/>
                          <a:ea typeface="Calibri"/>
                          <a:cs typeface="Times New Roman"/>
                        </a:rPr>
                        <a:t>Вуков споменик </a:t>
                      </a:r>
                      <a:endParaRPr lang="en-US" sz="1400">
                        <a:solidFill>
                          <a:schemeClr val="bg1"/>
                        </a:solidFill>
                        <a:latin typeface="+mn-lt"/>
                        <a:ea typeface="Calibri"/>
                        <a:cs typeface="Times New Roman"/>
                      </a:endParaRPr>
                    </a:p>
                  </a:txBody>
                  <a:tcPr marL="66040" marR="66040" marT="6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RS" sz="1400" b="1">
                          <a:solidFill>
                            <a:schemeClr val="bg1"/>
                          </a:solidFill>
                          <a:latin typeface="+mn-lt"/>
                          <a:ea typeface="Calibri"/>
                          <a:cs typeface="Times New Roman"/>
                        </a:rPr>
                        <a:t>Просечна брзина</a:t>
                      </a:r>
                      <a:r>
                        <a:rPr lang="sr-Cyrl-RS" sz="1400">
                          <a:solidFill>
                            <a:schemeClr val="bg1"/>
                          </a:solidFill>
                          <a:latin typeface="+mn-lt"/>
                          <a:ea typeface="Calibri"/>
                          <a:cs typeface="Times New Roman"/>
                        </a:rPr>
                        <a:t> </a:t>
                      </a:r>
                      <a:r>
                        <a:rPr lang="en-US" sz="1400" b="0">
                          <a:solidFill>
                            <a:schemeClr val="bg1"/>
                          </a:solidFill>
                          <a:latin typeface="+mn-lt"/>
                          <a:ea typeface="Calibri"/>
                          <a:cs typeface="Times New Roman"/>
                        </a:rPr>
                        <a:t>[</a:t>
                      </a:r>
                      <a:r>
                        <a:rPr lang="sr-Latn-RS" sz="1400" b="0">
                          <a:solidFill>
                            <a:schemeClr val="bg1"/>
                          </a:solidFill>
                          <a:latin typeface="+mn-lt"/>
                          <a:ea typeface="Calibri"/>
                          <a:cs typeface="Times New Roman"/>
                        </a:rPr>
                        <a:t>km/h</a:t>
                      </a:r>
                      <a:r>
                        <a:rPr lang="en-US" sz="1400" b="0">
                          <a:solidFill>
                            <a:schemeClr val="bg1"/>
                          </a:solidFill>
                          <a:latin typeface="+mn-lt"/>
                          <a:ea typeface="Calibri"/>
                          <a:cs typeface="Times New Roman"/>
                        </a:rPr>
                        <a:t>] </a:t>
                      </a:r>
                    </a:p>
                  </a:txBody>
                  <a:tcPr marL="66040" marR="66040" marT="6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RS" sz="1400" b="1">
                          <a:solidFill>
                            <a:schemeClr val="bg1"/>
                          </a:solidFill>
                          <a:latin typeface="+mn-lt"/>
                          <a:ea typeface="Calibri"/>
                          <a:cs typeface="Times New Roman"/>
                        </a:rPr>
                        <a:t>Учешће кочења у укупном времену кретања</a:t>
                      </a:r>
                      <a:r>
                        <a:rPr lang="sr-Cyrl-RS" sz="1400">
                          <a:solidFill>
                            <a:schemeClr val="bg1"/>
                          </a:solidFill>
                          <a:latin typeface="+mn-lt"/>
                          <a:ea typeface="Calibri"/>
                          <a:cs typeface="Times New Roman"/>
                        </a:rPr>
                        <a:t> </a:t>
                      </a:r>
                      <a:r>
                        <a:rPr lang="en-US" sz="1400" b="0">
                          <a:solidFill>
                            <a:schemeClr val="bg1"/>
                          </a:solidFill>
                          <a:latin typeface="+mn-lt"/>
                          <a:ea typeface="Calibri"/>
                          <a:cs typeface="Times New Roman"/>
                        </a:rPr>
                        <a:t>[%]</a:t>
                      </a:r>
                      <a:r>
                        <a:rPr lang="en-US" sz="1400">
                          <a:solidFill>
                            <a:schemeClr val="bg1"/>
                          </a:solidFill>
                          <a:latin typeface="+mn-lt"/>
                          <a:ea typeface="Calibri"/>
                          <a:cs typeface="Times New Roman"/>
                        </a:rPr>
                        <a:t> </a:t>
                      </a:r>
                    </a:p>
                  </a:txBody>
                  <a:tcPr marL="66040" marR="66040" marT="6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RS" sz="1400" b="1">
                          <a:solidFill>
                            <a:schemeClr val="bg1"/>
                          </a:solidFill>
                          <a:latin typeface="+mn-lt"/>
                          <a:ea typeface="Calibri"/>
                          <a:cs typeface="Times New Roman"/>
                        </a:rPr>
                        <a:t>Просечна вредност положаја команде кочнице</a:t>
                      </a:r>
                      <a:endParaRPr lang="en-US" sz="1400">
                        <a:solidFill>
                          <a:schemeClr val="bg1"/>
                        </a:solidFill>
                        <a:latin typeface="+mn-lt"/>
                        <a:ea typeface="Calibri"/>
                        <a:cs typeface="Times New Roman"/>
                      </a:endParaRPr>
                    </a:p>
                    <a:p>
                      <a:pPr algn="ctr">
                        <a:spcAft>
                          <a:spcPts val="0"/>
                        </a:spcAft>
                      </a:pPr>
                      <a:r>
                        <a:rPr lang="en-US" sz="1400" b="0">
                          <a:solidFill>
                            <a:schemeClr val="bg1"/>
                          </a:solidFill>
                          <a:latin typeface="+mn-lt"/>
                          <a:ea typeface="Calibri"/>
                          <a:cs typeface="Times New Roman"/>
                        </a:rPr>
                        <a:t>[%]</a:t>
                      </a:r>
                      <a:r>
                        <a:rPr lang="en-US" sz="1400">
                          <a:solidFill>
                            <a:schemeClr val="bg1"/>
                          </a:solidFill>
                          <a:latin typeface="+mn-lt"/>
                          <a:ea typeface="Calibri"/>
                          <a:cs typeface="Times New Roman"/>
                        </a:rPr>
                        <a:t> </a:t>
                      </a:r>
                    </a:p>
                  </a:txBody>
                  <a:tcPr marL="66040" marR="66040" marT="6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3340" algn="ctr">
                        <a:spcAft>
                          <a:spcPts val="0"/>
                        </a:spcAft>
                      </a:pPr>
                      <a:r>
                        <a:rPr lang="sr-Cyrl-RS" sz="1400" b="1">
                          <a:solidFill>
                            <a:schemeClr val="bg1"/>
                          </a:solidFill>
                          <a:latin typeface="+mn-lt"/>
                          <a:ea typeface="Calibri"/>
                          <a:cs typeface="Times New Roman"/>
                        </a:rPr>
                        <a:t>Учешће инерције у укупном времену кретања</a:t>
                      </a:r>
                      <a:r>
                        <a:rPr lang="sr-Cyrl-RS" sz="1400">
                          <a:solidFill>
                            <a:schemeClr val="bg1"/>
                          </a:solidFill>
                          <a:latin typeface="+mn-lt"/>
                          <a:ea typeface="Calibri"/>
                          <a:cs typeface="Times New Roman"/>
                        </a:rPr>
                        <a:t> </a:t>
                      </a:r>
                      <a:r>
                        <a:rPr lang="en-US" sz="1400" b="0">
                          <a:solidFill>
                            <a:schemeClr val="bg1"/>
                          </a:solidFill>
                          <a:latin typeface="+mn-lt"/>
                          <a:ea typeface="Calibri"/>
                          <a:cs typeface="Times New Roman"/>
                        </a:rPr>
                        <a:t>[%]</a:t>
                      </a:r>
                      <a:r>
                        <a:rPr lang="en-US" sz="1400">
                          <a:solidFill>
                            <a:schemeClr val="bg1"/>
                          </a:solidFill>
                          <a:latin typeface="+mn-lt"/>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3340" algn="ctr">
                        <a:spcAft>
                          <a:spcPts val="0"/>
                        </a:spcAft>
                      </a:pPr>
                      <a:r>
                        <a:rPr lang="sr-Cyrl-RS" sz="1400" b="1">
                          <a:solidFill>
                            <a:schemeClr val="bg1"/>
                          </a:solidFill>
                          <a:latin typeface="+mn-lt"/>
                          <a:ea typeface="Calibri"/>
                          <a:cs typeface="Times New Roman"/>
                        </a:rPr>
                        <a:t>Учешће инерције у укупном путу релације</a:t>
                      </a:r>
                      <a:r>
                        <a:rPr lang="sr-Cyrl-RS" sz="1400">
                          <a:solidFill>
                            <a:schemeClr val="bg1"/>
                          </a:solidFill>
                          <a:latin typeface="+mn-lt"/>
                          <a:ea typeface="Calibri"/>
                          <a:cs typeface="Times New Roman"/>
                        </a:rPr>
                        <a:t> </a:t>
                      </a:r>
                      <a:r>
                        <a:rPr lang="en-US" sz="1400" b="0">
                          <a:solidFill>
                            <a:schemeClr val="bg1"/>
                          </a:solidFill>
                          <a:latin typeface="+mn-lt"/>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785" algn="ctr">
                        <a:spcAft>
                          <a:spcPts val="0"/>
                        </a:spcAft>
                      </a:pPr>
                      <a:r>
                        <a:rPr lang="sr-Cyrl-CS" sz="1400" b="1">
                          <a:solidFill>
                            <a:schemeClr val="bg1"/>
                          </a:solidFill>
                          <a:latin typeface="+mn-lt"/>
                          <a:ea typeface="Calibri"/>
                          <a:cs typeface="Times New Roman"/>
                        </a:rPr>
                        <a:t>Укупно време </a:t>
                      </a:r>
                      <a:r>
                        <a:rPr lang="sr-Cyrl-RS" sz="1400" b="1">
                          <a:solidFill>
                            <a:schemeClr val="bg1"/>
                          </a:solidFill>
                          <a:latin typeface="+mn-lt"/>
                          <a:ea typeface="Calibri"/>
                          <a:cs typeface="Times New Roman"/>
                        </a:rPr>
                        <a:t>кретања</a:t>
                      </a:r>
                      <a:endParaRPr lang="en-US" sz="1400">
                        <a:solidFill>
                          <a:schemeClr val="bg1"/>
                        </a:solidFill>
                        <a:latin typeface="+mn-lt"/>
                        <a:ea typeface="Calibri"/>
                        <a:cs typeface="Times New Roman"/>
                      </a:endParaRPr>
                    </a:p>
                    <a:p>
                      <a:pPr marL="57785" algn="ctr">
                        <a:spcAft>
                          <a:spcPts val="0"/>
                        </a:spcAft>
                      </a:pPr>
                      <a:r>
                        <a:rPr lang="en-US" sz="1400" b="0">
                          <a:solidFill>
                            <a:schemeClr val="bg1"/>
                          </a:solidFill>
                          <a:latin typeface="+mn-lt"/>
                          <a:ea typeface="Calibri"/>
                          <a:cs typeface="Times New Roman"/>
                        </a:rPr>
                        <a:t>[min]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CS" sz="1400" b="1">
                          <a:solidFill>
                            <a:schemeClr val="bg1"/>
                          </a:solidFill>
                          <a:latin typeface="+mn-lt"/>
                          <a:ea typeface="Calibri"/>
                          <a:cs typeface="Times New Roman"/>
                        </a:rPr>
                        <a:t>Укупно време </a:t>
                      </a:r>
                      <a:r>
                        <a:rPr lang="sr-Cyrl-RS" sz="1400" b="1">
                          <a:solidFill>
                            <a:schemeClr val="bg1"/>
                          </a:solidFill>
                          <a:latin typeface="+mn-lt"/>
                          <a:ea typeface="Calibri"/>
                          <a:cs typeface="Times New Roman"/>
                        </a:rPr>
                        <a:t>релације</a:t>
                      </a:r>
                      <a:endParaRPr lang="en-US" sz="1400">
                        <a:solidFill>
                          <a:schemeClr val="bg1"/>
                        </a:solidFill>
                        <a:latin typeface="+mn-lt"/>
                        <a:ea typeface="Calibri"/>
                        <a:cs typeface="Times New Roman"/>
                      </a:endParaRPr>
                    </a:p>
                    <a:p>
                      <a:pPr algn="ctr">
                        <a:spcAft>
                          <a:spcPts val="0"/>
                        </a:spcAft>
                      </a:pPr>
                      <a:r>
                        <a:rPr lang="en-US" sz="1400" b="0">
                          <a:solidFill>
                            <a:schemeClr val="bg1"/>
                          </a:solidFill>
                          <a:latin typeface="+mn-lt"/>
                          <a:ea typeface="Calibri"/>
                          <a:cs typeface="Times New Roman"/>
                        </a:rPr>
                        <a:t>[min] </a:t>
                      </a:r>
                    </a:p>
                  </a:txBody>
                  <a:tcPr marL="66040" marR="66040" marT="6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00">
                <a:tc>
                  <a:txBody>
                    <a:bodyPr/>
                    <a:lstStyle/>
                    <a:p>
                      <a:pPr algn="just">
                        <a:spcAft>
                          <a:spcPts val="0"/>
                        </a:spcAft>
                      </a:pPr>
                      <a:r>
                        <a:rPr lang="sr-Cyrl-CS" sz="1400" b="1">
                          <a:solidFill>
                            <a:schemeClr val="bg1"/>
                          </a:solidFill>
                          <a:latin typeface="+mn-lt"/>
                          <a:ea typeface="Calibri"/>
                          <a:cs typeface="Times New Roman"/>
                        </a:rPr>
                        <a:t>Економично</a:t>
                      </a:r>
                      <a:r>
                        <a:rPr lang="en-US" sz="1400">
                          <a:solidFill>
                            <a:schemeClr val="bg1"/>
                          </a:solidFill>
                          <a:latin typeface="+mn-lt"/>
                          <a:ea typeface="Calibri"/>
                          <a:cs typeface="Times New Roman"/>
                        </a:rPr>
                        <a:t> </a:t>
                      </a:r>
                    </a:p>
                  </a:txBody>
                  <a:tcPr marL="66040" marR="66040" marT="6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RS" sz="1400">
                          <a:solidFill>
                            <a:schemeClr val="bg1"/>
                          </a:solidFill>
                          <a:latin typeface="+mn-lt"/>
                          <a:ea typeface="Calibri"/>
                          <a:cs typeface="Times New Roman"/>
                        </a:rPr>
                        <a:t>19,96</a:t>
                      </a:r>
                      <a:endParaRPr lang="en-US" sz="1400">
                        <a:solidFill>
                          <a:schemeClr val="bg1"/>
                        </a:solidFill>
                        <a:latin typeface="+mn-lt"/>
                        <a:ea typeface="Calibri"/>
                        <a:cs typeface="Times New Roman"/>
                      </a:endParaRPr>
                    </a:p>
                  </a:txBody>
                  <a:tcPr marL="66040" marR="66040" marT="6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RS" sz="1400">
                          <a:solidFill>
                            <a:schemeClr val="bg1"/>
                          </a:solidFill>
                          <a:latin typeface="+mn-lt"/>
                          <a:ea typeface="Calibri"/>
                          <a:cs typeface="Times New Roman"/>
                        </a:rPr>
                        <a:t>6,30</a:t>
                      </a:r>
                      <a:endParaRPr lang="en-US" sz="1400">
                        <a:solidFill>
                          <a:schemeClr val="bg1"/>
                        </a:solidFill>
                        <a:latin typeface="+mn-lt"/>
                        <a:ea typeface="Calibri"/>
                        <a:cs typeface="Times New Roman"/>
                      </a:endParaRPr>
                    </a:p>
                  </a:txBody>
                  <a:tcPr marL="66040" marR="66040" marT="6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RS" sz="1400">
                          <a:solidFill>
                            <a:schemeClr val="bg1"/>
                          </a:solidFill>
                          <a:latin typeface="+mn-lt"/>
                          <a:ea typeface="Calibri"/>
                          <a:cs typeface="Times New Roman"/>
                        </a:rPr>
                        <a:t>5,48</a:t>
                      </a:r>
                      <a:endParaRPr lang="en-US" sz="1400">
                        <a:solidFill>
                          <a:schemeClr val="bg1"/>
                        </a:solidFill>
                        <a:latin typeface="+mn-lt"/>
                        <a:ea typeface="Calibri"/>
                        <a:cs typeface="Times New Roman"/>
                      </a:endParaRPr>
                    </a:p>
                  </a:txBody>
                  <a:tcPr marL="66040" marR="66040" marT="6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RS" sz="1400">
                          <a:solidFill>
                            <a:schemeClr val="bg1"/>
                          </a:solidFill>
                          <a:latin typeface="+mn-lt"/>
                          <a:ea typeface="Calibri"/>
                          <a:cs typeface="Times New Roman"/>
                        </a:rPr>
                        <a:t>32,23</a:t>
                      </a:r>
                      <a:endParaRPr lang="en-US" sz="1400">
                        <a:solidFill>
                          <a:schemeClr val="bg1"/>
                        </a:solidFill>
                        <a:latin typeface="+mn-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RS" sz="1400">
                          <a:solidFill>
                            <a:schemeClr val="bg1"/>
                          </a:solidFill>
                          <a:latin typeface="+mn-lt"/>
                          <a:ea typeface="Calibri"/>
                          <a:cs typeface="Times New Roman"/>
                        </a:rPr>
                        <a:t>50,04</a:t>
                      </a:r>
                      <a:endParaRPr lang="en-US" sz="1400">
                        <a:solidFill>
                          <a:schemeClr val="bg1"/>
                        </a:solidFill>
                        <a:latin typeface="+mn-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RS" sz="1400">
                          <a:solidFill>
                            <a:schemeClr val="bg1"/>
                          </a:solidFill>
                          <a:latin typeface="+mn-lt"/>
                          <a:ea typeface="Calibri"/>
                          <a:cs typeface="Times New Roman"/>
                        </a:rPr>
                        <a:t>24,87</a:t>
                      </a:r>
                      <a:endParaRPr lang="en-US" sz="1400">
                        <a:solidFill>
                          <a:schemeClr val="bg1"/>
                        </a:solidFill>
                        <a:latin typeface="+mn-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RS" sz="1400">
                          <a:solidFill>
                            <a:schemeClr val="bg1"/>
                          </a:solidFill>
                          <a:latin typeface="+mn-lt"/>
                          <a:ea typeface="Calibri"/>
                          <a:cs typeface="Times New Roman"/>
                        </a:rPr>
                        <a:t>34,33</a:t>
                      </a:r>
                      <a:endParaRPr lang="en-US" sz="1400">
                        <a:solidFill>
                          <a:schemeClr val="bg1"/>
                        </a:solidFill>
                        <a:latin typeface="+mn-lt"/>
                        <a:ea typeface="Calibri"/>
                        <a:cs typeface="Times New Roman"/>
                      </a:endParaRPr>
                    </a:p>
                  </a:txBody>
                  <a:tcPr marL="66040" marR="66040" marT="6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00">
                <a:tc>
                  <a:txBody>
                    <a:bodyPr/>
                    <a:lstStyle/>
                    <a:p>
                      <a:pPr algn="just">
                        <a:spcAft>
                          <a:spcPts val="0"/>
                        </a:spcAft>
                      </a:pPr>
                      <a:r>
                        <a:rPr lang="sr-Cyrl-CS" sz="1400" b="1">
                          <a:solidFill>
                            <a:schemeClr val="bg1"/>
                          </a:solidFill>
                          <a:latin typeface="+mn-lt"/>
                          <a:ea typeface="Calibri"/>
                          <a:cs typeface="Times New Roman"/>
                        </a:rPr>
                        <a:t>Агресивно</a:t>
                      </a:r>
                      <a:r>
                        <a:rPr lang="en-US" sz="1400">
                          <a:solidFill>
                            <a:schemeClr val="bg1"/>
                          </a:solidFill>
                          <a:latin typeface="+mn-lt"/>
                          <a:ea typeface="Calibri"/>
                          <a:cs typeface="Times New Roman"/>
                        </a:rPr>
                        <a:t> </a:t>
                      </a:r>
                    </a:p>
                  </a:txBody>
                  <a:tcPr marL="66040" marR="66040" marT="6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RS" sz="1400">
                          <a:solidFill>
                            <a:schemeClr val="bg1"/>
                          </a:solidFill>
                          <a:latin typeface="+mn-lt"/>
                          <a:ea typeface="Calibri"/>
                          <a:cs typeface="Times New Roman"/>
                        </a:rPr>
                        <a:t>24,41</a:t>
                      </a:r>
                      <a:endParaRPr lang="en-US" sz="1400">
                        <a:solidFill>
                          <a:schemeClr val="bg1"/>
                        </a:solidFill>
                        <a:latin typeface="+mn-lt"/>
                        <a:ea typeface="Calibri"/>
                        <a:cs typeface="Times New Roman"/>
                      </a:endParaRPr>
                    </a:p>
                  </a:txBody>
                  <a:tcPr marL="66040" marR="66040" marT="6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RS" sz="1400">
                          <a:solidFill>
                            <a:schemeClr val="bg1"/>
                          </a:solidFill>
                          <a:latin typeface="+mn-lt"/>
                          <a:ea typeface="Calibri"/>
                          <a:cs typeface="Times New Roman"/>
                        </a:rPr>
                        <a:t>13,48</a:t>
                      </a:r>
                      <a:endParaRPr lang="en-US" sz="1400">
                        <a:solidFill>
                          <a:schemeClr val="bg1"/>
                        </a:solidFill>
                        <a:latin typeface="+mn-lt"/>
                        <a:ea typeface="Calibri"/>
                        <a:cs typeface="Times New Roman"/>
                      </a:endParaRPr>
                    </a:p>
                  </a:txBody>
                  <a:tcPr marL="66040" marR="66040" marT="6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RS" sz="1400">
                          <a:solidFill>
                            <a:schemeClr val="bg1"/>
                          </a:solidFill>
                          <a:latin typeface="+mn-lt"/>
                          <a:ea typeface="Calibri"/>
                          <a:cs typeface="Times New Roman"/>
                        </a:rPr>
                        <a:t>6,97</a:t>
                      </a:r>
                      <a:endParaRPr lang="en-US" sz="1400">
                        <a:solidFill>
                          <a:schemeClr val="bg1"/>
                        </a:solidFill>
                        <a:latin typeface="+mn-lt"/>
                        <a:ea typeface="Calibri"/>
                        <a:cs typeface="Times New Roman"/>
                      </a:endParaRPr>
                    </a:p>
                  </a:txBody>
                  <a:tcPr marL="66040" marR="66040" marT="6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RS" sz="1400">
                          <a:solidFill>
                            <a:schemeClr val="bg1"/>
                          </a:solidFill>
                          <a:latin typeface="+mn-lt"/>
                          <a:ea typeface="Calibri"/>
                          <a:cs typeface="Times New Roman"/>
                        </a:rPr>
                        <a:t>9,28</a:t>
                      </a:r>
                      <a:endParaRPr lang="en-US" sz="1400">
                        <a:solidFill>
                          <a:schemeClr val="bg1"/>
                        </a:solidFill>
                        <a:latin typeface="+mn-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RS" sz="1400">
                          <a:solidFill>
                            <a:schemeClr val="bg1"/>
                          </a:solidFill>
                          <a:latin typeface="+mn-lt"/>
                          <a:ea typeface="Calibri"/>
                          <a:cs typeface="Times New Roman"/>
                        </a:rPr>
                        <a:t>17,90</a:t>
                      </a:r>
                      <a:endParaRPr lang="en-US" sz="1400">
                        <a:solidFill>
                          <a:schemeClr val="bg1"/>
                        </a:solidFill>
                        <a:latin typeface="+mn-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RS" sz="1400">
                          <a:solidFill>
                            <a:schemeClr val="bg1"/>
                          </a:solidFill>
                          <a:latin typeface="+mn-lt"/>
                          <a:ea typeface="Calibri"/>
                          <a:cs typeface="Times New Roman"/>
                        </a:rPr>
                        <a:t>20,37</a:t>
                      </a:r>
                      <a:endParaRPr lang="en-US" sz="1400">
                        <a:solidFill>
                          <a:schemeClr val="bg1"/>
                        </a:solidFill>
                        <a:latin typeface="+mn-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sr-Cyrl-RS" sz="1400">
                          <a:solidFill>
                            <a:schemeClr val="bg1"/>
                          </a:solidFill>
                          <a:latin typeface="+mn-lt"/>
                          <a:ea typeface="Calibri"/>
                          <a:cs typeface="Times New Roman"/>
                        </a:rPr>
                        <a:t>35,80</a:t>
                      </a:r>
                      <a:endParaRPr lang="en-US" sz="1400">
                        <a:solidFill>
                          <a:schemeClr val="bg1"/>
                        </a:solidFill>
                        <a:latin typeface="+mn-lt"/>
                        <a:ea typeface="Calibri"/>
                        <a:cs typeface="Times New Roman"/>
                      </a:endParaRPr>
                    </a:p>
                  </a:txBody>
                  <a:tcPr marL="66040" marR="66040" marT="69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95400" y="0"/>
            <a:ext cx="7848600" cy="5334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7" name="Rectangle 6"/>
          <p:cNvSpPr/>
          <p:nvPr/>
        </p:nvSpPr>
        <p:spPr>
          <a:xfrm flipV="1">
            <a:off x="0" y="0"/>
            <a:ext cx="1295400" cy="533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8" name="Rectangle 7"/>
          <p:cNvSpPr/>
          <p:nvPr/>
        </p:nvSpPr>
        <p:spPr>
          <a:xfrm>
            <a:off x="0" y="6477001"/>
            <a:ext cx="9144000" cy="381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9" name="Rectangle 8"/>
          <p:cNvSpPr/>
          <p:nvPr/>
        </p:nvSpPr>
        <p:spPr>
          <a:xfrm>
            <a:off x="7924800" y="6477000"/>
            <a:ext cx="1219200" cy="38100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0" name="Rectangle 24"/>
          <p:cNvSpPr>
            <a:spLocks noChangeArrowheads="1"/>
          </p:cNvSpPr>
          <p:nvPr/>
        </p:nvSpPr>
        <p:spPr bwMode="gray">
          <a:xfrm>
            <a:off x="7924800" y="6477000"/>
            <a:ext cx="1066800" cy="381000"/>
          </a:xfrm>
          <a:prstGeom prst="rect">
            <a:avLst/>
          </a:prstGeom>
          <a:noFill/>
          <a:ln>
            <a:noFill/>
          </a:ln>
          <a:extLst/>
        </p:spPr>
        <p:txBody>
          <a:bodyPr anchor="ctr" anchorCtr="0"/>
          <a:lstStyle/>
          <a:p>
            <a:pPr>
              <a:defRPr/>
            </a:pPr>
            <a:fld id="{89D935C5-5EC5-4D00-B2D7-89227E27EE0D}" type="slidenum">
              <a:rPr lang="sr-Latn-RS" sz="1600" b="0" smtClean="0">
                <a:cs typeface="Arial" pitchFamily="34" charset="0"/>
              </a:rPr>
              <a:pPr>
                <a:defRPr/>
              </a:pPr>
              <a:t>29</a:t>
            </a:fld>
            <a:r>
              <a:rPr lang="sr-Latn-RS" sz="1600" b="0" smtClean="0">
                <a:cs typeface="Arial" pitchFamily="34" charset="0"/>
              </a:rPr>
              <a:t> </a:t>
            </a:r>
            <a:r>
              <a:rPr lang="sr-Latn-RS" sz="1600" b="0" smtClean="0">
                <a:cs typeface="Arial" pitchFamily="34" charset="0"/>
              </a:rPr>
              <a:t>/ 30</a:t>
            </a:r>
            <a:endParaRPr lang="en-US" sz="1600" b="0">
              <a:cs typeface="Arial" pitchFamily="34" charset="0"/>
            </a:endParaRPr>
          </a:p>
        </p:txBody>
      </p:sp>
      <p:sp>
        <p:nvSpPr>
          <p:cNvPr id="11" name="Rectangle 24"/>
          <p:cNvSpPr>
            <a:spLocks noChangeArrowheads="1"/>
          </p:cNvSpPr>
          <p:nvPr/>
        </p:nvSpPr>
        <p:spPr bwMode="gray">
          <a:xfrm>
            <a:off x="1447800" y="76200"/>
            <a:ext cx="7696200" cy="381000"/>
          </a:xfrm>
          <a:prstGeom prst="rect">
            <a:avLst/>
          </a:prstGeom>
          <a:noFill/>
          <a:ln>
            <a:noFill/>
          </a:ln>
          <a:extLst/>
        </p:spPr>
        <p:txBody>
          <a:bodyPr/>
          <a:lstStyle/>
          <a:p>
            <a:pPr algn="l">
              <a:defRPr/>
            </a:pPr>
            <a:r>
              <a:rPr lang="sr-Cyrl-RS" sz="2000" smtClean="0">
                <a:solidFill>
                  <a:schemeClr val="tx1">
                    <a:lumMod val="50000"/>
                  </a:schemeClr>
                </a:solidFill>
                <a:cs typeface="Arial" pitchFamily="34" charset="0"/>
              </a:rPr>
              <a:t>Уместо закључка</a:t>
            </a:r>
            <a:endParaRPr lang="en-US" sz="2000">
              <a:solidFill>
                <a:schemeClr val="tx1">
                  <a:lumMod val="50000"/>
                </a:schemeClr>
              </a:solidFill>
              <a:cs typeface="Arial" pitchFamily="34" charset="0"/>
            </a:endParaRPr>
          </a:p>
        </p:txBody>
      </p:sp>
      <p:sp>
        <p:nvSpPr>
          <p:cNvPr id="12" name="TextBox 11"/>
          <p:cNvSpPr txBox="1"/>
          <p:nvPr/>
        </p:nvSpPr>
        <p:spPr>
          <a:xfrm>
            <a:off x="228600" y="762000"/>
            <a:ext cx="8686800" cy="5016758"/>
          </a:xfrm>
          <a:prstGeom prst="rect">
            <a:avLst/>
          </a:prstGeom>
          <a:noFill/>
        </p:spPr>
        <p:txBody>
          <a:bodyPr wrap="square" rtlCol="0">
            <a:spAutoFit/>
          </a:bodyPr>
          <a:lstStyle/>
          <a:p>
            <a:pPr marL="173038" indent="-173038" algn="just">
              <a:buFont typeface="Arial" pitchFamily="34" charset="0"/>
              <a:buChar char="•"/>
            </a:pPr>
            <a:r>
              <a:rPr lang="ru-RU" sz="1600" b="0" dirty="0" smtClean="0">
                <a:solidFill>
                  <a:schemeClr val="bg1"/>
                </a:solidFill>
                <a:latin typeface="+mn-lt"/>
                <a:cs typeface="Times New Roman" pitchFamily="18" charset="0"/>
              </a:rPr>
              <a:t>Све активности предвиђене пројект</a:t>
            </a:r>
            <a:r>
              <a:rPr lang="sr-Cyrl-RS" sz="1600" b="0" smtClean="0">
                <a:solidFill>
                  <a:schemeClr val="bg1"/>
                </a:solidFill>
                <a:latin typeface="+mn-lt"/>
                <a:cs typeface="Times New Roman" pitchFamily="18" charset="0"/>
              </a:rPr>
              <a:t>ом</a:t>
            </a:r>
            <a:r>
              <a:rPr lang="ru-RU" sz="1600" b="0" smtClean="0">
                <a:solidFill>
                  <a:schemeClr val="bg1"/>
                </a:solidFill>
                <a:latin typeface="+mn-lt"/>
                <a:cs typeface="Times New Roman" pitchFamily="18" charset="0"/>
              </a:rPr>
              <a:t> су реализоване</a:t>
            </a:r>
          </a:p>
          <a:p>
            <a:pPr marL="173038" indent="-173038" algn="just">
              <a:buFont typeface="Arial" pitchFamily="34" charset="0"/>
              <a:buChar char="•"/>
            </a:pPr>
            <a:endParaRPr lang="ru-RU" sz="1600" b="0" dirty="0" smtClean="0">
              <a:solidFill>
                <a:schemeClr val="bg1"/>
              </a:solidFill>
              <a:latin typeface="+mn-lt"/>
              <a:cs typeface="Times New Roman" pitchFamily="18" charset="0"/>
            </a:endParaRPr>
          </a:p>
          <a:p>
            <a:pPr marL="173038" indent="-173038" algn="just"/>
            <a:r>
              <a:rPr lang="ru-RU" sz="1600" dirty="0" smtClean="0">
                <a:solidFill>
                  <a:schemeClr val="bg1"/>
                </a:solidFill>
                <a:latin typeface="+mn-lt"/>
                <a:cs typeface="Times New Roman" pitchFamily="18" charset="0"/>
              </a:rPr>
              <a:t>Теме будућих истраживања:</a:t>
            </a:r>
          </a:p>
          <a:p>
            <a:pPr marL="173038" indent="-173038" algn="just"/>
            <a:endParaRPr lang="ru-RU" sz="1600" b="0" dirty="0" smtClean="0">
              <a:solidFill>
                <a:schemeClr val="bg1"/>
              </a:solidFill>
              <a:latin typeface="+mn-lt"/>
              <a:cs typeface="Times New Roman" pitchFamily="18" charset="0"/>
            </a:endParaRPr>
          </a:p>
          <a:p>
            <a:pPr marL="173038" indent="-173038" algn="just">
              <a:buFont typeface="Arial" pitchFamily="34" charset="0"/>
              <a:buChar char="•"/>
            </a:pPr>
            <a:r>
              <a:rPr lang="ru-RU" sz="1600" b="0" dirty="0" smtClean="0">
                <a:solidFill>
                  <a:schemeClr val="bg1"/>
                </a:solidFill>
                <a:latin typeface="+mn-lt"/>
                <a:cs typeface="Times New Roman" pitchFamily="18" charset="0"/>
              </a:rPr>
              <a:t>Начин вожње и ефекти обуке сваког возача морају се стално пратити и квантификовати</a:t>
            </a:r>
          </a:p>
          <a:p>
            <a:pPr marL="173038" indent="-173038" algn="just"/>
            <a:endParaRPr lang="ru-RU" sz="1600" b="0" dirty="0" smtClean="0">
              <a:solidFill>
                <a:schemeClr val="bg1"/>
              </a:solidFill>
              <a:latin typeface="+mn-lt"/>
              <a:cs typeface="Times New Roman" pitchFamily="18" charset="0"/>
            </a:endParaRPr>
          </a:p>
          <a:p>
            <a:pPr marL="173038" indent="-173038" algn="just">
              <a:buFont typeface="Arial" pitchFamily="34" charset="0"/>
              <a:buChar char="•"/>
            </a:pPr>
            <a:r>
              <a:rPr lang="sr-Cyrl-RS" sz="1600" b="0" dirty="0" smtClean="0">
                <a:solidFill>
                  <a:schemeClr val="bg1"/>
                </a:solidFill>
                <a:latin typeface="+mn-lt"/>
                <a:cs typeface="Times New Roman" pitchFamily="18" charset="0"/>
              </a:rPr>
              <a:t>Препоруке за енергетски ефикасну вожњу и показатељи учинка који ће се возачу приказивати у реалном времену</a:t>
            </a:r>
          </a:p>
          <a:p>
            <a:pPr marL="173038" indent="-173038" algn="just"/>
            <a:endParaRPr lang="sr-Cyrl-RS" sz="1600" b="0" dirty="0" smtClean="0">
              <a:solidFill>
                <a:schemeClr val="bg1"/>
              </a:solidFill>
              <a:latin typeface="+mn-lt"/>
              <a:cs typeface="Times New Roman" pitchFamily="18" charset="0"/>
            </a:endParaRPr>
          </a:p>
          <a:p>
            <a:pPr marL="173038" indent="-173038" algn="just">
              <a:buFont typeface="Arial" pitchFamily="34" charset="0"/>
              <a:buChar char="•"/>
            </a:pPr>
            <a:r>
              <a:rPr lang="sr-Cyrl-RS" sz="1600" b="0" dirty="0" smtClean="0">
                <a:solidFill>
                  <a:schemeClr val="bg1"/>
                </a:solidFill>
                <a:latin typeface="+mn-lt"/>
                <a:cs typeface="Times New Roman" pitchFamily="18" charset="0"/>
              </a:rPr>
              <a:t>Препоруке које ће бити везане за конкретне деонице између два заустављања (станица, семафора), а узимајући у обзир пројектовану дужину деонице и ону тренутну условљену ситуацијом у саобраћају</a:t>
            </a:r>
          </a:p>
          <a:p>
            <a:pPr marL="173038" indent="-173038" algn="just"/>
            <a:endParaRPr lang="sr-Cyrl-RS" sz="1600" b="0" dirty="0" smtClean="0">
              <a:solidFill>
                <a:schemeClr val="bg1"/>
              </a:solidFill>
              <a:latin typeface="+mn-lt"/>
              <a:cs typeface="Times New Roman" pitchFamily="18" charset="0"/>
            </a:endParaRPr>
          </a:p>
          <a:p>
            <a:pPr marL="173038" indent="-173038" algn="just">
              <a:buFont typeface="Arial" pitchFamily="34" charset="0"/>
              <a:buChar char="•"/>
            </a:pPr>
            <a:r>
              <a:rPr lang="ru-RU" sz="1600" b="0" dirty="0" smtClean="0">
                <a:solidFill>
                  <a:schemeClr val="bg1"/>
                </a:solidFill>
                <a:cs typeface="Times New Roman" pitchFamily="18" charset="0"/>
              </a:rPr>
              <a:t>Потребно је сагледати и енергију коју троше и остали потрошачи, а нарочито система грејања и хлађења путничког простора јер се на том плану могу такође начинити значајне уштеде</a:t>
            </a:r>
          </a:p>
          <a:p>
            <a:pPr marL="173038" indent="-173038" algn="just"/>
            <a:endParaRPr lang="ru-RU" sz="1600" b="0" dirty="0" smtClean="0">
              <a:solidFill>
                <a:schemeClr val="bg1"/>
              </a:solidFill>
              <a:latin typeface="+mn-lt"/>
              <a:cs typeface="Times New Roman" pitchFamily="18" charset="0"/>
            </a:endParaRPr>
          </a:p>
          <a:p>
            <a:pPr marL="173038" indent="-173038" algn="just">
              <a:buFont typeface="Arial" pitchFamily="34" charset="0"/>
              <a:buChar char="•"/>
            </a:pPr>
            <a:endParaRPr lang="ru-RU" sz="1600" b="0" dirty="0" smtClean="0">
              <a:solidFill>
                <a:schemeClr val="bg1"/>
              </a:solidFill>
              <a:latin typeface="+mn-lt"/>
              <a:cs typeface="Times New Roman" pitchFamily="18" charset="0"/>
            </a:endParaRPr>
          </a:p>
          <a:p>
            <a:pPr marL="173038" indent="-173038" algn="just">
              <a:buFont typeface="Arial" pitchFamily="34" charset="0"/>
              <a:buChar char="•"/>
            </a:pPr>
            <a:endParaRPr lang="ru-RU" sz="1600" b="0" dirty="0" smtClean="0">
              <a:solidFill>
                <a:schemeClr val="bg1"/>
              </a:solidFill>
              <a:latin typeface="+mn-lt"/>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24"/>
          <p:cNvSpPr>
            <a:spLocks noChangeArrowheads="1"/>
          </p:cNvSpPr>
          <p:nvPr/>
        </p:nvSpPr>
        <p:spPr bwMode="gray">
          <a:xfrm>
            <a:off x="0" y="76200"/>
            <a:ext cx="9144000" cy="381000"/>
          </a:xfrm>
          <a:prstGeom prst="rect">
            <a:avLst/>
          </a:prstGeom>
          <a:noFill/>
          <a:ln>
            <a:noFill/>
          </a:ln>
          <a:extLst/>
        </p:spPr>
        <p:txBody>
          <a:bodyPr/>
          <a:lstStyle/>
          <a:p>
            <a:pPr algn="ctr">
              <a:defRPr/>
            </a:pPr>
            <a:r>
              <a:rPr lang="sr-Cyrl-CS" sz="2000" i="1" smtClean="0">
                <a:solidFill>
                  <a:schemeClr val="bg1"/>
                </a:solidFill>
                <a:cs typeface="Arial" pitchFamily="34" charset="0"/>
              </a:rPr>
              <a:t>О пројекту </a:t>
            </a:r>
            <a:endParaRPr lang="ru-RU" sz="2000" i="1">
              <a:solidFill>
                <a:schemeClr val="bg1"/>
              </a:solidFill>
              <a:cs typeface="Arial" pitchFamily="34" charset="0"/>
            </a:endParaRPr>
          </a:p>
        </p:txBody>
      </p:sp>
      <p:sp>
        <p:nvSpPr>
          <p:cNvPr id="9" name="Rectangle 8"/>
          <p:cNvSpPr/>
          <p:nvPr/>
        </p:nvSpPr>
        <p:spPr>
          <a:xfrm>
            <a:off x="1295400" y="0"/>
            <a:ext cx="7848600" cy="5334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0" name="Rectangle 9"/>
          <p:cNvSpPr/>
          <p:nvPr/>
        </p:nvSpPr>
        <p:spPr>
          <a:xfrm flipV="1">
            <a:off x="0" y="0"/>
            <a:ext cx="1295400" cy="533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1" name="Rectangle 10"/>
          <p:cNvSpPr/>
          <p:nvPr/>
        </p:nvSpPr>
        <p:spPr>
          <a:xfrm>
            <a:off x="0" y="6477001"/>
            <a:ext cx="9144000" cy="381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2" name="Rectangle 11"/>
          <p:cNvSpPr/>
          <p:nvPr/>
        </p:nvSpPr>
        <p:spPr>
          <a:xfrm>
            <a:off x="7924800" y="6477000"/>
            <a:ext cx="1219200" cy="38100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3" name="Rectangle 24"/>
          <p:cNvSpPr>
            <a:spLocks noChangeArrowheads="1"/>
          </p:cNvSpPr>
          <p:nvPr/>
        </p:nvSpPr>
        <p:spPr bwMode="gray">
          <a:xfrm>
            <a:off x="7924800" y="6477000"/>
            <a:ext cx="1066800" cy="381000"/>
          </a:xfrm>
          <a:prstGeom prst="rect">
            <a:avLst/>
          </a:prstGeom>
          <a:noFill/>
          <a:ln>
            <a:noFill/>
          </a:ln>
          <a:extLst/>
        </p:spPr>
        <p:txBody>
          <a:bodyPr anchor="ctr" anchorCtr="0"/>
          <a:lstStyle/>
          <a:p>
            <a:pPr>
              <a:defRPr/>
            </a:pPr>
            <a:fld id="{89D935C5-5EC5-4D00-B2D7-89227E27EE0D}" type="slidenum">
              <a:rPr lang="sr-Latn-RS" sz="1600" b="0" smtClean="0">
                <a:cs typeface="Arial" pitchFamily="34" charset="0"/>
              </a:rPr>
              <a:pPr>
                <a:defRPr/>
              </a:pPr>
              <a:t>3</a:t>
            </a:fld>
            <a:r>
              <a:rPr lang="sr-Latn-RS" sz="1600" b="0" smtClean="0">
                <a:cs typeface="Arial" pitchFamily="34" charset="0"/>
              </a:rPr>
              <a:t> </a:t>
            </a:r>
            <a:r>
              <a:rPr lang="sr-Latn-RS" sz="1600" b="0" smtClean="0">
                <a:cs typeface="Arial" pitchFamily="34" charset="0"/>
              </a:rPr>
              <a:t>/ 30</a:t>
            </a:r>
            <a:endParaRPr lang="en-US" sz="1600" b="0">
              <a:cs typeface="Arial" pitchFamily="34" charset="0"/>
            </a:endParaRPr>
          </a:p>
        </p:txBody>
      </p:sp>
      <p:sp>
        <p:nvSpPr>
          <p:cNvPr id="14" name="Rectangle 24"/>
          <p:cNvSpPr>
            <a:spLocks noChangeArrowheads="1"/>
          </p:cNvSpPr>
          <p:nvPr/>
        </p:nvSpPr>
        <p:spPr bwMode="gray">
          <a:xfrm>
            <a:off x="1447800" y="76200"/>
            <a:ext cx="7696200" cy="381000"/>
          </a:xfrm>
          <a:prstGeom prst="rect">
            <a:avLst/>
          </a:prstGeom>
          <a:noFill/>
          <a:ln>
            <a:noFill/>
          </a:ln>
          <a:extLst/>
        </p:spPr>
        <p:txBody>
          <a:bodyPr/>
          <a:lstStyle/>
          <a:p>
            <a:pPr algn="l">
              <a:defRPr/>
            </a:pPr>
            <a:r>
              <a:rPr lang="sr-Cyrl-RS" sz="2000" smtClean="0">
                <a:solidFill>
                  <a:schemeClr val="tx1">
                    <a:lumMod val="50000"/>
                  </a:schemeClr>
                </a:solidFill>
                <a:cs typeface="Arial" pitchFamily="34" charset="0"/>
              </a:rPr>
              <a:t>Задаци</a:t>
            </a:r>
            <a:endParaRPr lang="en-US" sz="2000">
              <a:solidFill>
                <a:schemeClr val="tx1">
                  <a:lumMod val="50000"/>
                </a:schemeClr>
              </a:solidFill>
              <a:cs typeface="Arial" pitchFamily="34" charset="0"/>
            </a:endParaRPr>
          </a:p>
        </p:txBody>
      </p:sp>
      <p:sp>
        <p:nvSpPr>
          <p:cNvPr id="16" name="Rectangle 15"/>
          <p:cNvSpPr/>
          <p:nvPr/>
        </p:nvSpPr>
        <p:spPr>
          <a:xfrm>
            <a:off x="228600" y="762000"/>
            <a:ext cx="8686800" cy="6463308"/>
          </a:xfrm>
          <a:prstGeom prst="rect">
            <a:avLst/>
          </a:prstGeom>
        </p:spPr>
        <p:txBody>
          <a:bodyPr wrap="square">
            <a:spAutoFit/>
          </a:bodyPr>
          <a:lstStyle/>
          <a:p>
            <a:pPr marL="173038" indent="-173038" algn="l">
              <a:buFont typeface="Arial" pitchFamily="34" charset="0"/>
              <a:buChar char="•"/>
            </a:pPr>
            <a:r>
              <a:rPr lang="ru-RU" b="0" smtClean="0">
                <a:solidFill>
                  <a:schemeClr val="bg1"/>
                </a:solidFill>
              </a:rPr>
              <a:t>Дефинисање </a:t>
            </a:r>
            <a:r>
              <a:rPr lang="ru-RU" b="0" dirty="0" smtClean="0">
                <a:solidFill>
                  <a:schemeClr val="bg1"/>
                </a:solidFill>
              </a:rPr>
              <a:t>репрезентативних режима вожње који узимају у обзир различите вредности убрзања, брзине, успорења, пређеног пута и оптерећења возила</a:t>
            </a:r>
          </a:p>
          <a:p>
            <a:pPr marL="173038" indent="-173038" algn="l">
              <a:buFont typeface="Arial" pitchFamily="34" charset="0"/>
              <a:buChar char="•"/>
            </a:pPr>
            <a:endParaRPr lang="ru-RU" b="0" dirty="0" smtClean="0">
              <a:solidFill>
                <a:schemeClr val="bg1"/>
              </a:solidFill>
            </a:endParaRPr>
          </a:p>
          <a:p>
            <a:pPr marL="173038" indent="-173038" algn="l">
              <a:buFont typeface="Arial" pitchFamily="34" charset="0"/>
              <a:buChar char="•"/>
            </a:pPr>
            <a:r>
              <a:rPr lang="ru-RU" b="0" dirty="0" smtClean="0">
                <a:solidFill>
                  <a:schemeClr val="bg1"/>
                </a:solidFill>
              </a:rPr>
              <a:t>Дефинисање методе мерења рекуперације и потрошње електричне енергије, као и мерења убрзања и брзине, са описом мерне опреме која ће се користити за испитивање</a:t>
            </a:r>
          </a:p>
          <a:p>
            <a:pPr algn="l"/>
            <a:r>
              <a:rPr lang="ru-RU" b="0" dirty="0" smtClean="0">
                <a:solidFill>
                  <a:schemeClr val="bg1"/>
                </a:solidFill>
              </a:rPr>
              <a:t> </a:t>
            </a:r>
          </a:p>
          <a:p>
            <a:pPr marL="173038" indent="-173038" algn="l">
              <a:buFont typeface="Arial" pitchFamily="34" charset="0"/>
              <a:buChar char="•"/>
            </a:pPr>
            <a:r>
              <a:rPr lang="ru-RU" b="0" smtClean="0">
                <a:solidFill>
                  <a:schemeClr val="bg1"/>
                </a:solidFill>
              </a:rPr>
              <a:t>Испитивања једног Е-буса на полигону према усвојеном возном циклусу са различитим интензитетима убрзања и успорења возила (низак, средњи и висок) који ће се том приликом и дефинисати (са неоптерећеним и са оптерећеним возилом)</a:t>
            </a:r>
          </a:p>
          <a:p>
            <a:pPr marL="173038" indent="-173038" algn="l">
              <a:buFont typeface="Arial" pitchFamily="34" charset="0"/>
              <a:buChar char="•"/>
            </a:pPr>
            <a:endParaRPr lang="ru-RU" b="0" smtClean="0">
              <a:solidFill>
                <a:schemeClr val="bg1"/>
              </a:solidFill>
            </a:endParaRPr>
          </a:p>
          <a:p>
            <a:pPr marL="173038" indent="-173038" algn="l">
              <a:buFont typeface="Arial" pitchFamily="34" charset="0"/>
              <a:buChar char="•"/>
            </a:pPr>
            <a:r>
              <a:rPr lang="ru-RU" b="0" smtClean="0">
                <a:solidFill>
                  <a:schemeClr val="bg1"/>
                </a:solidFill>
              </a:rPr>
              <a:t>Прикупљање података о утрошеној и добијеној енергији на основу репрезентативног броја мерења за сваки дефинисани режим</a:t>
            </a:r>
          </a:p>
          <a:p>
            <a:pPr marL="173038" indent="-173038" algn="l">
              <a:buFont typeface="Arial" pitchFamily="34" charset="0"/>
              <a:buChar char="•"/>
            </a:pPr>
            <a:endParaRPr lang="ru-RU" b="0" smtClean="0">
              <a:solidFill>
                <a:schemeClr val="bg1"/>
              </a:solidFill>
            </a:endParaRPr>
          </a:p>
          <a:p>
            <a:pPr marL="173038" indent="-173038" algn="l">
              <a:buFont typeface="Arial" pitchFamily="34" charset="0"/>
              <a:buChar char="•"/>
            </a:pPr>
            <a:r>
              <a:rPr lang="ru-RU" b="0" smtClean="0">
                <a:solidFill>
                  <a:schemeClr val="bg1"/>
                </a:solidFill>
              </a:rPr>
              <a:t>Након статистичке обраде података извршиће се предлог препорученог стила вожња путем оптималног опсега убрзања и успорења који подразумева максималну енергетску ефикасност; Дефинисање стилова вожње за реалне услове експлоатације који ће се користити у Фази 2</a:t>
            </a:r>
          </a:p>
          <a:p>
            <a:pPr marL="173038" indent="-173038" algn="l">
              <a:buFont typeface="Arial" pitchFamily="34" charset="0"/>
              <a:buChar char="•"/>
            </a:pPr>
            <a:endParaRPr lang="ru-RU" smtClean="0">
              <a:solidFill>
                <a:schemeClr val="bg1"/>
              </a:solidFill>
            </a:endParaRPr>
          </a:p>
          <a:p>
            <a:pPr marL="173038" indent="-173038" algn="l">
              <a:buFont typeface="Arial" pitchFamily="34" charset="0"/>
              <a:buChar char="•"/>
            </a:pPr>
            <a:endParaRPr lang="ru-RU" smtClean="0">
              <a:solidFill>
                <a:schemeClr val="bg1"/>
              </a:solidFill>
            </a:endParaRPr>
          </a:p>
          <a:p>
            <a:pPr marL="173038" indent="-173038" algn="l">
              <a:buFont typeface="Arial" pitchFamily="34" charset="0"/>
              <a:buChar char="•"/>
            </a:pPr>
            <a:endParaRPr lang="ru-RU" b="0" dirty="0">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3"/>
          <p:cNvSpPr>
            <a:spLocks noGrp="1" noChangeArrowheads="1"/>
          </p:cNvSpPr>
          <p:nvPr>
            <p:ph type="ctrTitle" idx="4294967295"/>
          </p:nvPr>
        </p:nvSpPr>
        <p:spPr>
          <a:xfrm>
            <a:off x="228600" y="2133600"/>
            <a:ext cx="8686800" cy="2133600"/>
          </a:xfrm>
        </p:spPr>
        <p:txBody>
          <a:bodyPr/>
          <a:lstStyle/>
          <a:p>
            <a:pPr algn="ctr" eaLnBrk="1" hangingPunct="1">
              <a:defRPr/>
            </a:pPr>
            <a:r>
              <a:rPr lang="en-US" sz="6000" b="0" smtClean="0">
                <a:solidFill>
                  <a:schemeClr val="tx1">
                    <a:lumMod val="75000"/>
                  </a:schemeClr>
                </a:solidFill>
                <a:latin typeface="Arial" pitchFamily="34" charset="0"/>
                <a:cs typeface="Arial" pitchFamily="34" charset="0"/>
              </a:rPr>
              <a:t> </a:t>
            </a:r>
            <a:r>
              <a:rPr lang="sr-Cyrl-CS" sz="6000" smtClean="0">
                <a:solidFill>
                  <a:schemeClr val="tx1">
                    <a:lumMod val="75000"/>
                  </a:schemeClr>
                </a:solidFill>
                <a:latin typeface="Arial" pitchFamily="34" charset="0"/>
                <a:cs typeface="Arial" pitchFamily="34" charset="0"/>
              </a:rPr>
              <a:t>Хвала</a:t>
            </a:r>
            <a:r>
              <a:rPr lang="sr-Latn-CS" sz="6000" smtClean="0">
                <a:solidFill>
                  <a:schemeClr val="tx1">
                    <a:lumMod val="75000"/>
                  </a:schemeClr>
                </a:solidFill>
                <a:latin typeface="Arial" pitchFamily="34" charset="0"/>
                <a:cs typeface="Arial" pitchFamily="34" charset="0"/>
              </a:rPr>
              <a:t> </a:t>
            </a:r>
            <a:r>
              <a:rPr lang="sr-Cyrl-CS" sz="6000" smtClean="0">
                <a:solidFill>
                  <a:schemeClr val="tx1">
                    <a:lumMod val="75000"/>
                  </a:schemeClr>
                </a:solidFill>
                <a:latin typeface="Arial" pitchFamily="34" charset="0"/>
                <a:cs typeface="Arial" pitchFamily="34" charset="0"/>
              </a:rPr>
              <a:t>на</a:t>
            </a:r>
            <a:r>
              <a:rPr lang="sr-Latn-CS" sz="6000" smtClean="0">
                <a:solidFill>
                  <a:schemeClr val="tx1">
                    <a:lumMod val="75000"/>
                  </a:schemeClr>
                </a:solidFill>
                <a:latin typeface="Arial" pitchFamily="34" charset="0"/>
                <a:cs typeface="Arial" pitchFamily="34" charset="0"/>
              </a:rPr>
              <a:t> </a:t>
            </a:r>
            <a:r>
              <a:rPr lang="sr-Cyrl-CS" sz="6000" smtClean="0">
                <a:solidFill>
                  <a:schemeClr val="tx1">
                    <a:lumMod val="75000"/>
                  </a:schemeClr>
                </a:solidFill>
                <a:latin typeface="Arial" pitchFamily="34" charset="0"/>
                <a:cs typeface="Arial" pitchFamily="34" charset="0"/>
              </a:rPr>
              <a:t>пажњи</a:t>
            </a:r>
            <a:r>
              <a:rPr lang="en-US" sz="6000" smtClean="0">
                <a:solidFill>
                  <a:schemeClr val="tx1">
                    <a:lumMod val="75000"/>
                  </a:schemeClr>
                </a:solidFill>
                <a:latin typeface="Arial" pitchFamily="34" charset="0"/>
                <a:cs typeface="Arial" pitchFamily="34" charset="0"/>
              </a:rPr>
              <a:t>!</a:t>
            </a:r>
          </a:p>
        </p:txBody>
      </p:sp>
      <p:sp>
        <p:nvSpPr>
          <p:cNvPr id="3" name="Rectangle 2"/>
          <p:cNvSpPr/>
          <p:nvPr/>
        </p:nvSpPr>
        <p:spPr>
          <a:xfrm>
            <a:off x="1295400" y="0"/>
            <a:ext cx="7848600" cy="5334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4" name="Rectangle 3"/>
          <p:cNvSpPr/>
          <p:nvPr/>
        </p:nvSpPr>
        <p:spPr>
          <a:xfrm flipV="1">
            <a:off x="0" y="0"/>
            <a:ext cx="1295400" cy="533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5" name="Rectangle 4"/>
          <p:cNvSpPr/>
          <p:nvPr/>
        </p:nvSpPr>
        <p:spPr>
          <a:xfrm>
            <a:off x="0" y="6477001"/>
            <a:ext cx="9144000" cy="381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6" name="Rectangle 5"/>
          <p:cNvSpPr/>
          <p:nvPr/>
        </p:nvSpPr>
        <p:spPr>
          <a:xfrm>
            <a:off x="7924800" y="6477000"/>
            <a:ext cx="1219200" cy="38100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7" name="Rectangle 24"/>
          <p:cNvSpPr>
            <a:spLocks noChangeArrowheads="1"/>
          </p:cNvSpPr>
          <p:nvPr/>
        </p:nvSpPr>
        <p:spPr bwMode="gray">
          <a:xfrm>
            <a:off x="7924800" y="6477000"/>
            <a:ext cx="1066800" cy="381000"/>
          </a:xfrm>
          <a:prstGeom prst="rect">
            <a:avLst/>
          </a:prstGeom>
          <a:noFill/>
          <a:ln>
            <a:noFill/>
          </a:ln>
          <a:extLst/>
        </p:spPr>
        <p:txBody>
          <a:bodyPr anchor="ctr" anchorCtr="0"/>
          <a:lstStyle/>
          <a:p>
            <a:pPr>
              <a:defRPr/>
            </a:pPr>
            <a:fld id="{89D935C5-5EC5-4D00-B2D7-89227E27EE0D}" type="slidenum">
              <a:rPr lang="sr-Latn-RS" sz="1600" b="0" smtClean="0">
                <a:cs typeface="Arial" pitchFamily="34" charset="0"/>
              </a:rPr>
              <a:pPr>
                <a:defRPr/>
              </a:pPr>
              <a:t>30</a:t>
            </a:fld>
            <a:r>
              <a:rPr lang="sr-Latn-RS" sz="1600" b="0" smtClean="0">
                <a:cs typeface="Arial" pitchFamily="34" charset="0"/>
              </a:rPr>
              <a:t> </a:t>
            </a:r>
            <a:r>
              <a:rPr lang="sr-Latn-RS" sz="1600" b="0" smtClean="0">
                <a:cs typeface="Arial" pitchFamily="34" charset="0"/>
              </a:rPr>
              <a:t>/ 30</a:t>
            </a:r>
            <a:endParaRPr lang="en-US" sz="1600" b="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gray">
          <a:xfrm>
            <a:off x="0" y="76200"/>
            <a:ext cx="9144000" cy="381000"/>
          </a:xfrm>
          <a:prstGeom prst="rect">
            <a:avLst/>
          </a:prstGeom>
          <a:noFill/>
          <a:ln>
            <a:noFill/>
          </a:ln>
          <a:extLst/>
        </p:spPr>
        <p:txBody>
          <a:bodyPr/>
          <a:lstStyle/>
          <a:p>
            <a:pPr algn="ctr">
              <a:defRPr/>
            </a:pPr>
            <a:r>
              <a:rPr lang="sr-Cyrl-CS" sz="2000" i="1" smtClean="0">
                <a:solidFill>
                  <a:schemeClr val="bg1"/>
                </a:solidFill>
                <a:cs typeface="Arial" pitchFamily="34" charset="0"/>
              </a:rPr>
              <a:t>О пројекту </a:t>
            </a:r>
            <a:endParaRPr lang="ru-RU" sz="2000" i="1">
              <a:solidFill>
                <a:schemeClr val="bg1"/>
              </a:solidFill>
              <a:cs typeface="Arial" pitchFamily="34" charset="0"/>
            </a:endParaRPr>
          </a:p>
        </p:txBody>
      </p:sp>
      <p:sp>
        <p:nvSpPr>
          <p:cNvPr id="9" name="Rectangle 8"/>
          <p:cNvSpPr/>
          <p:nvPr/>
        </p:nvSpPr>
        <p:spPr>
          <a:xfrm>
            <a:off x="1295400" y="0"/>
            <a:ext cx="7848600" cy="5334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0" name="Rectangle 9"/>
          <p:cNvSpPr/>
          <p:nvPr/>
        </p:nvSpPr>
        <p:spPr>
          <a:xfrm flipV="1">
            <a:off x="0" y="0"/>
            <a:ext cx="1295400" cy="533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1" name="Rectangle 10"/>
          <p:cNvSpPr/>
          <p:nvPr/>
        </p:nvSpPr>
        <p:spPr>
          <a:xfrm>
            <a:off x="0" y="6477001"/>
            <a:ext cx="9144000" cy="381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2" name="Rectangle 11"/>
          <p:cNvSpPr/>
          <p:nvPr/>
        </p:nvSpPr>
        <p:spPr>
          <a:xfrm>
            <a:off x="7924800" y="6477000"/>
            <a:ext cx="1219200" cy="38100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3" name="Rectangle 24"/>
          <p:cNvSpPr>
            <a:spLocks noChangeArrowheads="1"/>
          </p:cNvSpPr>
          <p:nvPr/>
        </p:nvSpPr>
        <p:spPr bwMode="gray">
          <a:xfrm>
            <a:off x="7924800" y="6477000"/>
            <a:ext cx="1066800" cy="381000"/>
          </a:xfrm>
          <a:prstGeom prst="rect">
            <a:avLst/>
          </a:prstGeom>
          <a:noFill/>
          <a:ln>
            <a:noFill/>
          </a:ln>
          <a:extLst/>
        </p:spPr>
        <p:txBody>
          <a:bodyPr anchor="ctr" anchorCtr="0"/>
          <a:lstStyle/>
          <a:p>
            <a:pPr>
              <a:defRPr/>
            </a:pPr>
            <a:fld id="{89D935C5-5EC5-4D00-B2D7-89227E27EE0D}" type="slidenum">
              <a:rPr lang="sr-Latn-RS" sz="1600" b="0" smtClean="0">
                <a:cs typeface="Arial" pitchFamily="34" charset="0"/>
              </a:rPr>
              <a:pPr>
                <a:defRPr/>
              </a:pPr>
              <a:t>4</a:t>
            </a:fld>
            <a:r>
              <a:rPr lang="sr-Latn-RS" sz="1600" b="0" smtClean="0">
                <a:cs typeface="Arial" pitchFamily="34" charset="0"/>
              </a:rPr>
              <a:t> </a:t>
            </a:r>
            <a:r>
              <a:rPr lang="sr-Latn-RS" sz="1600" b="0" smtClean="0">
                <a:cs typeface="Arial" pitchFamily="34" charset="0"/>
              </a:rPr>
              <a:t>/ 30</a:t>
            </a:r>
            <a:endParaRPr lang="en-US" sz="1600" b="0">
              <a:cs typeface="Arial" pitchFamily="34" charset="0"/>
            </a:endParaRPr>
          </a:p>
        </p:txBody>
      </p:sp>
      <p:sp>
        <p:nvSpPr>
          <p:cNvPr id="14" name="Rectangle 24"/>
          <p:cNvSpPr>
            <a:spLocks noChangeArrowheads="1"/>
          </p:cNvSpPr>
          <p:nvPr/>
        </p:nvSpPr>
        <p:spPr bwMode="gray">
          <a:xfrm>
            <a:off x="1447800" y="76200"/>
            <a:ext cx="7696200" cy="381000"/>
          </a:xfrm>
          <a:prstGeom prst="rect">
            <a:avLst/>
          </a:prstGeom>
          <a:noFill/>
          <a:ln>
            <a:noFill/>
          </a:ln>
          <a:extLst/>
        </p:spPr>
        <p:txBody>
          <a:bodyPr/>
          <a:lstStyle/>
          <a:p>
            <a:pPr algn="l">
              <a:defRPr/>
            </a:pPr>
            <a:r>
              <a:rPr lang="sr-Cyrl-RS" sz="2000" smtClean="0">
                <a:solidFill>
                  <a:schemeClr val="tx1">
                    <a:lumMod val="50000"/>
                  </a:schemeClr>
                </a:solidFill>
                <a:cs typeface="Arial" pitchFamily="34" charset="0"/>
              </a:rPr>
              <a:t>Задаци</a:t>
            </a:r>
            <a:endParaRPr lang="en-US" sz="2000">
              <a:solidFill>
                <a:schemeClr val="tx1">
                  <a:lumMod val="50000"/>
                </a:schemeClr>
              </a:solidFill>
              <a:cs typeface="Arial" pitchFamily="34" charset="0"/>
            </a:endParaRPr>
          </a:p>
        </p:txBody>
      </p:sp>
      <p:sp>
        <p:nvSpPr>
          <p:cNvPr id="15" name="Rectangle 14"/>
          <p:cNvSpPr/>
          <p:nvPr/>
        </p:nvSpPr>
        <p:spPr>
          <a:xfrm>
            <a:off x="228600" y="762000"/>
            <a:ext cx="8686800" cy="3970318"/>
          </a:xfrm>
          <a:prstGeom prst="rect">
            <a:avLst/>
          </a:prstGeom>
        </p:spPr>
        <p:txBody>
          <a:bodyPr wrap="square">
            <a:spAutoFit/>
          </a:bodyPr>
          <a:lstStyle/>
          <a:p>
            <a:pPr marL="173038" indent="-173038" algn="l">
              <a:buFont typeface="Arial" pitchFamily="34" charset="0"/>
              <a:buChar char="•"/>
            </a:pPr>
            <a:r>
              <a:rPr lang="ru-RU" b="0" smtClean="0">
                <a:solidFill>
                  <a:schemeClr val="bg1"/>
                </a:solidFill>
              </a:rPr>
              <a:t>Утврђивање критеријума за контролу ефикасности понашања возача у односу на стил вожње и очекивани утицај на потрошњу електричне енергије код Е-буса на основу резултата из Фазе 1</a:t>
            </a:r>
          </a:p>
          <a:p>
            <a:pPr marL="173038" indent="-173038" algn="l">
              <a:buFont typeface="Arial" pitchFamily="34" charset="0"/>
              <a:buChar char="•"/>
            </a:pPr>
            <a:endParaRPr lang="ru-RU" b="0" smtClean="0">
              <a:solidFill>
                <a:schemeClr val="bg1"/>
              </a:solidFill>
            </a:endParaRPr>
          </a:p>
          <a:p>
            <a:pPr marL="173038" indent="-173038" algn="l">
              <a:buFont typeface="Arial" pitchFamily="34" charset="0"/>
              <a:buChar char="•"/>
            </a:pPr>
            <a:r>
              <a:rPr lang="ru-RU" b="0" smtClean="0">
                <a:solidFill>
                  <a:schemeClr val="bg1"/>
                </a:solidFill>
              </a:rPr>
              <a:t>На основу утврђених критеријума, приступиће се испитивању Е-буса који је тестиран на полигону, али у реалним условима рада на линији ЕКО 1 (Вуков споменик-Белвил). Возач ће возити различитим стиловима (еколошки, обичан, агресиван) како би се верификовали резултати са полигонског испитивања у реалним условима</a:t>
            </a:r>
          </a:p>
          <a:p>
            <a:pPr marL="173038" indent="-173038" algn="l">
              <a:buFont typeface="Arial" pitchFamily="34" charset="0"/>
              <a:buChar char="•"/>
            </a:pPr>
            <a:endParaRPr lang="ru-RU" b="0" smtClean="0">
              <a:solidFill>
                <a:schemeClr val="bg1"/>
              </a:solidFill>
            </a:endParaRPr>
          </a:p>
          <a:p>
            <a:pPr marL="173038" indent="-173038" algn="l">
              <a:buFont typeface="Arial" pitchFamily="34" charset="0"/>
              <a:buChar char="•"/>
            </a:pPr>
            <a:r>
              <a:rPr lang="ru-RU" b="0" smtClean="0">
                <a:solidFill>
                  <a:schemeClr val="bg1"/>
                </a:solidFill>
              </a:rPr>
              <a:t>Обука возача који управљају Е-бусом у циљу енергетски ефикасније употребе возила при којој се остварује минимална потрошња електричне енергије, а према усвојеном моделу еколошког стила вожње</a:t>
            </a:r>
          </a:p>
          <a:p>
            <a:pPr marL="173038" indent="-173038" algn="l"/>
            <a:endParaRPr lang="ru-RU" b="0" smtClean="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1295400" y="0"/>
            <a:ext cx="7848600" cy="5334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6388" name="TextBox 7"/>
          <p:cNvSpPr txBox="1">
            <a:spLocks noChangeArrowheads="1"/>
          </p:cNvSpPr>
          <p:nvPr/>
        </p:nvSpPr>
        <p:spPr bwMode="auto">
          <a:xfrm>
            <a:off x="228600" y="685800"/>
            <a:ext cx="4419600" cy="369332"/>
          </a:xfrm>
          <a:prstGeom prst="rect">
            <a:avLst/>
          </a:prstGeom>
          <a:noFill/>
          <a:ln>
            <a:noFill/>
          </a:ln>
          <a:extLst/>
        </p:spPr>
        <p:txBody>
          <a:bodyPr wrap="square">
            <a:spAutoFit/>
          </a:bodyPr>
          <a:lstStyle/>
          <a:p>
            <a:pPr algn="l">
              <a:defRPr/>
            </a:pPr>
            <a:r>
              <a:rPr lang="sr-Cyrl-RS" b="0" smtClean="0">
                <a:solidFill>
                  <a:schemeClr val="bg1"/>
                </a:solidFill>
                <a:latin typeface="+mn-lt"/>
                <a:cs typeface="Times New Roman" pitchFamily="18" charset="0"/>
              </a:rPr>
              <a:t>Е</a:t>
            </a:r>
            <a:r>
              <a:rPr lang="en-US" b="0" smtClean="0">
                <a:solidFill>
                  <a:schemeClr val="bg1"/>
                </a:solidFill>
                <a:latin typeface="+mn-lt"/>
                <a:cs typeface="Times New Roman" pitchFamily="18" charset="0"/>
              </a:rPr>
              <a:t>лектроаутобус </a:t>
            </a:r>
            <a:r>
              <a:rPr lang="en-US" smtClean="0">
                <a:solidFill>
                  <a:schemeClr val="bg1"/>
                </a:solidFill>
                <a:latin typeface="+mn-lt"/>
                <a:cs typeface="Times New Roman" pitchFamily="18" charset="0"/>
              </a:rPr>
              <a:t>HIGER KLQ6125GEV3</a:t>
            </a:r>
            <a:endParaRPr lang="sr-Cyrl-RS" smtClean="0">
              <a:solidFill>
                <a:schemeClr val="bg1"/>
              </a:solidFill>
              <a:latin typeface="+mn-lt"/>
              <a:cs typeface="Times New Roman" pitchFamily="18" charset="0"/>
            </a:endParaRPr>
          </a:p>
        </p:txBody>
      </p:sp>
      <p:pic>
        <p:nvPicPr>
          <p:cNvPr id="7" name="Picture 6" descr="IMG_20191204_101643.jpg"/>
          <p:cNvPicPr/>
          <p:nvPr/>
        </p:nvPicPr>
        <p:blipFill>
          <a:blip r:embed="rId3" cstate="print"/>
          <a:srcRect r="15000"/>
          <a:stretch>
            <a:fillRect/>
          </a:stretch>
        </p:blipFill>
        <p:spPr>
          <a:xfrm>
            <a:off x="228600" y="1143000"/>
            <a:ext cx="3810000" cy="2209800"/>
          </a:xfrm>
          <a:prstGeom prst="rect">
            <a:avLst/>
          </a:prstGeom>
        </p:spPr>
      </p:pic>
      <p:pic>
        <p:nvPicPr>
          <p:cNvPr id="9" name="Picture 8"/>
          <p:cNvPicPr/>
          <p:nvPr/>
        </p:nvPicPr>
        <p:blipFill>
          <a:blip r:embed="rId4" cstate="print">
            <a:extLst>
              <a:ext uri="{28A0092B-C50C-407E-A947-70E740481C1C}">
                <a14:useLocalDpi xmlns="" xmlns:a14="http://schemas.microsoft.com/office/drawing/2010/main" val="0"/>
              </a:ext>
            </a:extLst>
          </a:blip>
          <a:stretch>
            <a:fillRect/>
          </a:stretch>
        </p:blipFill>
        <p:spPr>
          <a:xfrm>
            <a:off x="4572000" y="685800"/>
            <a:ext cx="4414723" cy="2667000"/>
          </a:xfrm>
          <a:prstGeom prst="rect">
            <a:avLst/>
          </a:prstGeom>
        </p:spPr>
      </p:pic>
      <p:pic>
        <p:nvPicPr>
          <p:cNvPr id="11" name="Picture 10"/>
          <p:cNvPicPr/>
          <p:nvPr/>
        </p:nvPicPr>
        <p:blipFill>
          <a:blip r:embed="rId5" cstate="print">
            <a:extLst>
              <a:ext uri="{28A0092B-C50C-407E-A947-70E740481C1C}">
                <a14:useLocalDpi xmlns="" xmlns:a14="http://schemas.microsoft.com/office/drawing/2010/main" val="0"/>
              </a:ext>
            </a:extLst>
          </a:blip>
          <a:stretch>
            <a:fillRect/>
          </a:stretch>
        </p:blipFill>
        <p:spPr>
          <a:xfrm>
            <a:off x="4876800" y="3429000"/>
            <a:ext cx="4038600" cy="2895600"/>
          </a:xfrm>
          <a:prstGeom prst="rect">
            <a:avLst/>
          </a:prstGeom>
        </p:spPr>
      </p:pic>
      <p:sp>
        <p:nvSpPr>
          <p:cNvPr id="13" name="Rectangle 12"/>
          <p:cNvSpPr/>
          <p:nvPr/>
        </p:nvSpPr>
        <p:spPr>
          <a:xfrm flipV="1">
            <a:off x="0" y="0"/>
            <a:ext cx="1295400" cy="533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4" name="Rectangle 13"/>
          <p:cNvSpPr/>
          <p:nvPr/>
        </p:nvSpPr>
        <p:spPr>
          <a:xfrm>
            <a:off x="0" y="6477001"/>
            <a:ext cx="9144000" cy="381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5" name="Rectangle 14"/>
          <p:cNvSpPr/>
          <p:nvPr/>
        </p:nvSpPr>
        <p:spPr>
          <a:xfrm>
            <a:off x="7924800" y="6477000"/>
            <a:ext cx="1219200" cy="38100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6" name="Rectangle 24"/>
          <p:cNvSpPr>
            <a:spLocks noChangeArrowheads="1"/>
          </p:cNvSpPr>
          <p:nvPr/>
        </p:nvSpPr>
        <p:spPr bwMode="gray">
          <a:xfrm>
            <a:off x="7924800" y="6477000"/>
            <a:ext cx="1066800" cy="381000"/>
          </a:xfrm>
          <a:prstGeom prst="rect">
            <a:avLst/>
          </a:prstGeom>
          <a:noFill/>
          <a:ln>
            <a:noFill/>
          </a:ln>
          <a:extLst/>
        </p:spPr>
        <p:txBody>
          <a:bodyPr anchor="ctr" anchorCtr="0"/>
          <a:lstStyle/>
          <a:p>
            <a:pPr>
              <a:defRPr/>
            </a:pPr>
            <a:fld id="{89D935C5-5EC5-4D00-B2D7-89227E27EE0D}" type="slidenum">
              <a:rPr lang="sr-Latn-RS" sz="1600" b="0" smtClean="0">
                <a:cs typeface="Arial" pitchFamily="34" charset="0"/>
              </a:rPr>
              <a:pPr>
                <a:defRPr/>
              </a:pPr>
              <a:t>5</a:t>
            </a:fld>
            <a:r>
              <a:rPr lang="sr-Latn-RS" sz="1600" b="0" smtClean="0">
                <a:cs typeface="Arial" pitchFamily="34" charset="0"/>
              </a:rPr>
              <a:t> </a:t>
            </a:r>
            <a:r>
              <a:rPr lang="sr-Latn-RS" sz="1600" b="0" smtClean="0">
                <a:cs typeface="Arial" pitchFamily="34" charset="0"/>
              </a:rPr>
              <a:t>/ 30</a:t>
            </a:r>
            <a:endParaRPr lang="en-US" sz="1600" b="0">
              <a:cs typeface="Arial" pitchFamily="34" charset="0"/>
            </a:endParaRPr>
          </a:p>
        </p:txBody>
      </p:sp>
      <p:sp>
        <p:nvSpPr>
          <p:cNvPr id="17" name="Rectangle 24"/>
          <p:cNvSpPr>
            <a:spLocks noChangeArrowheads="1"/>
          </p:cNvSpPr>
          <p:nvPr/>
        </p:nvSpPr>
        <p:spPr bwMode="gray">
          <a:xfrm>
            <a:off x="1447800" y="76200"/>
            <a:ext cx="7696200" cy="381000"/>
          </a:xfrm>
          <a:prstGeom prst="rect">
            <a:avLst/>
          </a:prstGeom>
          <a:noFill/>
          <a:ln>
            <a:noFill/>
          </a:ln>
          <a:extLst/>
        </p:spPr>
        <p:txBody>
          <a:bodyPr/>
          <a:lstStyle/>
          <a:p>
            <a:pPr algn="l">
              <a:defRPr/>
            </a:pPr>
            <a:r>
              <a:rPr lang="sr-Cyrl-RS" sz="2000" smtClean="0">
                <a:solidFill>
                  <a:schemeClr val="tx1">
                    <a:lumMod val="50000"/>
                  </a:schemeClr>
                </a:solidFill>
                <a:cs typeface="Arial" pitchFamily="34" charset="0"/>
              </a:rPr>
              <a:t>Предмет испитивања</a:t>
            </a:r>
            <a:endParaRPr lang="en-US" sz="2000">
              <a:solidFill>
                <a:schemeClr val="tx1">
                  <a:lumMod val="50000"/>
                </a:schemeClr>
              </a:solidFill>
              <a:cs typeface="Arial" pitchFamily="34" charset="0"/>
            </a:endParaRPr>
          </a:p>
        </p:txBody>
      </p:sp>
      <p:sp>
        <p:nvSpPr>
          <p:cNvPr id="18" name="Rectangle 17"/>
          <p:cNvSpPr/>
          <p:nvPr/>
        </p:nvSpPr>
        <p:spPr>
          <a:xfrm>
            <a:off x="228600" y="3429000"/>
            <a:ext cx="4572000" cy="646331"/>
          </a:xfrm>
          <a:prstGeom prst="rect">
            <a:avLst/>
          </a:prstGeom>
        </p:spPr>
        <p:txBody>
          <a:bodyPr>
            <a:spAutoFit/>
          </a:bodyPr>
          <a:lstStyle/>
          <a:p>
            <a:pPr algn="l">
              <a:defRPr/>
            </a:pPr>
            <a:r>
              <a:rPr lang="sr-Cyrl-RS" b="0" smtClean="0">
                <a:solidFill>
                  <a:schemeClr val="bg1"/>
                </a:solidFill>
              </a:rPr>
              <a:t>2 </a:t>
            </a:r>
            <a:r>
              <a:rPr lang="sr-Latn-RS" b="0" smtClean="0">
                <a:solidFill>
                  <a:schemeClr val="bg1"/>
                </a:solidFill>
              </a:rPr>
              <a:t>x </a:t>
            </a:r>
            <a:r>
              <a:rPr lang="sr-Cyrl-RS" b="0" smtClean="0">
                <a:solidFill>
                  <a:schemeClr val="bg1"/>
                </a:solidFill>
              </a:rPr>
              <a:t>асинхрони м</a:t>
            </a:r>
            <a:r>
              <a:rPr lang="en-US" b="0" smtClean="0">
                <a:solidFill>
                  <a:schemeClr val="bg1"/>
                </a:solidFill>
              </a:rPr>
              <a:t>отор</a:t>
            </a:r>
            <a:r>
              <a:rPr lang="sr-Cyrl-RS" b="0" smtClean="0">
                <a:solidFill>
                  <a:schemeClr val="bg1"/>
                </a:solidFill>
              </a:rPr>
              <a:t> </a:t>
            </a:r>
          </a:p>
          <a:p>
            <a:pPr algn="l">
              <a:defRPr/>
            </a:pPr>
            <a:r>
              <a:rPr lang="en-US" smtClean="0">
                <a:solidFill>
                  <a:schemeClr val="bg1"/>
                </a:solidFill>
              </a:rPr>
              <a:t>SIEMENS IPV5135-4WS28</a:t>
            </a:r>
            <a:endParaRPr lang="sr-Cyrl-CS">
              <a:solidFill>
                <a:schemeClr val="bg1"/>
              </a:solidFill>
            </a:endParaRPr>
          </a:p>
        </p:txBody>
      </p:sp>
      <p:pic>
        <p:nvPicPr>
          <p:cNvPr id="19" name="Picture 18" descr="elfa-components-data-sheets_srb.jpg"/>
          <p:cNvPicPr>
            <a:picLocks noChangeAspect="1"/>
          </p:cNvPicPr>
          <p:nvPr/>
        </p:nvPicPr>
        <p:blipFill>
          <a:blip r:embed="rId6" cstate="print"/>
          <a:stretch>
            <a:fillRect/>
          </a:stretch>
        </p:blipFill>
        <p:spPr>
          <a:xfrm>
            <a:off x="228600" y="4038600"/>
            <a:ext cx="4343400" cy="2431513"/>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1295400" y="0"/>
            <a:ext cx="7848600" cy="5334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6388" name="TextBox 7"/>
          <p:cNvSpPr txBox="1">
            <a:spLocks noChangeArrowheads="1"/>
          </p:cNvSpPr>
          <p:nvPr/>
        </p:nvSpPr>
        <p:spPr bwMode="auto">
          <a:xfrm>
            <a:off x="228600" y="838200"/>
            <a:ext cx="8686800" cy="2031325"/>
          </a:xfrm>
          <a:prstGeom prst="rect">
            <a:avLst/>
          </a:prstGeom>
          <a:noFill/>
          <a:ln>
            <a:noFill/>
          </a:ln>
          <a:extLst/>
        </p:spPr>
        <p:txBody>
          <a:bodyPr>
            <a:spAutoFit/>
          </a:bodyPr>
          <a:lstStyle/>
          <a:p>
            <a:pPr algn="ctr">
              <a:defRPr/>
            </a:pPr>
            <a:endParaRPr lang="sr-Cyrl-CS">
              <a:solidFill>
                <a:schemeClr val="bg1"/>
              </a:solidFill>
              <a:latin typeface="+mn-lt"/>
            </a:endParaRPr>
          </a:p>
          <a:p>
            <a:pPr algn="l">
              <a:defRPr/>
            </a:pPr>
            <a:endParaRPr lang="sr-Cyrl-CS">
              <a:solidFill>
                <a:schemeClr val="bg1"/>
              </a:solidFill>
              <a:latin typeface="+mn-lt"/>
            </a:endParaRPr>
          </a:p>
          <a:p>
            <a:pPr algn="l">
              <a:defRPr/>
            </a:pPr>
            <a:endParaRPr lang="sr-Cyrl-CS">
              <a:solidFill>
                <a:schemeClr val="bg1"/>
              </a:solidFill>
              <a:latin typeface="+mn-lt"/>
            </a:endParaRPr>
          </a:p>
          <a:p>
            <a:pPr algn="l">
              <a:defRPr/>
            </a:pPr>
            <a:endParaRPr lang="sr-Cyrl-CS">
              <a:solidFill>
                <a:schemeClr val="bg1"/>
              </a:solidFill>
              <a:latin typeface="+mn-lt"/>
            </a:endParaRPr>
          </a:p>
          <a:p>
            <a:pPr algn="l">
              <a:defRPr/>
            </a:pPr>
            <a:endParaRPr lang="sr-Cyrl-CS">
              <a:solidFill>
                <a:schemeClr val="bg1"/>
              </a:solidFill>
              <a:latin typeface="+mn-lt"/>
            </a:endParaRPr>
          </a:p>
          <a:p>
            <a:pPr algn="l">
              <a:defRPr/>
            </a:pPr>
            <a:endParaRPr lang="sr-Cyrl-CS">
              <a:solidFill>
                <a:schemeClr val="bg1"/>
              </a:solidFill>
              <a:latin typeface="+mn-lt"/>
            </a:endParaRPr>
          </a:p>
          <a:p>
            <a:pPr algn="l">
              <a:defRPr/>
            </a:pPr>
            <a:r>
              <a:rPr lang="sr-Cyrl-CS">
                <a:solidFill>
                  <a:schemeClr val="bg1"/>
                </a:solidFill>
                <a:latin typeface="+mn-lt"/>
              </a:rPr>
              <a:t> </a:t>
            </a:r>
            <a:endParaRPr lang="sr-Cyrl-CS" b="0">
              <a:solidFill>
                <a:schemeClr val="bg1"/>
              </a:solidFill>
              <a:effectLst>
                <a:outerShdw blurRad="38100" dist="38100" dir="2700000" algn="tl">
                  <a:srgbClr val="000000"/>
                </a:outerShdw>
              </a:effectLst>
              <a:latin typeface="+mn-lt"/>
            </a:endParaRPr>
          </a:p>
        </p:txBody>
      </p:sp>
      <p:sp>
        <p:nvSpPr>
          <p:cNvPr id="11" name="TextBox 10"/>
          <p:cNvSpPr txBox="1"/>
          <p:nvPr/>
        </p:nvSpPr>
        <p:spPr>
          <a:xfrm>
            <a:off x="228600" y="762000"/>
            <a:ext cx="8686800" cy="2308324"/>
          </a:xfrm>
          <a:prstGeom prst="rect">
            <a:avLst/>
          </a:prstGeom>
          <a:noFill/>
        </p:spPr>
        <p:txBody>
          <a:bodyPr wrap="square" rtlCol="0">
            <a:spAutoFit/>
          </a:bodyPr>
          <a:lstStyle/>
          <a:p>
            <a:pPr algn="just"/>
            <a:r>
              <a:rPr lang="en-US" b="0" smtClean="0">
                <a:solidFill>
                  <a:schemeClr val="bg1"/>
                </a:solidFill>
                <a:latin typeface="+mn-lt"/>
                <a:cs typeface="Times New Roman" pitchFamily="18" charset="0"/>
              </a:rPr>
              <a:t>Карактеристични режими испитивања електроаутобуса на полигону треба да обухвате убрзања различитих интензитета, кретање различитим константним брзинама, као и успорења различитих интензитета. Пре дефинисања режима испитивања сагледане су вредности брзина кретања у реалним условима експлоатације са путницима на линији ЕКО 1</a:t>
            </a:r>
            <a:r>
              <a:rPr lang="sr-Cyrl-RS" b="0" smtClean="0">
                <a:solidFill>
                  <a:schemeClr val="bg1"/>
                </a:solidFill>
                <a:latin typeface="+mn-lt"/>
                <a:cs typeface="Times New Roman" pitchFamily="18" charset="0"/>
              </a:rPr>
              <a:t> при чему </a:t>
            </a:r>
            <a:r>
              <a:rPr lang="en-US" b="0" smtClean="0">
                <a:solidFill>
                  <a:schemeClr val="bg1"/>
                </a:solidFill>
                <a:latin typeface="+mn-lt"/>
                <a:cs typeface="Times New Roman" pitchFamily="18" charset="0"/>
              </a:rPr>
              <a:t>је забележено да је брзина кретања у ретким случајевима већа од 40 km/h (само приликом кретања преко Бранковог моста), те се на основу тога, приликом убрзања, брзине од 35, односно 40 km/h могу сматрати крајњим.</a:t>
            </a:r>
            <a:endParaRPr lang="en-US" b="0">
              <a:solidFill>
                <a:schemeClr val="bg1"/>
              </a:solidFill>
              <a:latin typeface="+mn-lt"/>
              <a:cs typeface="Times New Roman" pitchFamily="18" charset="0"/>
            </a:endParaRPr>
          </a:p>
        </p:txBody>
      </p:sp>
      <p:pic>
        <p:nvPicPr>
          <p:cNvPr id="12" name="Picture 11"/>
          <p:cNvPicPr/>
          <p:nvPr/>
        </p:nvPicPr>
        <p:blipFill>
          <a:blip r:embed="rId3" cstate="print"/>
          <a:srcRect t="3647"/>
          <a:stretch>
            <a:fillRect/>
          </a:stretch>
        </p:blipFill>
        <p:spPr>
          <a:xfrm>
            <a:off x="152400" y="3124201"/>
            <a:ext cx="8839200" cy="3276600"/>
          </a:xfrm>
          <a:prstGeom prst="rect">
            <a:avLst/>
          </a:prstGeom>
        </p:spPr>
      </p:pic>
      <p:sp>
        <p:nvSpPr>
          <p:cNvPr id="9" name="Rectangle 8"/>
          <p:cNvSpPr/>
          <p:nvPr/>
        </p:nvSpPr>
        <p:spPr>
          <a:xfrm flipV="1">
            <a:off x="0" y="0"/>
            <a:ext cx="1295400" cy="533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0" name="Rectangle 9"/>
          <p:cNvSpPr/>
          <p:nvPr/>
        </p:nvSpPr>
        <p:spPr>
          <a:xfrm>
            <a:off x="0" y="6477001"/>
            <a:ext cx="9144000" cy="381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3" name="Rectangle 12"/>
          <p:cNvSpPr/>
          <p:nvPr/>
        </p:nvSpPr>
        <p:spPr>
          <a:xfrm>
            <a:off x="7924800" y="6477000"/>
            <a:ext cx="1219200" cy="38100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4" name="Rectangle 24"/>
          <p:cNvSpPr>
            <a:spLocks noChangeArrowheads="1"/>
          </p:cNvSpPr>
          <p:nvPr/>
        </p:nvSpPr>
        <p:spPr bwMode="gray">
          <a:xfrm>
            <a:off x="7924800" y="6477000"/>
            <a:ext cx="1066800" cy="381000"/>
          </a:xfrm>
          <a:prstGeom prst="rect">
            <a:avLst/>
          </a:prstGeom>
          <a:noFill/>
          <a:ln>
            <a:noFill/>
          </a:ln>
          <a:extLst/>
        </p:spPr>
        <p:txBody>
          <a:bodyPr anchor="ctr" anchorCtr="0"/>
          <a:lstStyle/>
          <a:p>
            <a:pPr>
              <a:defRPr/>
            </a:pPr>
            <a:fld id="{89D935C5-5EC5-4D00-B2D7-89227E27EE0D}" type="slidenum">
              <a:rPr lang="sr-Latn-RS" sz="1600" b="0" smtClean="0">
                <a:cs typeface="Arial" pitchFamily="34" charset="0"/>
              </a:rPr>
              <a:pPr>
                <a:defRPr/>
              </a:pPr>
              <a:t>6</a:t>
            </a:fld>
            <a:r>
              <a:rPr lang="sr-Latn-RS" sz="1600" b="0" smtClean="0">
                <a:cs typeface="Arial" pitchFamily="34" charset="0"/>
              </a:rPr>
              <a:t> </a:t>
            </a:r>
            <a:r>
              <a:rPr lang="sr-Latn-RS" sz="1600" b="0" smtClean="0">
                <a:cs typeface="Arial" pitchFamily="34" charset="0"/>
              </a:rPr>
              <a:t>/ 30</a:t>
            </a:r>
            <a:endParaRPr lang="en-US" sz="1600" b="0">
              <a:cs typeface="Arial" pitchFamily="34" charset="0"/>
            </a:endParaRPr>
          </a:p>
        </p:txBody>
      </p:sp>
      <p:sp>
        <p:nvSpPr>
          <p:cNvPr id="15" name="Rectangle 24"/>
          <p:cNvSpPr>
            <a:spLocks noChangeArrowheads="1"/>
          </p:cNvSpPr>
          <p:nvPr/>
        </p:nvSpPr>
        <p:spPr bwMode="gray">
          <a:xfrm>
            <a:off x="1447800" y="76200"/>
            <a:ext cx="7696200" cy="381000"/>
          </a:xfrm>
          <a:prstGeom prst="rect">
            <a:avLst/>
          </a:prstGeom>
          <a:noFill/>
          <a:ln>
            <a:noFill/>
          </a:ln>
          <a:extLst/>
        </p:spPr>
        <p:txBody>
          <a:bodyPr/>
          <a:lstStyle/>
          <a:p>
            <a:pPr algn="l">
              <a:defRPr/>
            </a:pPr>
            <a:r>
              <a:rPr lang="sr-Cyrl-RS" sz="2000" smtClean="0">
                <a:solidFill>
                  <a:schemeClr val="tx1">
                    <a:lumMod val="50000"/>
                  </a:schemeClr>
                </a:solidFill>
                <a:cs typeface="Arial" pitchFamily="34" charset="0"/>
              </a:rPr>
              <a:t>Режими вожње</a:t>
            </a:r>
            <a:endParaRPr lang="en-US" sz="2000">
              <a:solidFill>
                <a:schemeClr val="tx1">
                  <a:lumMod val="50000"/>
                </a:schemeClr>
              </a:solidFill>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1295400" y="0"/>
            <a:ext cx="7848600" cy="5334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6388" name="TextBox 7"/>
          <p:cNvSpPr txBox="1">
            <a:spLocks noChangeArrowheads="1"/>
          </p:cNvSpPr>
          <p:nvPr/>
        </p:nvSpPr>
        <p:spPr bwMode="auto">
          <a:xfrm>
            <a:off x="228600" y="838200"/>
            <a:ext cx="8686800" cy="2031325"/>
          </a:xfrm>
          <a:prstGeom prst="rect">
            <a:avLst/>
          </a:prstGeom>
          <a:noFill/>
          <a:ln>
            <a:noFill/>
          </a:ln>
          <a:extLst/>
        </p:spPr>
        <p:txBody>
          <a:bodyPr>
            <a:spAutoFit/>
          </a:bodyPr>
          <a:lstStyle/>
          <a:p>
            <a:pPr algn="ctr">
              <a:defRPr/>
            </a:pPr>
            <a:endParaRPr lang="sr-Cyrl-CS">
              <a:solidFill>
                <a:schemeClr val="bg1"/>
              </a:solidFill>
              <a:latin typeface="+mn-lt"/>
            </a:endParaRPr>
          </a:p>
          <a:p>
            <a:pPr algn="l">
              <a:defRPr/>
            </a:pPr>
            <a:endParaRPr lang="sr-Cyrl-CS">
              <a:solidFill>
                <a:schemeClr val="bg1"/>
              </a:solidFill>
              <a:latin typeface="+mn-lt"/>
            </a:endParaRPr>
          </a:p>
          <a:p>
            <a:pPr algn="l">
              <a:defRPr/>
            </a:pPr>
            <a:endParaRPr lang="sr-Cyrl-CS">
              <a:solidFill>
                <a:schemeClr val="bg1"/>
              </a:solidFill>
              <a:latin typeface="+mn-lt"/>
            </a:endParaRPr>
          </a:p>
          <a:p>
            <a:pPr algn="l">
              <a:defRPr/>
            </a:pPr>
            <a:endParaRPr lang="sr-Cyrl-CS">
              <a:solidFill>
                <a:schemeClr val="bg1"/>
              </a:solidFill>
              <a:latin typeface="+mn-lt"/>
            </a:endParaRPr>
          </a:p>
          <a:p>
            <a:pPr algn="l">
              <a:defRPr/>
            </a:pPr>
            <a:endParaRPr lang="sr-Cyrl-CS">
              <a:solidFill>
                <a:schemeClr val="bg1"/>
              </a:solidFill>
              <a:latin typeface="+mn-lt"/>
            </a:endParaRPr>
          </a:p>
          <a:p>
            <a:pPr algn="l">
              <a:defRPr/>
            </a:pPr>
            <a:endParaRPr lang="sr-Cyrl-CS">
              <a:solidFill>
                <a:schemeClr val="bg1"/>
              </a:solidFill>
              <a:latin typeface="+mn-lt"/>
            </a:endParaRPr>
          </a:p>
          <a:p>
            <a:pPr algn="l">
              <a:defRPr/>
            </a:pPr>
            <a:r>
              <a:rPr lang="sr-Cyrl-CS">
                <a:solidFill>
                  <a:schemeClr val="bg1"/>
                </a:solidFill>
                <a:latin typeface="+mn-lt"/>
              </a:rPr>
              <a:t> </a:t>
            </a:r>
            <a:endParaRPr lang="sr-Cyrl-CS" b="0">
              <a:solidFill>
                <a:schemeClr val="bg1"/>
              </a:solidFill>
              <a:effectLst>
                <a:outerShdw blurRad="38100" dist="38100" dir="2700000" algn="tl">
                  <a:srgbClr val="000000"/>
                </a:outerShdw>
              </a:effectLst>
              <a:latin typeface="+mn-lt"/>
            </a:endParaRPr>
          </a:p>
        </p:txBody>
      </p:sp>
      <p:sp>
        <p:nvSpPr>
          <p:cNvPr id="11" name="TextBox 10"/>
          <p:cNvSpPr txBox="1"/>
          <p:nvPr/>
        </p:nvSpPr>
        <p:spPr>
          <a:xfrm>
            <a:off x="228600" y="780871"/>
            <a:ext cx="8686800" cy="1200329"/>
          </a:xfrm>
          <a:prstGeom prst="rect">
            <a:avLst/>
          </a:prstGeom>
          <a:noFill/>
        </p:spPr>
        <p:txBody>
          <a:bodyPr wrap="square" rtlCol="0">
            <a:spAutoFit/>
          </a:bodyPr>
          <a:lstStyle/>
          <a:p>
            <a:pPr algn="just"/>
            <a:r>
              <a:rPr lang="sr-Cyrl-RS" smtClean="0">
                <a:solidFill>
                  <a:schemeClr val="bg1"/>
                </a:solidFill>
                <a:latin typeface="+mn-lt"/>
                <a:cs typeface="Times New Roman" pitchFamily="18" charset="0"/>
              </a:rPr>
              <a:t>Режими убрзања</a:t>
            </a:r>
          </a:p>
          <a:p>
            <a:pPr algn="just"/>
            <a:r>
              <a:rPr lang="en-US" b="0" smtClean="0">
                <a:solidFill>
                  <a:schemeClr val="bg1"/>
                </a:solidFill>
                <a:latin typeface="+mn-lt"/>
                <a:cs typeface="Times New Roman" pitchFamily="18" charset="0"/>
              </a:rPr>
              <a:t>Положај команде „гаса“ је параметар преко кога возач задаје интензитет убрзања. Зато испитивањем режима убрзања треба обухватити константне положаје команде „гаса“, као и положаје команде „гаса“ који су променљиви.</a:t>
            </a:r>
            <a:endParaRPr lang="en-US" b="0">
              <a:solidFill>
                <a:schemeClr val="bg1"/>
              </a:solidFill>
              <a:latin typeface="+mn-lt"/>
              <a:cs typeface="Times New Roman" pitchFamily="18" charset="0"/>
            </a:endParaRPr>
          </a:p>
        </p:txBody>
      </p:sp>
      <p:pic>
        <p:nvPicPr>
          <p:cNvPr id="8" name="Picture 7"/>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2057400"/>
            <a:ext cx="4648200" cy="3048000"/>
          </a:xfrm>
          <a:prstGeom prst="rect">
            <a:avLst/>
          </a:prstGeom>
          <a:noFill/>
        </p:spPr>
      </p:pic>
      <p:pic>
        <p:nvPicPr>
          <p:cNvPr id="9" name="Picture 8"/>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221276" y="3657600"/>
            <a:ext cx="579324" cy="990600"/>
          </a:xfrm>
          <a:prstGeom prst="rect">
            <a:avLst/>
          </a:prstGeom>
          <a:noFill/>
        </p:spPr>
      </p:pic>
      <p:graphicFrame>
        <p:nvGraphicFramePr>
          <p:cNvPr id="13" name="Table 12"/>
          <p:cNvGraphicFramePr>
            <a:graphicFrameLocks noGrp="1"/>
          </p:cNvGraphicFramePr>
          <p:nvPr/>
        </p:nvGraphicFramePr>
        <p:xfrm>
          <a:off x="5029200" y="2057400"/>
          <a:ext cx="4114800" cy="3444798"/>
        </p:xfrm>
        <a:graphic>
          <a:graphicData uri="http://schemas.openxmlformats.org/drawingml/2006/table">
            <a:tbl>
              <a:tblPr/>
              <a:tblGrid>
                <a:gridCol w="2662518"/>
                <a:gridCol w="726141"/>
                <a:gridCol w="726141"/>
              </a:tblGrid>
              <a:tr h="223583">
                <a:tc>
                  <a:txBody>
                    <a:bodyPr/>
                    <a:lstStyle/>
                    <a:p>
                      <a:pPr algn="ctr">
                        <a:spcAft>
                          <a:spcPts val="0"/>
                        </a:spcAft>
                      </a:pPr>
                      <a:r>
                        <a:rPr lang="en-US" sz="1400">
                          <a:solidFill>
                            <a:schemeClr val="bg1"/>
                          </a:solidFill>
                          <a:latin typeface="Arial" pitchFamily="34" charset="0"/>
                          <a:ea typeface="Times New Roman"/>
                          <a:cs typeface="Arial" pitchFamily="34" charset="0"/>
                        </a:rPr>
                        <a:t>Режим</a:t>
                      </a:r>
                      <a:endParaRPr lang="en-US" sz="1400">
                        <a:solidFill>
                          <a:schemeClr val="bg1"/>
                        </a:solidFill>
                        <a:latin typeface="Arial" pitchFamily="34" charset="0"/>
                        <a:ea typeface="Calibri"/>
                        <a:cs typeface="Arial"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a:spcAft>
                          <a:spcPts val="0"/>
                        </a:spcAft>
                      </a:pPr>
                      <a:r>
                        <a:rPr lang="en-US" sz="1400" i="1">
                          <a:solidFill>
                            <a:schemeClr val="bg1"/>
                          </a:solidFill>
                          <a:latin typeface="Arial" pitchFamily="34" charset="0"/>
                          <a:ea typeface="Times New Roman"/>
                          <a:cs typeface="Arial" pitchFamily="34" charset="0"/>
                        </a:rPr>
                        <a:t>V</a:t>
                      </a:r>
                      <a:r>
                        <a:rPr lang="en-US" sz="1400" baseline="-25000">
                          <a:solidFill>
                            <a:schemeClr val="bg1"/>
                          </a:solidFill>
                          <a:latin typeface="Arial" pitchFamily="34" charset="0"/>
                          <a:ea typeface="Times New Roman"/>
                          <a:cs typeface="Arial" pitchFamily="34" charset="0"/>
                        </a:rPr>
                        <a:t>max</a:t>
                      </a:r>
                      <a:r>
                        <a:rPr lang="en-US" sz="1400">
                          <a:solidFill>
                            <a:schemeClr val="bg1"/>
                          </a:solidFill>
                          <a:latin typeface="Arial" pitchFamily="34" charset="0"/>
                          <a:ea typeface="Times New Roman"/>
                          <a:cs typeface="Arial" pitchFamily="34" charset="0"/>
                        </a:rPr>
                        <a:t> </a:t>
                      </a:r>
                      <a:endParaRPr lang="en-US" sz="1400">
                        <a:solidFill>
                          <a:schemeClr val="bg1"/>
                        </a:solidFill>
                        <a:latin typeface="Arial" pitchFamily="34" charset="0"/>
                        <a:ea typeface="Calibri"/>
                        <a:cs typeface="Arial"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r>
              <a:tr h="447165">
                <a:tc>
                  <a:txBody>
                    <a:bodyPr/>
                    <a:lstStyle/>
                    <a:p>
                      <a:pPr algn="l">
                        <a:spcAft>
                          <a:spcPts val="0"/>
                        </a:spcAft>
                      </a:pPr>
                      <a:r>
                        <a:rPr lang="en-US" sz="1400">
                          <a:solidFill>
                            <a:schemeClr val="bg1"/>
                          </a:solidFill>
                          <a:latin typeface="Arial" pitchFamily="34" charset="0"/>
                          <a:ea typeface="Times New Roman"/>
                          <a:cs typeface="Arial" pitchFamily="34" charset="0"/>
                        </a:rPr>
                        <a:t>Максимално убрзање </a:t>
                      </a:r>
                      <a:endParaRPr lang="en-US" sz="1400">
                        <a:solidFill>
                          <a:schemeClr val="bg1"/>
                        </a:solidFill>
                        <a:latin typeface="Arial" pitchFamily="34" charset="0"/>
                        <a:ea typeface="Calibri"/>
                        <a:cs typeface="Arial" pitchFamily="34" charset="0"/>
                      </a:endParaRPr>
                    </a:p>
                    <a:p>
                      <a:pPr algn="l">
                        <a:spcAft>
                          <a:spcPts val="0"/>
                        </a:spcAft>
                      </a:pPr>
                      <a:r>
                        <a:rPr lang="en-US" sz="1400">
                          <a:solidFill>
                            <a:schemeClr val="bg1"/>
                          </a:solidFill>
                          <a:latin typeface="Arial" pitchFamily="34" charset="0"/>
                          <a:ea typeface="Times New Roman"/>
                          <a:cs typeface="Arial" pitchFamily="34" charset="0"/>
                        </a:rPr>
                        <a:t>(положај  команде „гаса“ 100%)</a:t>
                      </a:r>
                      <a:endParaRPr lang="en-US" sz="1400">
                        <a:solidFill>
                          <a:schemeClr val="bg1"/>
                        </a:solidFill>
                        <a:latin typeface="Arial" pitchFamily="34" charset="0"/>
                        <a:ea typeface="Calibri"/>
                        <a:cs typeface="Arial"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rowSpan="4">
                  <a:txBody>
                    <a:bodyPr/>
                    <a:lstStyle/>
                    <a:p>
                      <a:pPr algn="ctr">
                        <a:spcAft>
                          <a:spcPts val="0"/>
                        </a:spcAft>
                      </a:pPr>
                      <a:r>
                        <a:rPr lang="en-US" sz="1400">
                          <a:solidFill>
                            <a:schemeClr val="bg1"/>
                          </a:solidFill>
                          <a:latin typeface="Arial" pitchFamily="34" charset="0"/>
                          <a:ea typeface="Times New Roman"/>
                          <a:cs typeface="Arial" pitchFamily="34" charset="0"/>
                        </a:rPr>
                        <a:t>35 km/h</a:t>
                      </a:r>
                      <a:endParaRPr lang="en-US" sz="1400">
                        <a:solidFill>
                          <a:schemeClr val="bg1"/>
                        </a:solidFill>
                        <a:latin typeface="Arial" pitchFamily="34" charset="0"/>
                        <a:ea typeface="Calibri"/>
                        <a:cs typeface="Arial"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rowSpan="4">
                  <a:txBody>
                    <a:bodyPr/>
                    <a:lstStyle/>
                    <a:p>
                      <a:pPr algn="ctr">
                        <a:spcAft>
                          <a:spcPts val="0"/>
                        </a:spcAft>
                      </a:pPr>
                      <a:r>
                        <a:rPr lang="en-US" sz="1400">
                          <a:solidFill>
                            <a:schemeClr val="bg1"/>
                          </a:solidFill>
                          <a:latin typeface="Arial" pitchFamily="34" charset="0"/>
                          <a:ea typeface="Times New Roman"/>
                          <a:cs typeface="Arial" pitchFamily="34" charset="0"/>
                        </a:rPr>
                        <a:t>40 km/h</a:t>
                      </a:r>
                      <a:endParaRPr lang="en-US" sz="1400">
                        <a:solidFill>
                          <a:schemeClr val="bg1"/>
                        </a:solidFill>
                        <a:latin typeface="Arial" pitchFamily="34" charset="0"/>
                        <a:ea typeface="Calibri"/>
                        <a:cs typeface="Arial"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728546">
                <a:tc>
                  <a:txBody>
                    <a:bodyPr/>
                    <a:lstStyle/>
                    <a:p>
                      <a:pPr algn="l">
                        <a:spcAft>
                          <a:spcPts val="0"/>
                        </a:spcAft>
                      </a:pPr>
                      <a:r>
                        <a:rPr lang="en-US" sz="1400">
                          <a:solidFill>
                            <a:schemeClr val="bg1"/>
                          </a:solidFill>
                          <a:latin typeface="Arial" pitchFamily="34" charset="0"/>
                          <a:ea typeface="Times New Roman"/>
                          <a:cs typeface="Arial" pitchFamily="34" charset="0"/>
                        </a:rPr>
                        <a:t>Постепено померање команде „гаса“ (по осећају возача) до максималне вредности</a:t>
                      </a:r>
                      <a:endParaRPr lang="en-US" sz="1400">
                        <a:solidFill>
                          <a:schemeClr val="bg1"/>
                        </a:solidFill>
                        <a:latin typeface="Arial" pitchFamily="34" charset="0"/>
                        <a:ea typeface="Calibri"/>
                        <a:cs typeface="Arial"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874255">
                <a:tc>
                  <a:txBody>
                    <a:bodyPr/>
                    <a:lstStyle/>
                    <a:p>
                      <a:pPr algn="l">
                        <a:spcAft>
                          <a:spcPts val="0"/>
                        </a:spcAft>
                      </a:pPr>
                      <a:r>
                        <a:rPr lang="en-US" sz="1400">
                          <a:solidFill>
                            <a:schemeClr val="bg1"/>
                          </a:solidFill>
                          <a:latin typeface="Arial" pitchFamily="34" charset="0"/>
                          <a:ea typeface="Times New Roman"/>
                          <a:cs typeface="Arial" pitchFamily="34" charset="0"/>
                        </a:rPr>
                        <a:t>Постепено попуштање команде „гаса“ (по осећају возача) од максималне вредности</a:t>
                      </a:r>
                      <a:endParaRPr lang="en-US" sz="1400">
                        <a:solidFill>
                          <a:schemeClr val="bg1"/>
                        </a:solidFill>
                        <a:latin typeface="Arial" pitchFamily="34" charset="0"/>
                        <a:ea typeface="Calibri"/>
                        <a:cs typeface="Arial"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728546">
                <a:tc>
                  <a:txBody>
                    <a:bodyPr/>
                    <a:lstStyle/>
                    <a:p>
                      <a:pPr algn="l">
                        <a:spcAft>
                          <a:spcPts val="0"/>
                        </a:spcAft>
                      </a:pPr>
                      <a:r>
                        <a:rPr lang="en-US" sz="1400">
                          <a:solidFill>
                            <a:schemeClr val="bg1"/>
                          </a:solidFill>
                          <a:latin typeface="Arial" pitchFamily="34" charset="0"/>
                          <a:ea typeface="Times New Roman"/>
                          <a:cs typeface="Arial" pitchFamily="34" charset="0"/>
                        </a:rPr>
                        <a:t>Праћење кривих зависности брзине од времена дефинисаних коефицијентом β = (0,7 - 2)</a:t>
                      </a:r>
                      <a:endParaRPr lang="en-US" sz="1400">
                        <a:solidFill>
                          <a:schemeClr val="bg1"/>
                        </a:solidFill>
                        <a:latin typeface="Arial" pitchFamily="34" charset="0"/>
                        <a:ea typeface="Calibri"/>
                        <a:cs typeface="Arial"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
        <p:nvSpPr>
          <p:cNvPr id="14" name="Rectangle 13"/>
          <p:cNvSpPr/>
          <p:nvPr/>
        </p:nvSpPr>
        <p:spPr>
          <a:xfrm flipV="1">
            <a:off x="0" y="0"/>
            <a:ext cx="1295400" cy="533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5" name="Rectangle 14"/>
          <p:cNvSpPr/>
          <p:nvPr/>
        </p:nvSpPr>
        <p:spPr>
          <a:xfrm>
            <a:off x="0" y="6477001"/>
            <a:ext cx="9144000" cy="381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6" name="Rectangle 15"/>
          <p:cNvSpPr/>
          <p:nvPr/>
        </p:nvSpPr>
        <p:spPr>
          <a:xfrm>
            <a:off x="7924800" y="6477000"/>
            <a:ext cx="1219200" cy="38100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7" name="Rectangle 24"/>
          <p:cNvSpPr>
            <a:spLocks noChangeArrowheads="1"/>
          </p:cNvSpPr>
          <p:nvPr/>
        </p:nvSpPr>
        <p:spPr bwMode="gray">
          <a:xfrm>
            <a:off x="7924800" y="6477000"/>
            <a:ext cx="1066800" cy="381000"/>
          </a:xfrm>
          <a:prstGeom prst="rect">
            <a:avLst/>
          </a:prstGeom>
          <a:noFill/>
          <a:ln>
            <a:noFill/>
          </a:ln>
          <a:extLst/>
        </p:spPr>
        <p:txBody>
          <a:bodyPr anchor="ctr" anchorCtr="0"/>
          <a:lstStyle/>
          <a:p>
            <a:pPr>
              <a:defRPr/>
            </a:pPr>
            <a:fld id="{89D935C5-5EC5-4D00-B2D7-89227E27EE0D}" type="slidenum">
              <a:rPr lang="sr-Latn-RS" sz="1600" b="0" smtClean="0">
                <a:cs typeface="Arial" pitchFamily="34" charset="0"/>
              </a:rPr>
              <a:pPr>
                <a:defRPr/>
              </a:pPr>
              <a:t>7</a:t>
            </a:fld>
            <a:r>
              <a:rPr lang="sr-Latn-RS" sz="1600" b="0" smtClean="0">
                <a:cs typeface="Arial" pitchFamily="34" charset="0"/>
              </a:rPr>
              <a:t> </a:t>
            </a:r>
            <a:r>
              <a:rPr lang="sr-Latn-RS" sz="1600" b="0" smtClean="0">
                <a:cs typeface="Arial" pitchFamily="34" charset="0"/>
              </a:rPr>
              <a:t>/ 30</a:t>
            </a:r>
            <a:endParaRPr lang="en-US" sz="1600" b="0">
              <a:cs typeface="Arial" pitchFamily="34" charset="0"/>
            </a:endParaRPr>
          </a:p>
        </p:txBody>
      </p:sp>
      <p:sp>
        <p:nvSpPr>
          <p:cNvPr id="19" name="Rectangle 24"/>
          <p:cNvSpPr>
            <a:spLocks noChangeArrowheads="1"/>
          </p:cNvSpPr>
          <p:nvPr/>
        </p:nvSpPr>
        <p:spPr bwMode="gray">
          <a:xfrm>
            <a:off x="1447800" y="76200"/>
            <a:ext cx="7696200" cy="381000"/>
          </a:xfrm>
          <a:prstGeom prst="rect">
            <a:avLst/>
          </a:prstGeom>
          <a:noFill/>
          <a:ln>
            <a:noFill/>
          </a:ln>
          <a:extLst/>
        </p:spPr>
        <p:txBody>
          <a:bodyPr/>
          <a:lstStyle/>
          <a:p>
            <a:pPr algn="l">
              <a:defRPr/>
            </a:pPr>
            <a:r>
              <a:rPr lang="sr-Cyrl-RS" sz="2000" smtClean="0">
                <a:solidFill>
                  <a:schemeClr val="tx1">
                    <a:lumMod val="50000"/>
                  </a:schemeClr>
                </a:solidFill>
                <a:cs typeface="Arial" pitchFamily="34" charset="0"/>
              </a:rPr>
              <a:t>Режими вожње</a:t>
            </a:r>
            <a:endParaRPr lang="en-US" sz="2000">
              <a:solidFill>
                <a:schemeClr val="tx1">
                  <a:lumMod val="50000"/>
                </a:schemeClr>
              </a:solidFill>
              <a:cs typeface="Arial" pitchFamily="34" charset="0"/>
            </a:endParaRPr>
          </a:p>
        </p:txBody>
      </p:sp>
      <p:sp>
        <p:nvSpPr>
          <p:cNvPr id="20" name="TextBox 19"/>
          <p:cNvSpPr txBox="1"/>
          <p:nvPr/>
        </p:nvSpPr>
        <p:spPr>
          <a:xfrm>
            <a:off x="228600" y="5181600"/>
            <a:ext cx="3200400" cy="369332"/>
          </a:xfrm>
          <a:prstGeom prst="rect">
            <a:avLst/>
          </a:prstGeom>
          <a:noFill/>
        </p:spPr>
        <p:txBody>
          <a:bodyPr wrap="square" rtlCol="0">
            <a:spAutoFit/>
          </a:bodyPr>
          <a:lstStyle/>
          <a:p>
            <a:pPr algn="just"/>
            <a:r>
              <a:rPr lang="en-US" i="1" smtClean="0">
                <a:solidFill>
                  <a:schemeClr val="bg1"/>
                </a:solidFill>
                <a:latin typeface="+mn-lt"/>
                <a:cs typeface="Times New Roman" pitchFamily="18" charset="0"/>
              </a:rPr>
              <a:t>v</a:t>
            </a:r>
            <a:r>
              <a:rPr lang="en-US" smtClean="0">
                <a:solidFill>
                  <a:schemeClr val="bg1"/>
                </a:solidFill>
                <a:latin typeface="+mn-lt"/>
                <a:cs typeface="Times New Roman" pitchFamily="18" charset="0"/>
              </a:rPr>
              <a:t> = </a:t>
            </a:r>
            <a:r>
              <a:rPr lang="en-US" i="1" smtClean="0">
                <a:solidFill>
                  <a:schemeClr val="bg1"/>
                </a:solidFill>
                <a:latin typeface="+mn-lt"/>
                <a:cs typeface="Times New Roman" pitchFamily="18" charset="0"/>
              </a:rPr>
              <a:t>v</a:t>
            </a:r>
            <a:r>
              <a:rPr lang="en-US" baseline="-25000" smtClean="0">
                <a:solidFill>
                  <a:schemeClr val="bg1"/>
                </a:solidFill>
                <a:latin typeface="+mn-lt"/>
                <a:cs typeface="Times New Roman" pitchFamily="18" charset="0"/>
              </a:rPr>
              <a:t>0</a:t>
            </a:r>
            <a:r>
              <a:rPr lang="en-US" smtClean="0">
                <a:solidFill>
                  <a:schemeClr val="bg1"/>
                </a:solidFill>
                <a:latin typeface="+mn-lt"/>
                <a:cs typeface="Times New Roman" pitchFamily="18" charset="0"/>
              </a:rPr>
              <a:t> + (</a:t>
            </a:r>
            <a:r>
              <a:rPr lang="en-US" i="1" smtClean="0">
                <a:solidFill>
                  <a:schemeClr val="bg1"/>
                </a:solidFill>
                <a:latin typeface="+mn-lt"/>
                <a:cs typeface="Times New Roman" pitchFamily="18" charset="0"/>
              </a:rPr>
              <a:t>v</a:t>
            </a:r>
            <a:r>
              <a:rPr lang="en-US" baseline="-25000" smtClean="0">
                <a:solidFill>
                  <a:schemeClr val="bg1"/>
                </a:solidFill>
                <a:latin typeface="+mn-lt"/>
                <a:cs typeface="Times New Roman" pitchFamily="18" charset="0"/>
              </a:rPr>
              <a:t>f</a:t>
            </a:r>
            <a:r>
              <a:rPr lang="en-US" smtClean="0">
                <a:solidFill>
                  <a:schemeClr val="bg1"/>
                </a:solidFill>
                <a:cs typeface="Times New Roman" pitchFamily="18" charset="0"/>
              </a:rPr>
              <a:t>–</a:t>
            </a:r>
            <a:r>
              <a:rPr lang="en-US" i="1" smtClean="0">
                <a:solidFill>
                  <a:schemeClr val="bg1"/>
                </a:solidFill>
                <a:latin typeface="+mn-lt"/>
                <a:cs typeface="Times New Roman" pitchFamily="18" charset="0"/>
              </a:rPr>
              <a:t>v</a:t>
            </a:r>
            <a:r>
              <a:rPr lang="en-US" baseline="-25000" smtClean="0">
                <a:solidFill>
                  <a:schemeClr val="bg1"/>
                </a:solidFill>
                <a:latin typeface="+mn-lt"/>
                <a:cs typeface="Times New Roman" pitchFamily="18" charset="0"/>
              </a:rPr>
              <a:t>0</a:t>
            </a:r>
            <a:r>
              <a:rPr lang="en-US" smtClean="0">
                <a:solidFill>
                  <a:schemeClr val="bg1"/>
                </a:solidFill>
                <a:latin typeface="+mn-lt"/>
                <a:cs typeface="Times New Roman" pitchFamily="18" charset="0"/>
              </a:rPr>
              <a:t>)·((</a:t>
            </a:r>
            <a:r>
              <a:rPr lang="en-US" i="1" smtClean="0">
                <a:solidFill>
                  <a:schemeClr val="bg1"/>
                </a:solidFill>
                <a:latin typeface="+mn-lt"/>
                <a:cs typeface="Times New Roman" pitchFamily="18" charset="0"/>
              </a:rPr>
              <a:t>t</a:t>
            </a:r>
            <a:r>
              <a:rPr lang="en-US" smtClean="0">
                <a:solidFill>
                  <a:schemeClr val="bg1"/>
                </a:solidFill>
                <a:cs typeface="Times New Roman" pitchFamily="18" charset="0"/>
              </a:rPr>
              <a:t>–</a:t>
            </a:r>
            <a:r>
              <a:rPr lang="en-US" i="1" smtClean="0">
                <a:solidFill>
                  <a:schemeClr val="bg1"/>
                </a:solidFill>
                <a:latin typeface="+mn-lt"/>
                <a:cs typeface="Times New Roman" pitchFamily="18" charset="0"/>
              </a:rPr>
              <a:t>t</a:t>
            </a:r>
            <a:r>
              <a:rPr lang="en-US" baseline="-25000" smtClean="0">
                <a:solidFill>
                  <a:schemeClr val="bg1"/>
                </a:solidFill>
                <a:latin typeface="+mn-lt"/>
                <a:cs typeface="Times New Roman" pitchFamily="18" charset="0"/>
              </a:rPr>
              <a:t>0</a:t>
            </a:r>
            <a:r>
              <a:rPr lang="en-US" smtClean="0">
                <a:solidFill>
                  <a:schemeClr val="bg1"/>
                </a:solidFill>
                <a:latin typeface="+mn-lt"/>
                <a:cs typeface="Times New Roman" pitchFamily="18" charset="0"/>
              </a:rPr>
              <a:t>)/(</a:t>
            </a:r>
            <a:r>
              <a:rPr lang="en-US" i="1" smtClean="0">
                <a:solidFill>
                  <a:schemeClr val="bg1"/>
                </a:solidFill>
                <a:latin typeface="+mn-lt"/>
                <a:cs typeface="Times New Roman" pitchFamily="18" charset="0"/>
              </a:rPr>
              <a:t>t</a:t>
            </a:r>
            <a:r>
              <a:rPr lang="en-US" baseline="-25000" smtClean="0">
                <a:solidFill>
                  <a:schemeClr val="bg1"/>
                </a:solidFill>
                <a:latin typeface="+mn-lt"/>
                <a:cs typeface="Times New Roman" pitchFamily="18" charset="0"/>
              </a:rPr>
              <a:t>f</a:t>
            </a:r>
            <a:r>
              <a:rPr lang="en-US" smtClean="0">
                <a:solidFill>
                  <a:schemeClr val="bg1"/>
                </a:solidFill>
                <a:cs typeface="Times New Roman" pitchFamily="18" charset="0"/>
              </a:rPr>
              <a:t>–</a:t>
            </a:r>
            <a:r>
              <a:rPr lang="en-US" i="1" smtClean="0">
                <a:solidFill>
                  <a:schemeClr val="bg1"/>
                </a:solidFill>
                <a:latin typeface="+mn-lt"/>
                <a:cs typeface="Times New Roman" pitchFamily="18" charset="0"/>
              </a:rPr>
              <a:t>t</a:t>
            </a:r>
            <a:r>
              <a:rPr lang="en-US" baseline="-25000" smtClean="0">
                <a:solidFill>
                  <a:schemeClr val="bg1"/>
                </a:solidFill>
                <a:latin typeface="+mn-lt"/>
                <a:cs typeface="Times New Roman" pitchFamily="18" charset="0"/>
              </a:rPr>
              <a:t>o</a:t>
            </a:r>
            <a:r>
              <a:rPr lang="en-US" smtClean="0">
                <a:solidFill>
                  <a:schemeClr val="bg1"/>
                </a:solidFill>
                <a:latin typeface="+mn-lt"/>
                <a:cs typeface="Times New Roman" pitchFamily="18" charset="0"/>
              </a:rPr>
              <a:t>))</a:t>
            </a:r>
            <a:r>
              <a:rPr lang="el-GR" i="1" baseline="30000" smtClean="0">
                <a:solidFill>
                  <a:schemeClr val="bg1"/>
                </a:solidFill>
                <a:latin typeface="+mn-lt"/>
                <a:cs typeface="Times New Roman" pitchFamily="18" charset="0"/>
              </a:rPr>
              <a:t>β</a:t>
            </a:r>
            <a:r>
              <a:rPr lang="en-US" smtClean="0">
                <a:solidFill>
                  <a:schemeClr val="bg1"/>
                </a:solidFill>
                <a:latin typeface="+mn-lt"/>
                <a:cs typeface="Times New Roman" pitchFamily="18" charset="0"/>
              </a:rPr>
              <a:t> </a:t>
            </a:r>
            <a:endParaRPr lang="en-US" b="0">
              <a:solidFill>
                <a:schemeClr val="bg1"/>
              </a:solidFill>
              <a:latin typeface="+mn-lt"/>
              <a:cs typeface="Times New Roman" pitchFamily="18" charset="0"/>
            </a:endParaRPr>
          </a:p>
        </p:txBody>
      </p:sp>
      <p:sp>
        <p:nvSpPr>
          <p:cNvPr id="21" name="TextBox 20"/>
          <p:cNvSpPr txBox="1"/>
          <p:nvPr/>
        </p:nvSpPr>
        <p:spPr>
          <a:xfrm>
            <a:off x="228600" y="5638800"/>
            <a:ext cx="5867400" cy="646331"/>
          </a:xfrm>
          <a:prstGeom prst="rect">
            <a:avLst/>
          </a:prstGeom>
          <a:noFill/>
        </p:spPr>
        <p:txBody>
          <a:bodyPr wrap="square" rtlCol="0">
            <a:spAutoFit/>
          </a:bodyPr>
          <a:lstStyle/>
          <a:p>
            <a:pPr algn="just"/>
            <a:r>
              <a:rPr lang="en-US" b="0" i="1" smtClean="0">
                <a:solidFill>
                  <a:schemeClr val="bg1"/>
                </a:solidFill>
                <a:latin typeface="+mn-lt"/>
                <a:cs typeface="Times New Roman" pitchFamily="18" charset="0"/>
              </a:rPr>
              <a:t>v</a:t>
            </a:r>
            <a:r>
              <a:rPr lang="en-US" b="0" smtClean="0">
                <a:solidFill>
                  <a:schemeClr val="bg1"/>
                </a:solidFill>
                <a:latin typeface="+mn-lt"/>
                <a:cs typeface="Times New Roman" pitchFamily="18" charset="0"/>
              </a:rPr>
              <a:t>,</a:t>
            </a:r>
            <a:r>
              <a:rPr lang="en-US" b="0" i="1" smtClean="0">
                <a:solidFill>
                  <a:schemeClr val="bg1"/>
                </a:solidFill>
                <a:latin typeface="+mn-lt"/>
                <a:cs typeface="Times New Roman" pitchFamily="18" charset="0"/>
              </a:rPr>
              <a:t>v</a:t>
            </a:r>
            <a:r>
              <a:rPr lang="en-US" b="0" baseline="-25000" smtClean="0">
                <a:solidFill>
                  <a:schemeClr val="bg1"/>
                </a:solidFill>
                <a:latin typeface="+mn-lt"/>
                <a:cs typeface="Times New Roman" pitchFamily="18" charset="0"/>
              </a:rPr>
              <a:t>0</a:t>
            </a:r>
            <a:r>
              <a:rPr lang="en-US" b="0" smtClean="0">
                <a:solidFill>
                  <a:schemeClr val="bg1"/>
                </a:solidFill>
                <a:latin typeface="+mn-lt"/>
                <a:cs typeface="Times New Roman" pitchFamily="18" charset="0"/>
              </a:rPr>
              <a:t>,</a:t>
            </a:r>
            <a:r>
              <a:rPr lang="en-US" b="0" i="1" smtClean="0">
                <a:solidFill>
                  <a:schemeClr val="bg1"/>
                </a:solidFill>
                <a:latin typeface="+mn-lt"/>
                <a:cs typeface="Times New Roman" pitchFamily="18" charset="0"/>
              </a:rPr>
              <a:t>v</a:t>
            </a:r>
            <a:r>
              <a:rPr lang="en-US" b="0" baseline="-25000" smtClean="0">
                <a:solidFill>
                  <a:schemeClr val="bg1"/>
                </a:solidFill>
                <a:latin typeface="+mn-lt"/>
                <a:cs typeface="Times New Roman" pitchFamily="18" charset="0"/>
              </a:rPr>
              <a:t>f  </a:t>
            </a:r>
            <a:r>
              <a:rPr lang="en-US" b="0" smtClean="0">
                <a:solidFill>
                  <a:schemeClr val="bg1"/>
                </a:solidFill>
                <a:cs typeface="Times New Roman" pitchFamily="18" charset="0"/>
              </a:rPr>
              <a:t>– </a:t>
            </a:r>
            <a:r>
              <a:rPr lang="sr-Cyrl-RS" b="0" smtClean="0">
                <a:solidFill>
                  <a:schemeClr val="bg1"/>
                </a:solidFill>
                <a:latin typeface="+mn-lt"/>
                <a:cs typeface="Times New Roman" pitchFamily="18" charset="0"/>
              </a:rPr>
              <a:t>тренутна, почетна и крајња брзина </a:t>
            </a:r>
            <a:r>
              <a:rPr lang="en-US" b="0" smtClean="0">
                <a:solidFill>
                  <a:schemeClr val="bg1"/>
                </a:solidFill>
                <a:latin typeface="+mn-lt"/>
                <a:cs typeface="Times New Roman" pitchFamily="18" charset="0"/>
              </a:rPr>
              <a:t>[m/s]</a:t>
            </a:r>
          </a:p>
          <a:p>
            <a:pPr algn="just"/>
            <a:r>
              <a:rPr lang="en-US" b="0" i="1" smtClean="0">
                <a:solidFill>
                  <a:schemeClr val="bg1"/>
                </a:solidFill>
                <a:cs typeface="Times New Roman" pitchFamily="18" charset="0"/>
              </a:rPr>
              <a:t>t</a:t>
            </a:r>
            <a:r>
              <a:rPr lang="en-US" b="0" smtClean="0">
                <a:solidFill>
                  <a:schemeClr val="bg1"/>
                </a:solidFill>
                <a:cs typeface="Times New Roman" pitchFamily="18" charset="0"/>
              </a:rPr>
              <a:t>,</a:t>
            </a:r>
            <a:r>
              <a:rPr lang="en-US" b="0" i="1" smtClean="0">
                <a:solidFill>
                  <a:schemeClr val="bg1"/>
                </a:solidFill>
                <a:cs typeface="Times New Roman" pitchFamily="18" charset="0"/>
              </a:rPr>
              <a:t>t</a:t>
            </a:r>
            <a:r>
              <a:rPr lang="en-US" b="0" baseline="-25000" smtClean="0">
                <a:solidFill>
                  <a:schemeClr val="bg1"/>
                </a:solidFill>
                <a:cs typeface="Times New Roman" pitchFamily="18" charset="0"/>
              </a:rPr>
              <a:t>0</a:t>
            </a:r>
            <a:r>
              <a:rPr lang="en-US" b="0" smtClean="0">
                <a:solidFill>
                  <a:schemeClr val="bg1"/>
                </a:solidFill>
                <a:cs typeface="Times New Roman" pitchFamily="18" charset="0"/>
              </a:rPr>
              <a:t>,</a:t>
            </a:r>
            <a:r>
              <a:rPr lang="en-US" b="0" i="1" smtClean="0">
                <a:solidFill>
                  <a:schemeClr val="bg1"/>
                </a:solidFill>
                <a:cs typeface="Times New Roman" pitchFamily="18" charset="0"/>
              </a:rPr>
              <a:t>t</a:t>
            </a:r>
            <a:r>
              <a:rPr lang="en-US" b="0" baseline="-25000" smtClean="0">
                <a:solidFill>
                  <a:schemeClr val="bg1"/>
                </a:solidFill>
                <a:cs typeface="Times New Roman" pitchFamily="18" charset="0"/>
              </a:rPr>
              <a:t>f  </a:t>
            </a:r>
            <a:r>
              <a:rPr lang="en-US" b="0" smtClean="0">
                <a:solidFill>
                  <a:schemeClr val="bg1"/>
                </a:solidFill>
                <a:cs typeface="Times New Roman" pitchFamily="18" charset="0"/>
              </a:rPr>
              <a:t>– </a:t>
            </a:r>
            <a:r>
              <a:rPr lang="sr-Cyrl-RS" b="0" smtClean="0">
                <a:solidFill>
                  <a:schemeClr val="bg1"/>
                </a:solidFill>
                <a:cs typeface="Times New Roman" pitchFamily="18" charset="0"/>
              </a:rPr>
              <a:t>тренутно, почетно и крајње време убрзања </a:t>
            </a:r>
            <a:r>
              <a:rPr lang="en-US" b="0" smtClean="0">
                <a:solidFill>
                  <a:schemeClr val="bg1"/>
                </a:solidFill>
                <a:cs typeface="Times New Roman" pitchFamily="18" charset="0"/>
              </a:rPr>
              <a:t>[s]</a:t>
            </a:r>
            <a:endParaRPr lang="en-US" b="0">
              <a:solidFill>
                <a:schemeClr val="bg1"/>
              </a:solidFill>
              <a:latin typeface="+mn-lt"/>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95400" y="0"/>
            <a:ext cx="7848600" cy="5334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6388" name="TextBox 7"/>
          <p:cNvSpPr txBox="1">
            <a:spLocks noChangeArrowheads="1"/>
          </p:cNvSpPr>
          <p:nvPr/>
        </p:nvSpPr>
        <p:spPr bwMode="auto">
          <a:xfrm>
            <a:off x="228600" y="838200"/>
            <a:ext cx="8686800" cy="2031325"/>
          </a:xfrm>
          <a:prstGeom prst="rect">
            <a:avLst/>
          </a:prstGeom>
          <a:noFill/>
          <a:ln>
            <a:noFill/>
          </a:ln>
          <a:extLst/>
        </p:spPr>
        <p:txBody>
          <a:bodyPr>
            <a:spAutoFit/>
          </a:bodyPr>
          <a:lstStyle/>
          <a:p>
            <a:pPr algn="ctr">
              <a:defRPr/>
            </a:pPr>
            <a:endParaRPr lang="sr-Cyrl-CS">
              <a:solidFill>
                <a:schemeClr val="bg1"/>
              </a:solidFill>
              <a:latin typeface="+mn-lt"/>
            </a:endParaRPr>
          </a:p>
          <a:p>
            <a:pPr algn="l">
              <a:defRPr/>
            </a:pPr>
            <a:endParaRPr lang="sr-Cyrl-CS">
              <a:solidFill>
                <a:schemeClr val="bg1"/>
              </a:solidFill>
              <a:latin typeface="+mn-lt"/>
            </a:endParaRPr>
          </a:p>
          <a:p>
            <a:pPr algn="l">
              <a:defRPr/>
            </a:pPr>
            <a:endParaRPr lang="sr-Cyrl-CS">
              <a:solidFill>
                <a:schemeClr val="bg1"/>
              </a:solidFill>
              <a:latin typeface="+mn-lt"/>
            </a:endParaRPr>
          </a:p>
          <a:p>
            <a:pPr algn="l">
              <a:defRPr/>
            </a:pPr>
            <a:endParaRPr lang="sr-Cyrl-CS">
              <a:solidFill>
                <a:schemeClr val="bg1"/>
              </a:solidFill>
              <a:latin typeface="+mn-lt"/>
            </a:endParaRPr>
          </a:p>
          <a:p>
            <a:pPr algn="l">
              <a:defRPr/>
            </a:pPr>
            <a:endParaRPr lang="sr-Cyrl-CS">
              <a:solidFill>
                <a:schemeClr val="bg1"/>
              </a:solidFill>
              <a:latin typeface="+mn-lt"/>
            </a:endParaRPr>
          </a:p>
          <a:p>
            <a:pPr algn="l">
              <a:defRPr/>
            </a:pPr>
            <a:endParaRPr lang="sr-Cyrl-CS">
              <a:solidFill>
                <a:schemeClr val="bg1"/>
              </a:solidFill>
              <a:latin typeface="+mn-lt"/>
            </a:endParaRPr>
          </a:p>
          <a:p>
            <a:pPr algn="l">
              <a:defRPr/>
            </a:pPr>
            <a:r>
              <a:rPr lang="sr-Cyrl-CS">
                <a:solidFill>
                  <a:schemeClr val="bg1"/>
                </a:solidFill>
                <a:latin typeface="+mn-lt"/>
              </a:rPr>
              <a:t> </a:t>
            </a:r>
            <a:endParaRPr lang="sr-Cyrl-CS" b="0">
              <a:solidFill>
                <a:schemeClr val="bg1"/>
              </a:solidFill>
              <a:effectLst>
                <a:outerShdw blurRad="38100" dist="38100" dir="2700000" algn="tl">
                  <a:srgbClr val="000000"/>
                </a:outerShdw>
              </a:effectLst>
              <a:latin typeface="+mn-lt"/>
            </a:endParaRPr>
          </a:p>
        </p:txBody>
      </p:sp>
      <p:sp>
        <p:nvSpPr>
          <p:cNvPr id="11" name="TextBox 10"/>
          <p:cNvSpPr txBox="1"/>
          <p:nvPr/>
        </p:nvSpPr>
        <p:spPr>
          <a:xfrm>
            <a:off x="228600" y="1299864"/>
            <a:ext cx="8686800" cy="3139321"/>
          </a:xfrm>
          <a:prstGeom prst="rect">
            <a:avLst/>
          </a:prstGeom>
          <a:noFill/>
        </p:spPr>
        <p:txBody>
          <a:bodyPr wrap="square" rtlCol="0">
            <a:spAutoFit/>
          </a:bodyPr>
          <a:lstStyle/>
          <a:p>
            <a:pPr algn="just"/>
            <a:r>
              <a:rPr lang="sr-Cyrl-RS" dirty="0" smtClean="0">
                <a:solidFill>
                  <a:schemeClr val="bg1"/>
                </a:solidFill>
                <a:latin typeface="+mn-lt"/>
                <a:cs typeface="Times New Roman" pitchFamily="18" charset="0"/>
              </a:rPr>
              <a:t>Режими  константне брзине кретања</a:t>
            </a:r>
          </a:p>
          <a:p>
            <a:pPr algn="just"/>
            <a:r>
              <a:rPr lang="en-US" b="0" dirty="0" err="1" smtClean="0">
                <a:solidFill>
                  <a:schemeClr val="bg1"/>
                </a:solidFill>
                <a:latin typeface="+mn-lt"/>
                <a:cs typeface="Times New Roman" pitchFamily="18" charset="0"/>
              </a:rPr>
              <a:t>Иако</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су</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константне</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брзине</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кретања</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на</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линији</a:t>
            </a:r>
            <a:r>
              <a:rPr lang="en-US" b="0" dirty="0" smtClean="0">
                <a:solidFill>
                  <a:schemeClr val="bg1"/>
                </a:solidFill>
                <a:latin typeface="+mn-lt"/>
                <a:cs typeface="Times New Roman" pitchFamily="18" charset="0"/>
              </a:rPr>
              <a:t> ЕКО 1 </a:t>
            </a:r>
            <a:r>
              <a:rPr lang="en-US" b="0" dirty="0" err="1" smtClean="0">
                <a:solidFill>
                  <a:schemeClr val="bg1"/>
                </a:solidFill>
                <a:latin typeface="+mn-lt"/>
                <a:cs typeface="Times New Roman" pitchFamily="18" charset="0"/>
              </a:rPr>
              <a:t>ретке</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испитивања</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су</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вршена</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за</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различите</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вредности</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тих</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брзина</a:t>
            </a:r>
            <a:r>
              <a:rPr lang="en-US" b="0" dirty="0" smtClean="0">
                <a:solidFill>
                  <a:schemeClr val="bg1"/>
                </a:solidFill>
                <a:latin typeface="+mn-lt"/>
                <a:cs typeface="Times New Roman" pitchFamily="18" charset="0"/>
              </a:rPr>
              <a:t> у </a:t>
            </a:r>
            <a:r>
              <a:rPr lang="en-US" b="0" dirty="0" err="1" smtClean="0">
                <a:solidFill>
                  <a:schemeClr val="bg1"/>
                </a:solidFill>
                <a:latin typeface="+mn-lt"/>
                <a:cs typeface="Times New Roman" pitchFamily="18" charset="0"/>
              </a:rPr>
              <a:t>опсегу</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између</a:t>
            </a:r>
            <a:r>
              <a:rPr lang="en-US" b="0" dirty="0" smtClean="0">
                <a:solidFill>
                  <a:schemeClr val="bg1"/>
                </a:solidFill>
                <a:latin typeface="+mn-lt"/>
                <a:cs typeface="Times New Roman" pitchFamily="18" charset="0"/>
              </a:rPr>
              <a:t> 25 и 50 km/h, </a:t>
            </a:r>
            <a:r>
              <a:rPr lang="en-US" b="0" dirty="0" err="1" smtClean="0">
                <a:solidFill>
                  <a:schemeClr val="bg1"/>
                </a:solidFill>
                <a:latin typeface="+mn-lt"/>
                <a:cs typeface="Times New Roman" pitchFamily="18" charset="0"/>
              </a:rPr>
              <a:t>како</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би</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се</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одредила</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константа</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брзина</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при</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којој</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је</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енергетска</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ефикасност</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возила</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највећа</a:t>
            </a:r>
            <a:r>
              <a:rPr lang="en-US" b="0" dirty="0" smtClean="0">
                <a:solidFill>
                  <a:schemeClr val="bg1"/>
                </a:solidFill>
                <a:latin typeface="+mn-lt"/>
                <a:cs typeface="Times New Roman" pitchFamily="18" charset="0"/>
              </a:rPr>
              <a:t>.</a:t>
            </a:r>
            <a:endParaRPr lang="sr-Cyrl-RS" b="0" dirty="0" smtClean="0">
              <a:solidFill>
                <a:schemeClr val="bg1"/>
              </a:solidFill>
              <a:latin typeface="+mn-lt"/>
              <a:cs typeface="Times New Roman" pitchFamily="18" charset="0"/>
            </a:endParaRPr>
          </a:p>
          <a:p>
            <a:pPr algn="just"/>
            <a:endParaRPr lang="sr-Cyrl-RS" b="0" dirty="0" smtClean="0">
              <a:solidFill>
                <a:schemeClr val="bg1"/>
              </a:solidFill>
              <a:latin typeface="+mn-lt"/>
              <a:cs typeface="Times New Roman" pitchFamily="18" charset="0"/>
            </a:endParaRPr>
          </a:p>
          <a:p>
            <a:pPr algn="just"/>
            <a:r>
              <a:rPr lang="sr-Cyrl-RS" dirty="0" smtClean="0">
                <a:solidFill>
                  <a:schemeClr val="bg1"/>
                </a:solidFill>
                <a:latin typeface="+mn-lt"/>
                <a:cs typeface="Times New Roman" pitchFamily="18" charset="0"/>
              </a:rPr>
              <a:t>Режими успорења</a:t>
            </a:r>
          </a:p>
          <a:p>
            <a:pPr algn="just"/>
            <a:r>
              <a:rPr lang="sr-Cyrl-RS" b="0" dirty="0" smtClean="0">
                <a:solidFill>
                  <a:schemeClr val="bg1"/>
                </a:solidFill>
                <a:latin typeface="+mn-lt"/>
                <a:cs typeface="Times New Roman" pitchFamily="18" charset="0"/>
              </a:rPr>
              <a:t>П</a:t>
            </a:r>
            <a:r>
              <a:rPr lang="en-US" b="0" dirty="0" err="1" smtClean="0">
                <a:solidFill>
                  <a:schemeClr val="bg1"/>
                </a:solidFill>
                <a:latin typeface="+mn-lt"/>
                <a:cs typeface="Times New Roman" pitchFamily="18" charset="0"/>
              </a:rPr>
              <a:t>отребно</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је</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извести</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успорења</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мањег</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средњег</a:t>
            </a:r>
            <a:r>
              <a:rPr lang="en-US" b="0" dirty="0" smtClean="0">
                <a:solidFill>
                  <a:schemeClr val="bg1"/>
                </a:solidFill>
                <a:latin typeface="+mn-lt"/>
                <a:cs typeface="Times New Roman" pitchFamily="18" charset="0"/>
              </a:rPr>
              <a:t> и </a:t>
            </a:r>
            <a:r>
              <a:rPr lang="en-US" b="0" dirty="0" err="1" smtClean="0">
                <a:solidFill>
                  <a:schemeClr val="bg1"/>
                </a:solidFill>
                <a:latin typeface="+mn-lt"/>
                <a:cs typeface="Times New Roman" pitchFamily="18" charset="0"/>
              </a:rPr>
              <a:t>већег</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интензитета</a:t>
            </a:r>
            <a:r>
              <a:rPr lang="en-US" b="0" dirty="0" smtClean="0">
                <a:solidFill>
                  <a:schemeClr val="bg1"/>
                </a:solidFill>
                <a:latin typeface="+mn-lt"/>
                <a:cs typeface="Times New Roman" pitchFamily="18" charset="0"/>
              </a:rPr>
              <a:t>, и </a:t>
            </a:r>
            <a:r>
              <a:rPr lang="en-US" b="0" dirty="0" err="1" smtClean="0">
                <a:solidFill>
                  <a:schemeClr val="bg1"/>
                </a:solidFill>
                <a:latin typeface="+mn-lt"/>
                <a:cs typeface="Times New Roman" pitchFamily="18" charset="0"/>
              </a:rPr>
              <a:t>то</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са</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оптерећеним</a:t>
            </a:r>
            <a:r>
              <a:rPr lang="en-US" b="0" dirty="0" smtClean="0">
                <a:solidFill>
                  <a:schemeClr val="bg1"/>
                </a:solidFill>
                <a:latin typeface="+mn-lt"/>
                <a:cs typeface="Times New Roman" pitchFamily="18" charset="0"/>
              </a:rPr>
              <a:t> и </a:t>
            </a:r>
            <a:r>
              <a:rPr lang="en-US" b="0" dirty="0" err="1" smtClean="0">
                <a:solidFill>
                  <a:schemeClr val="bg1"/>
                </a:solidFill>
                <a:latin typeface="+mn-lt"/>
                <a:cs typeface="Times New Roman" pitchFamily="18" charset="0"/>
              </a:rPr>
              <a:t>неоптерећеним</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возилом</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како</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би</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се</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одредила</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количина</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рекуперисане</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енергије</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при</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различитим</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положајима</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команде</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кочнице</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оптерећењима</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возила</a:t>
            </a:r>
            <a:r>
              <a:rPr lang="en-US" b="0" dirty="0" smtClean="0">
                <a:solidFill>
                  <a:schemeClr val="bg1"/>
                </a:solidFill>
                <a:latin typeface="+mn-lt"/>
                <a:cs typeface="Times New Roman" pitchFamily="18" charset="0"/>
              </a:rPr>
              <a:t> и </a:t>
            </a:r>
            <a:r>
              <a:rPr lang="en-US" b="0" dirty="0" err="1" smtClean="0">
                <a:solidFill>
                  <a:schemeClr val="bg1"/>
                </a:solidFill>
                <a:latin typeface="+mn-lt"/>
                <a:cs typeface="Times New Roman" pitchFamily="18" charset="0"/>
              </a:rPr>
              <a:t>брзинама</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кретања</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пре</a:t>
            </a:r>
            <a:r>
              <a:rPr lang="en-US" b="0" dirty="0" smtClean="0">
                <a:solidFill>
                  <a:schemeClr val="bg1"/>
                </a:solidFill>
                <a:latin typeface="+mn-lt"/>
                <a:cs typeface="Times New Roman" pitchFamily="18" charset="0"/>
              </a:rPr>
              <a:t> и </a:t>
            </a:r>
            <a:r>
              <a:rPr lang="en-US" b="0" dirty="0" err="1" smtClean="0">
                <a:solidFill>
                  <a:schemeClr val="bg1"/>
                </a:solidFill>
                <a:latin typeface="+mn-lt"/>
                <a:cs typeface="Times New Roman" pitchFamily="18" charset="0"/>
              </a:rPr>
              <a:t>током</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процеса</a:t>
            </a:r>
            <a:r>
              <a:rPr lang="en-US" b="0" dirty="0" smtClean="0">
                <a:solidFill>
                  <a:schemeClr val="bg1"/>
                </a:solidFill>
                <a:latin typeface="+mn-lt"/>
                <a:cs typeface="Times New Roman" pitchFamily="18" charset="0"/>
              </a:rPr>
              <a:t> </a:t>
            </a:r>
            <a:r>
              <a:rPr lang="en-US" b="0" dirty="0" err="1" smtClean="0">
                <a:solidFill>
                  <a:schemeClr val="bg1"/>
                </a:solidFill>
                <a:latin typeface="+mn-lt"/>
                <a:cs typeface="Times New Roman" pitchFamily="18" charset="0"/>
              </a:rPr>
              <a:t>кочења</a:t>
            </a:r>
            <a:r>
              <a:rPr lang="en-US" b="0" dirty="0" smtClean="0">
                <a:solidFill>
                  <a:schemeClr val="bg1"/>
                </a:solidFill>
                <a:latin typeface="+mn-lt"/>
                <a:cs typeface="Times New Roman" pitchFamily="18" charset="0"/>
              </a:rPr>
              <a:t>. </a:t>
            </a:r>
            <a:endParaRPr lang="sr-Cyrl-RS" b="0" dirty="0" smtClean="0">
              <a:solidFill>
                <a:schemeClr val="bg1"/>
              </a:solidFill>
              <a:latin typeface="+mn-lt"/>
              <a:cs typeface="Times New Roman" pitchFamily="18" charset="0"/>
            </a:endParaRPr>
          </a:p>
        </p:txBody>
      </p:sp>
      <p:sp>
        <p:nvSpPr>
          <p:cNvPr id="9" name="Rectangle 8"/>
          <p:cNvSpPr/>
          <p:nvPr/>
        </p:nvSpPr>
        <p:spPr>
          <a:xfrm flipV="1">
            <a:off x="0" y="0"/>
            <a:ext cx="1295400" cy="533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0" name="Rectangle 9"/>
          <p:cNvSpPr/>
          <p:nvPr/>
        </p:nvSpPr>
        <p:spPr>
          <a:xfrm>
            <a:off x="0" y="6477001"/>
            <a:ext cx="9144000" cy="381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3" name="Rectangle 12"/>
          <p:cNvSpPr/>
          <p:nvPr/>
        </p:nvSpPr>
        <p:spPr>
          <a:xfrm>
            <a:off x="7924800" y="6477000"/>
            <a:ext cx="1219200" cy="38100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4" name="Rectangle 24"/>
          <p:cNvSpPr>
            <a:spLocks noChangeArrowheads="1"/>
          </p:cNvSpPr>
          <p:nvPr/>
        </p:nvSpPr>
        <p:spPr bwMode="gray">
          <a:xfrm>
            <a:off x="7924800" y="6477000"/>
            <a:ext cx="1066800" cy="381000"/>
          </a:xfrm>
          <a:prstGeom prst="rect">
            <a:avLst/>
          </a:prstGeom>
          <a:noFill/>
          <a:ln>
            <a:noFill/>
          </a:ln>
          <a:extLst/>
        </p:spPr>
        <p:txBody>
          <a:bodyPr anchor="ctr" anchorCtr="0"/>
          <a:lstStyle/>
          <a:p>
            <a:pPr>
              <a:defRPr/>
            </a:pPr>
            <a:fld id="{89D935C5-5EC5-4D00-B2D7-89227E27EE0D}" type="slidenum">
              <a:rPr lang="sr-Latn-RS" sz="1600" b="0" smtClean="0">
                <a:cs typeface="Arial" pitchFamily="34" charset="0"/>
              </a:rPr>
              <a:pPr>
                <a:defRPr/>
              </a:pPr>
              <a:t>8</a:t>
            </a:fld>
            <a:r>
              <a:rPr lang="sr-Latn-RS" sz="1600" b="0" smtClean="0">
                <a:cs typeface="Arial" pitchFamily="34" charset="0"/>
              </a:rPr>
              <a:t> </a:t>
            </a:r>
            <a:r>
              <a:rPr lang="sr-Latn-RS" sz="1600" b="0" smtClean="0">
                <a:cs typeface="Arial" pitchFamily="34" charset="0"/>
              </a:rPr>
              <a:t>/ 30</a:t>
            </a:r>
            <a:endParaRPr lang="en-US" sz="1600" b="0">
              <a:cs typeface="Arial" pitchFamily="34" charset="0"/>
            </a:endParaRPr>
          </a:p>
        </p:txBody>
      </p:sp>
      <p:sp>
        <p:nvSpPr>
          <p:cNvPr id="15" name="Rectangle 24"/>
          <p:cNvSpPr>
            <a:spLocks noChangeArrowheads="1"/>
          </p:cNvSpPr>
          <p:nvPr/>
        </p:nvSpPr>
        <p:spPr bwMode="gray">
          <a:xfrm>
            <a:off x="1447800" y="76200"/>
            <a:ext cx="7696200" cy="381000"/>
          </a:xfrm>
          <a:prstGeom prst="rect">
            <a:avLst/>
          </a:prstGeom>
          <a:noFill/>
          <a:ln>
            <a:noFill/>
          </a:ln>
          <a:extLst/>
        </p:spPr>
        <p:txBody>
          <a:bodyPr/>
          <a:lstStyle/>
          <a:p>
            <a:pPr algn="l">
              <a:defRPr/>
            </a:pPr>
            <a:r>
              <a:rPr lang="sr-Cyrl-RS" sz="2000" smtClean="0">
                <a:solidFill>
                  <a:schemeClr val="tx1">
                    <a:lumMod val="50000"/>
                  </a:schemeClr>
                </a:solidFill>
                <a:cs typeface="Arial" pitchFamily="34" charset="0"/>
              </a:rPr>
              <a:t>Режими вожње</a:t>
            </a:r>
            <a:endParaRPr lang="en-US" sz="2000">
              <a:solidFill>
                <a:schemeClr val="tx1">
                  <a:lumMod val="50000"/>
                </a:schemeClr>
              </a:solidFill>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1295400" y="0"/>
            <a:ext cx="7848600" cy="5334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6388" name="TextBox 7"/>
          <p:cNvSpPr txBox="1">
            <a:spLocks noChangeArrowheads="1"/>
          </p:cNvSpPr>
          <p:nvPr/>
        </p:nvSpPr>
        <p:spPr bwMode="auto">
          <a:xfrm>
            <a:off x="228600" y="838200"/>
            <a:ext cx="8686800" cy="2031325"/>
          </a:xfrm>
          <a:prstGeom prst="rect">
            <a:avLst/>
          </a:prstGeom>
          <a:noFill/>
          <a:ln>
            <a:noFill/>
          </a:ln>
          <a:extLst/>
        </p:spPr>
        <p:txBody>
          <a:bodyPr>
            <a:spAutoFit/>
          </a:bodyPr>
          <a:lstStyle/>
          <a:p>
            <a:pPr algn="ctr">
              <a:defRPr/>
            </a:pPr>
            <a:endParaRPr lang="sr-Cyrl-CS">
              <a:solidFill>
                <a:schemeClr val="bg1"/>
              </a:solidFill>
              <a:latin typeface="+mn-lt"/>
            </a:endParaRPr>
          </a:p>
          <a:p>
            <a:pPr algn="l">
              <a:defRPr/>
            </a:pPr>
            <a:endParaRPr lang="sr-Cyrl-CS">
              <a:solidFill>
                <a:schemeClr val="bg1"/>
              </a:solidFill>
              <a:latin typeface="+mn-lt"/>
            </a:endParaRPr>
          </a:p>
          <a:p>
            <a:pPr algn="l">
              <a:defRPr/>
            </a:pPr>
            <a:endParaRPr lang="sr-Cyrl-CS">
              <a:solidFill>
                <a:schemeClr val="bg1"/>
              </a:solidFill>
              <a:latin typeface="+mn-lt"/>
            </a:endParaRPr>
          </a:p>
          <a:p>
            <a:pPr algn="l">
              <a:defRPr/>
            </a:pPr>
            <a:endParaRPr lang="sr-Cyrl-CS">
              <a:solidFill>
                <a:schemeClr val="bg1"/>
              </a:solidFill>
              <a:latin typeface="+mn-lt"/>
            </a:endParaRPr>
          </a:p>
          <a:p>
            <a:pPr algn="l">
              <a:defRPr/>
            </a:pPr>
            <a:endParaRPr lang="sr-Cyrl-CS">
              <a:solidFill>
                <a:schemeClr val="bg1"/>
              </a:solidFill>
              <a:latin typeface="+mn-lt"/>
            </a:endParaRPr>
          </a:p>
          <a:p>
            <a:pPr algn="l">
              <a:defRPr/>
            </a:pPr>
            <a:endParaRPr lang="sr-Cyrl-CS">
              <a:solidFill>
                <a:schemeClr val="bg1"/>
              </a:solidFill>
              <a:latin typeface="+mn-lt"/>
            </a:endParaRPr>
          </a:p>
          <a:p>
            <a:pPr algn="l">
              <a:defRPr/>
            </a:pPr>
            <a:r>
              <a:rPr lang="sr-Cyrl-CS">
                <a:solidFill>
                  <a:schemeClr val="bg1"/>
                </a:solidFill>
                <a:latin typeface="+mn-lt"/>
              </a:rPr>
              <a:t> </a:t>
            </a:r>
            <a:endParaRPr lang="sr-Cyrl-CS" b="0">
              <a:solidFill>
                <a:schemeClr val="bg1"/>
              </a:solidFill>
              <a:effectLst>
                <a:outerShdw blurRad="38100" dist="38100" dir="2700000" algn="tl">
                  <a:srgbClr val="000000"/>
                </a:outerShdw>
              </a:effectLst>
              <a:latin typeface="+mn-lt"/>
            </a:endParaRPr>
          </a:p>
        </p:txBody>
      </p:sp>
      <p:sp>
        <p:nvSpPr>
          <p:cNvPr id="11" name="TextBox 10"/>
          <p:cNvSpPr txBox="1"/>
          <p:nvPr/>
        </p:nvSpPr>
        <p:spPr>
          <a:xfrm>
            <a:off x="228600" y="762000"/>
            <a:ext cx="4648200" cy="646331"/>
          </a:xfrm>
          <a:prstGeom prst="rect">
            <a:avLst/>
          </a:prstGeom>
          <a:noFill/>
        </p:spPr>
        <p:txBody>
          <a:bodyPr wrap="square" rtlCol="0">
            <a:spAutoFit/>
          </a:bodyPr>
          <a:lstStyle/>
          <a:p>
            <a:pPr algn="just"/>
            <a:r>
              <a:rPr lang="sr-Cyrl-RS" smtClean="0">
                <a:solidFill>
                  <a:schemeClr val="bg1"/>
                </a:solidFill>
                <a:latin typeface="+mn-lt"/>
                <a:cs typeface="Times New Roman" pitchFamily="18" charset="0"/>
              </a:rPr>
              <a:t>Неоптерећено</a:t>
            </a:r>
          </a:p>
          <a:p>
            <a:pPr algn="just"/>
            <a:r>
              <a:rPr lang="en-US" b="0" smtClean="0">
                <a:solidFill>
                  <a:schemeClr val="bg1"/>
                </a:solidFill>
                <a:cs typeface="Times New Roman" pitchFamily="18" charset="0"/>
              </a:rPr>
              <a:t>7 испитивача (укупн</a:t>
            </a:r>
            <a:r>
              <a:rPr lang="sr-Cyrl-RS" b="0" smtClean="0">
                <a:solidFill>
                  <a:schemeClr val="bg1"/>
                </a:solidFill>
                <a:cs typeface="Times New Roman" pitchFamily="18" charset="0"/>
              </a:rPr>
              <a:t>о</a:t>
            </a:r>
            <a:r>
              <a:rPr lang="en-US" b="0" smtClean="0">
                <a:solidFill>
                  <a:schemeClr val="bg1"/>
                </a:solidFill>
                <a:cs typeface="Times New Roman" pitchFamily="18" charset="0"/>
              </a:rPr>
              <a:t> 490 kg)</a:t>
            </a:r>
            <a:endParaRPr lang="en-US" b="0">
              <a:solidFill>
                <a:srgbClr val="FF0000"/>
              </a:solidFill>
              <a:latin typeface="+mn-lt"/>
              <a:cs typeface="Times New Roman" pitchFamily="18" charset="0"/>
            </a:endParaRPr>
          </a:p>
        </p:txBody>
      </p:sp>
      <p:pic>
        <p:nvPicPr>
          <p:cNvPr id="12" name="Picture 11" descr="D:\Izvestaj\04_12_2019 Fotografije\IMG_20191204_101341.jpg"/>
          <p:cNvPicPr/>
          <p:nvPr/>
        </p:nvPicPr>
        <p:blipFill>
          <a:blip r:embed="rId3" cstate="print"/>
          <a:srcRect t="18921"/>
          <a:stretch>
            <a:fillRect/>
          </a:stretch>
        </p:blipFill>
        <p:spPr bwMode="auto">
          <a:xfrm>
            <a:off x="1" y="2819400"/>
            <a:ext cx="9144000" cy="3657600"/>
          </a:xfrm>
          <a:prstGeom prst="rect">
            <a:avLst/>
          </a:prstGeom>
          <a:noFill/>
          <a:ln w="9525">
            <a:noFill/>
            <a:miter lim="800000"/>
            <a:headEnd/>
            <a:tailEnd/>
          </a:ln>
        </p:spPr>
      </p:pic>
      <p:sp>
        <p:nvSpPr>
          <p:cNvPr id="9" name="Rectangle 8"/>
          <p:cNvSpPr/>
          <p:nvPr/>
        </p:nvSpPr>
        <p:spPr>
          <a:xfrm flipV="1">
            <a:off x="0" y="0"/>
            <a:ext cx="1295400" cy="533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0" name="Rectangle 9"/>
          <p:cNvSpPr/>
          <p:nvPr/>
        </p:nvSpPr>
        <p:spPr>
          <a:xfrm>
            <a:off x="0" y="6477001"/>
            <a:ext cx="9144000" cy="381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3" name="Rectangle 12"/>
          <p:cNvSpPr/>
          <p:nvPr/>
        </p:nvSpPr>
        <p:spPr>
          <a:xfrm>
            <a:off x="7924800" y="6477000"/>
            <a:ext cx="1219200" cy="38100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14" name="Rectangle 24"/>
          <p:cNvSpPr>
            <a:spLocks noChangeArrowheads="1"/>
          </p:cNvSpPr>
          <p:nvPr/>
        </p:nvSpPr>
        <p:spPr bwMode="gray">
          <a:xfrm>
            <a:off x="7924800" y="6477000"/>
            <a:ext cx="1066800" cy="381000"/>
          </a:xfrm>
          <a:prstGeom prst="rect">
            <a:avLst/>
          </a:prstGeom>
          <a:noFill/>
          <a:ln>
            <a:noFill/>
          </a:ln>
          <a:extLst/>
        </p:spPr>
        <p:txBody>
          <a:bodyPr anchor="ctr" anchorCtr="0"/>
          <a:lstStyle/>
          <a:p>
            <a:pPr>
              <a:defRPr/>
            </a:pPr>
            <a:fld id="{89D935C5-5EC5-4D00-B2D7-89227E27EE0D}" type="slidenum">
              <a:rPr lang="sr-Latn-RS" sz="1600" b="0" smtClean="0">
                <a:cs typeface="Arial" pitchFamily="34" charset="0"/>
              </a:rPr>
              <a:pPr>
                <a:defRPr/>
              </a:pPr>
              <a:t>9</a:t>
            </a:fld>
            <a:r>
              <a:rPr lang="sr-Latn-RS" sz="1600" b="0" smtClean="0">
                <a:cs typeface="Arial" pitchFamily="34" charset="0"/>
              </a:rPr>
              <a:t> </a:t>
            </a:r>
            <a:r>
              <a:rPr lang="sr-Latn-RS" sz="1600" b="0" smtClean="0">
                <a:cs typeface="Arial" pitchFamily="34" charset="0"/>
              </a:rPr>
              <a:t>/ 30</a:t>
            </a:r>
            <a:endParaRPr lang="en-US" sz="1600" b="0">
              <a:cs typeface="Arial" pitchFamily="34" charset="0"/>
            </a:endParaRPr>
          </a:p>
        </p:txBody>
      </p:sp>
      <p:sp>
        <p:nvSpPr>
          <p:cNvPr id="15" name="Rectangle 24"/>
          <p:cNvSpPr>
            <a:spLocks noChangeArrowheads="1"/>
          </p:cNvSpPr>
          <p:nvPr/>
        </p:nvSpPr>
        <p:spPr bwMode="gray">
          <a:xfrm>
            <a:off x="1447800" y="76200"/>
            <a:ext cx="7696200" cy="381000"/>
          </a:xfrm>
          <a:prstGeom prst="rect">
            <a:avLst/>
          </a:prstGeom>
          <a:noFill/>
          <a:ln>
            <a:noFill/>
          </a:ln>
          <a:extLst/>
        </p:spPr>
        <p:txBody>
          <a:bodyPr/>
          <a:lstStyle/>
          <a:p>
            <a:pPr algn="l">
              <a:defRPr/>
            </a:pPr>
            <a:r>
              <a:rPr lang="sr-Cyrl-RS" sz="2000" smtClean="0">
                <a:solidFill>
                  <a:schemeClr val="tx1">
                    <a:lumMod val="50000"/>
                  </a:schemeClr>
                </a:solidFill>
                <a:cs typeface="Arial" pitchFamily="34" charset="0"/>
              </a:rPr>
              <a:t>Оптерећење возила</a:t>
            </a:r>
            <a:endParaRPr lang="en-US" sz="2000">
              <a:solidFill>
                <a:schemeClr val="tx1">
                  <a:lumMod val="50000"/>
                </a:schemeClr>
              </a:solidFill>
              <a:cs typeface="Arial" pitchFamily="34" charset="0"/>
            </a:endParaRPr>
          </a:p>
        </p:txBody>
      </p:sp>
      <p:sp>
        <p:nvSpPr>
          <p:cNvPr id="16" name="TextBox 15"/>
          <p:cNvSpPr txBox="1"/>
          <p:nvPr/>
        </p:nvSpPr>
        <p:spPr>
          <a:xfrm>
            <a:off x="4648200" y="762000"/>
            <a:ext cx="4648200" cy="1477328"/>
          </a:xfrm>
          <a:prstGeom prst="rect">
            <a:avLst/>
          </a:prstGeom>
          <a:noFill/>
        </p:spPr>
        <p:txBody>
          <a:bodyPr wrap="square" rtlCol="0">
            <a:spAutoFit/>
          </a:bodyPr>
          <a:lstStyle/>
          <a:p>
            <a:pPr algn="just"/>
            <a:r>
              <a:rPr lang="sr-Cyrl-RS" smtClean="0">
                <a:solidFill>
                  <a:schemeClr val="bg1"/>
                </a:solidFill>
                <a:latin typeface="+mn-lt"/>
                <a:cs typeface="Times New Roman" pitchFamily="18" charset="0"/>
              </a:rPr>
              <a:t>Оптерећено</a:t>
            </a:r>
          </a:p>
          <a:p>
            <a:pPr algn="just"/>
            <a:r>
              <a:rPr lang="en-US" b="0" smtClean="0">
                <a:solidFill>
                  <a:schemeClr val="bg1"/>
                </a:solidFill>
                <a:latin typeface="+mn-lt"/>
                <a:cs typeface="Times New Roman" pitchFamily="18" charset="0"/>
              </a:rPr>
              <a:t>50% макс</a:t>
            </a:r>
            <a:r>
              <a:rPr lang="sr-Cyrl-RS" b="0" smtClean="0">
                <a:solidFill>
                  <a:schemeClr val="bg1"/>
                </a:solidFill>
                <a:latin typeface="+mn-lt"/>
                <a:cs typeface="Times New Roman" pitchFamily="18" charset="0"/>
              </a:rPr>
              <a:t>.</a:t>
            </a:r>
            <a:r>
              <a:rPr lang="en-US" b="0" smtClean="0">
                <a:solidFill>
                  <a:schemeClr val="bg1"/>
                </a:solidFill>
                <a:latin typeface="+mn-lt"/>
                <a:cs typeface="Times New Roman" pitchFamily="18" charset="0"/>
              </a:rPr>
              <a:t> </a:t>
            </a:r>
            <a:r>
              <a:rPr lang="sr-Cyrl-RS" b="0" smtClean="0">
                <a:solidFill>
                  <a:schemeClr val="bg1"/>
                </a:solidFill>
                <a:latin typeface="+mn-lt"/>
                <a:cs typeface="Times New Roman" pitchFamily="18" charset="0"/>
              </a:rPr>
              <a:t>(као за </a:t>
            </a:r>
            <a:r>
              <a:rPr lang="en-US" b="0" i="1" smtClean="0">
                <a:solidFill>
                  <a:schemeClr val="bg1"/>
                </a:solidFill>
                <a:latin typeface="+mn-lt"/>
                <a:cs typeface="Times New Roman" pitchFamily="18" charset="0"/>
              </a:rPr>
              <a:t>SORT</a:t>
            </a:r>
            <a:r>
              <a:rPr lang="en-US" b="0" smtClean="0">
                <a:solidFill>
                  <a:schemeClr val="bg1"/>
                </a:solidFill>
                <a:latin typeface="+mn-lt"/>
                <a:cs typeface="Times New Roman" pitchFamily="18" charset="0"/>
              </a:rPr>
              <a:t> циклус</a:t>
            </a:r>
            <a:r>
              <a:rPr lang="sr-Cyrl-RS" b="0" smtClean="0">
                <a:solidFill>
                  <a:schemeClr val="bg1"/>
                </a:solidFill>
                <a:latin typeface="+mn-lt"/>
                <a:cs typeface="Times New Roman" pitchFamily="18" charset="0"/>
              </a:rPr>
              <a:t>)</a:t>
            </a:r>
            <a:r>
              <a:rPr lang="en-US" b="0" smtClean="0">
                <a:solidFill>
                  <a:schemeClr val="bg1"/>
                </a:solidFill>
                <a:latin typeface="+mn-lt"/>
                <a:cs typeface="Times New Roman" pitchFamily="18" charset="0"/>
              </a:rPr>
              <a:t> </a:t>
            </a:r>
            <a:endParaRPr lang="sr-Cyrl-RS" b="0" smtClean="0">
              <a:solidFill>
                <a:schemeClr val="bg1"/>
              </a:solidFill>
              <a:latin typeface="+mn-lt"/>
              <a:cs typeface="Times New Roman" pitchFamily="18" charset="0"/>
            </a:endParaRPr>
          </a:p>
          <a:p>
            <a:pPr algn="just"/>
            <a:r>
              <a:rPr lang="en-US" b="0" smtClean="0">
                <a:solidFill>
                  <a:schemeClr val="bg1"/>
                </a:solidFill>
                <a:latin typeface="+mn-lt"/>
                <a:cs typeface="Times New Roman" pitchFamily="18" charset="0"/>
              </a:rPr>
              <a:t>џакова са песком, масе 40 kg </a:t>
            </a:r>
            <a:endParaRPr lang="sr-Cyrl-RS" b="0" smtClean="0">
              <a:solidFill>
                <a:schemeClr val="bg1"/>
              </a:solidFill>
              <a:latin typeface="+mn-lt"/>
              <a:cs typeface="Times New Roman" pitchFamily="18" charset="0"/>
            </a:endParaRPr>
          </a:p>
          <a:p>
            <a:pPr algn="just"/>
            <a:r>
              <a:rPr lang="en-US" b="0" smtClean="0">
                <a:solidFill>
                  <a:schemeClr val="bg1"/>
                </a:solidFill>
                <a:latin typeface="+mn-lt"/>
                <a:cs typeface="Times New Roman" pitchFamily="18" charset="0"/>
              </a:rPr>
              <a:t>(</a:t>
            </a:r>
            <a:r>
              <a:rPr lang="sr-Cyrl-RS" b="0" smtClean="0">
                <a:solidFill>
                  <a:schemeClr val="bg1"/>
                </a:solidFill>
                <a:latin typeface="+mn-lt"/>
                <a:cs typeface="Times New Roman" pitchFamily="18" charset="0"/>
              </a:rPr>
              <a:t>укупно </a:t>
            </a:r>
            <a:r>
              <a:rPr lang="en-US" b="0" smtClean="0">
                <a:solidFill>
                  <a:schemeClr val="bg1"/>
                </a:solidFill>
                <a:latin typeface="+mn-lt"/>
                <a:cs typeface="Times New Roman" pitchFamily="18" charset="0"/>
              </a:rPr>
              <a:t>3060 kg</a:t>
            </a:r>
            <a:r>
              <a:rPr lang="sr-Cyrl-RS" b="0" smtClean="0">
                <a:solidFill>
                  <a:schemeClr val="bg1"/>
                </a:solidFill>
                <a:latin typeface="+mn-lt"/>
                <a:cs typeface="Times New Roman" pitchFamily="18" charset="0"/>
              </a:rPr>
              <a:t> = </a:t>
            </a:r>
            <a:r>
              <a:rPr lang="en-US" b="0" smtClean="0">
                <a:solidFill>
                  <a:schemeClr val="bg1"/>
                </a:solidFill>
                <a:latin typeface="+mn-lt"/>
                <a:cs typeface="Times New Roman" pitchFamily="18" charset="0"/>
              </a:rPr>
              <a:t>45 путника </a:t>
            </a:r>
            <a:r>
              <a:rPr lang="sr-Cyrl-RS" b="0" smtClean="0">
                <a:solidFill>
                  <a:schemeClr val="bg1"/>
                </a:solidFill>
                <a:latin typeface="+mn-lt"/>
                <a:cs typeface="Times New Roman" pitchFamily="18" charset="0"/>
              </a:rPr>
              <a:t>по </a:t>
            </a:r>
            <a:r>
              <a:rPr lang="en-US" b="0" smtClean="0">
                <a:solidFill>
                  <a:schemeClr val="bg1"/>
                </a:solidFill>
                <a:latin typeface="+mn-lt"/>
                <a:cs typeface="Times New Roman" pitchFamily="18" charset="0"/>
              </a:rPr>
              <a:t>68 kg)</a:t>
            </a:r>
            <a:endParaRPr lang="sr-Cyrl-RS" b="0" smtClean="0">
              <a:solidFill>
                <a:schemeClr val="bg1"/>
              </a:solidFill>
              <a:latin typeface="+mn-lt"/>
              <a:cs typeface="Times New Roman" pitchFamily="18" charset="0"/>
            </a:endParaRPr>
          </a:p>
          <a:p>
            <a:pPr algn="just"/>
            <a:r>
              <a:rPr lang="en-US" b="0" smtClean="0">
                <a:solidFill>
                  <a:schemeClr val="bg1"/>
                </a:solidFill>
                <a:latin typeface="+mn-lt"/>
                <a:cs typeface="Times New Roman" pitchFamily="18" charset="0"/>
              </a:rPr>
              <a:t>7 испитивача (укупн</a:t>
            </a:r>
            <a:r>
              <a:rPr lang="sr-Cyrl-RS" b="0" smtClean="0">
                <a:solidFill>
                  <a:schemeClr val="bg1"/>
                </a:solidFill>
                <a:latin typeface="+mn-lt"/>
                <a:cs typeface="Times New Roman" pitchFamily="18" charset="0"/>
              </a:rPr>
              <a:t>о</a:t>
            </a:r>
            <a:r>
              <a:rPr lang="en-US" b="0" smtClean="0">
                <a:solidFill>
                  <a:schemeClr val="bg1"/>
                </a:solidFill>
                <a:latin typeface="+mn-lt"/>
                <a:cs typeface="Times New Roman" pitchFamily="18" charset="0"/>
              </a:rPr>
              <a:t> 490 kg).</a:t>
            </a:r>
            <a:endParaRPr lang="en-US" b="0">
              <a:solidFill>
                <a:schemeClr val="bg1"/>
              </a:solidFill>
              <a:latin typeface="+mn-lt"/>
              <a:cs typeface="Times New Roman"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590TGp_climb_dark">
  <a:themeElements>
    <a:clrScheme name="590TGp_climb_dark 2">
      <a:dk1>
        <a:srgbClr val="5F5F5F"/>
      </a:dk1>
      <a:lt1>
        <a:srgbClr val="FFFFFF"/>
      </a:lt1>
      <a:dk2>
        <a:srgbClr val="232751"/>
      </a:dk2>
      <a:lt2>
        <a:srgbClr val="CCFFCC"/>
      </a:lt2>
      <a:accent1>
        <a:srgbClr val="62A2DC"/>
      </a:accent1>
      <a:accent2>
        <a:srgbClr val="E29B54"/>
      </a:accent2>
      <a:accent3>
        <a:srgbClr val="ACACB3"/>
      </a:accent3>
      <a:accent4>
        <a:srgbClr val="DADADA"/>
      </a:accent4>
      <a:accent5>
        <a:srgbClr val="B7CEEB"/>
      </a:accent5>
      <a:accent6>
        <a:srgbClr val="CD8C4B"/>
      </a:accent6>
      <a:hlink>
        <a:srgbClr val="83CE5A"/>
      </a:hlink>
      <a:folHlink>
        <a:srgbClr val="DE585B"/>
      </a:folHlink>
    </a:clrScheme>
    <a:fontScheme name="590TGp_climb_d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590TGp_climb_dark 1">
        <a:dk1>
          <a:srgbClr val="808080"/>
        </a:dk1>
        <a:lt1>
          <a:srgbClr val="FFFFFF"/>
        </a:lt1>
        <a:dk2>
          <a:srgbClr val="003366"/>
        </a:dk2>
        <a:lt2>
          <a:srgbClr val="FFFFCC"/>
        </a:lt2>
        <a:accent1>
          <a:srgbClr val="79CE24"/>
        </a:accent1>
        <a:accent2>
          <a:srgbClr val="E45267"/>
        </a:accent2>
        <a:accent3>
          <a:srgbClr val="AAADB8"/>
        </a:accent3>
        <a:accent4>
          <a:srgbClr val="DADADA"/>
        </a:accent4>
        <a:accent5>
          <a:srgbClr val="BEE3AC"/>
        </a:accent5>
        <a:accent6>
          <a:srgbClr val="CF495D"/>
        </a:accent6>
        <a:hlink>
          <a:srgbClr val="5FC3D7"/>
        </a:hlink>
        <a:folHlink>
          <a:srgbClr val="FAA712"/>
        </a:folHlink>
      </a:clrScheme>
      <a:clrMap bg1="dk2" tx1="lt1" bg2="dk1" tx2="lt2" accent1="accent1" accent2="accent2" accent3="accent3" accent4="accent4" accent5="accent5" accent6="accent6" hlink="hlink" folHlink="folHlink"/>
    </a:extraClrScheme>
    <a:extraClrScheme>
      <a:clrScheme name="590TGp_climb_dark 2">
        <a:dk1>
          <a:srgbClr val="5F5F5F"/>
        </a:dk1>
        <a:lt1>
          <a:srgbClr val="FFFFFF"/>
        </a:lt1>
        <a:dk2>
          <a:srgbClr val="232751"/>
        </a:dk2>
        <a:lt2>
          <a:srgbClr val="CCFFCC"/>
        </a:lt2>
        <a:accent1>
          <a:srgbClr val="62A2DC"/>
        </a:accent1>
        <a:accent2>
          <a:srgbClr val="E29B54"/>
        </a:accent2>
        <a:accent3>
          <a:srgbClr val="ACACB3"/>
        </a:accent3>
        <a:accent4>
          <a:srgbClr val="DADADA"/>
        </a:accent4>
        <a:accent5>
          <a:srgbClr val="B7CEEB"/>
        </a:accent5>
        <a:accent6>
          <a:srgbClr val="CD8C4B"/>
        </a:accent6>
        <a:hlink>
          <a:srgbClr val="83CE5A"/>
        </a:hlink>
        <a:folHlink>
          <a:srgbClr val="DE585B"/>
        </a:folHlink>
      </a:clrScheme>
      <a:clrMap bg1="dk2" tx1="lt1" bg2="dk1" tx2="lt2" accent1="accent1" accent2="accent2" accent3="accent3" accent4="accent4" accent5="accent5" accent6="accent6" hlink="hlink" folHlink="folHlink"/>
    </a:extraClrScheme>
    <a:extraClrScheme>
      <a:clrScheme name="590TGp_climb_dark 3">
        <a:dk1>
          <a:srgbClr val="5F5F5F"/>
        </a:dk1>
        <a:lt1>
          <a:srgbClr val="FFFFFF"/>
        </a:lt1>
        <a:dk2>
          <a:srgbClr val="504736"/>
        </a:dk2>
        <a:lt2>
          <a:srgbClr val="CCECFF"/>
        </a:lt2>
        <a:accent1>
          <a:srgbClr val="DE6084"/>
        </a:accent1>
        <a:accent2>
          <a:srgbClr val="63B1C9"/>
        </a:accent2>
        <a:accent3>
          <a:srgbClr val="B3B1AE"/>
        </a:accent3>
        <a:accent4>
          <a:srgbClr val="DADADA"/>
        </a:accent4>
        <a:accent5>
          <a:srgbClr val="ECB6C2"/>
        </a:accent5>
        <a:accent6>
          <a:srgbClr val="59A0B6"/>
        </a:accent6>
        <a:hlink>
          <a:srgbClr val="D08B58"/>
        </a:hlink>
        <a:folHlink>
          <a:srgbClr val="67D53B"/>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590TGp_climb_dark</Template>
  <TotalTime>6767</TotalTime>
  <Words>3075</Words>
  <Application>Microsoft Office PowerPoint</Application>
  <PresentationFormat>On-screen Show (4:3)</PresentationFormat>
  <Paragraphs>533</Paragraphs>
  <Slides>30</Slides>
  <Notes>30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590TGp_climb_dark</vt:lpstr>
      <vt:lpstr>ИСТРАЖИВАЊЕ УТИЦАЈА СТИЛА ВОЖЊЕ НА ЕНЕРГЕТСКУ ЕФИКАСНОСТ КОД АУТОБУСА НА ЕЛЕКТРИЧНИ ПОГОН</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 Хвала на пажњи!</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 višeparametarske optimizacije promene stepena prenosa menjačamotornog vozila</dc:title>
  <dc:creator>Master</dc:creator>
  <cp:lastModifiedBy>Ivan Blagojevic</cp:lastModifiedBy>
  <cp:revision>464</cp:revision>
  <dcterms:created xsi:type="dcterms:W3CDTF">2009-10-02T08:55:22Z</dcterms:created>
  <dcterms:modified xsi:type="dcterms:W3CDTF">2020-01-30T14:02:08Z</dcterms:modified>
</cp:coreProperties>
</file>