
<file path=[Content_Types].xml><?xml version="1.0" encoding="utf-8"?>
<Types xmlns="http://schemas.openxmlformats.org/package/2006/content-types">
  <Override PartName="/ppt/slides/slide29.xml" ContentType="application/vnd.openxmlformats-officedocument.presentationml.slide+xml"/>
  <Override PartName="/ppt/notesSlides/notesSlide2.xml" ContentType="application/vnd.openxmlformats-officedocument.presentationml.notesSlide+xml"/>
  <Override PartName="/ppt/slides/slide4.xml" ContentType="application/vnd.openxmlformats-officedocument.presentationml.slide+xml"/>
  <Override PartName="/ppt/slides/slide18.xml" ContentType="application/vnd.openxmlformats-officedocument.presentationml.slide+xml"/>
  <Override PartName="/ppt/slides/slide36.xml" ContentType="application/vnd.openxmlformats-officedocument.presentationml.slide+xml"/>
  <Override PartName="/ppt/slideLayouts/slideLayout6.xml" ContentType="application/vnd.openxmlformats-officedocument.presentationml.slideLayout+xml"/>
  <Override PartName="/ppt/notesSlides/notesSlide38.xml" ContentType="application/vnd.openxmlformats-officedocument.presentationml.notesSlide+xml"/>
  <Override PartName="/ppt/slides/slide25.xml" ContentType="application/vnd.openxmlformats-officedocument.presentationml.slide+xml"/>
  <Override PartName="/ppt/slides/slide43.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notesSlides/notesSlide27.xml" ContentType="application/vnd.openxmlformats-officedocument.presentationml.notesSlide+xml"/>
  <Override PartName="/ppt/notesSlides/notesSlide45.xml" ContentType="application/vnd.openxmlformats-officedocument.presentationml.notesSlide+xml"/>
  <Default Extension="xml" ContentType="application/xml"/>
  <Override PartName="/ppt/slides/slide14.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slideLayouts/slideLayout13.xml" ContentType="application/vnd.openxmlformats-officedocument.presentationml.slideLayout+xml"/>
  <Override PartName="/ppt/notesSlides/notesSlide16.xml" ContentType="application/vnd.openxmlformats-officedocument.presentationml.notesSlide+xml"/>
  <Override PartName="/ppt/notesSlides/notesSlide34.xml" ContentType="application/vnd.openxmlformats-officedocument.presentationml.notesSlide+xml"/>
  <Override PartName="/ppt/slides/slide10.xml" ContentType="application/vnd.openxmlformats-officedocument.presentationml.slide+xml"/>
  <Override PartName="/ppt/slides/slide21.xml" ContentType="application/vnd.openxmlformats-officedocument.presentationml.slide+xml"/>
  <Override PartName="/ppt/tableStyles.xml" ContentType="application/vnd.openxmlformats-officedocument.presentationml.tableStyles+xml"/>
  <Override PartName="/ppt/notesSlides/notesSlide23.xml" ContentType="application/vnd.openxmlformats-officedocument.presentationml.notesSlide+xml"/>
  <Override PartName="/ppt/notesSlides/notesSlide41.xml" ContentType="application/vnd.openxmlformats-officedocument.presentationml.notesSlide+xml"/>
  <Override PartName="/ppt/notesSlides/notesSlide9.xml" ContentType="application/vnd.openxmlformats-officedocument.presentationml.notesSlide+xml"/>
  <Override PartName="/ppt/notesSlides/notesSlide12.xml" ContentType="application/vnd.openxmlformats-officedocument.presentationml.notesSlide+xml"/>
  <Override PartName="/ppt/notesSlides/notesSlide21.xml" ContentType="application/vnd.openxmlformats-officedocument.presentationml.notesSlide+xml"/>
  <Override PartName="/ppt/notesSlides/notesSlide30.xml" ContentType="application/vnd.openxmlformats-officedocument.presentationml.notesSlide+xml"/>
  <Override PartName="/ppt/notesSlides/notesSlide7.xml" ContentType="application/vnd.openxmlformats-officedocument.presentationml.notesSlide+xml"/>
  <Override PartName="/ppt/notesSlides/notesSlide10.xml" ContentType="application/vnd.openxmlformats-officedocument.presentationml.notesSlide+xml"/>
  <Override PartName="/ppt/slides/slide7.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ppt/notesSlides/notesSlide5.xml" ContentType="application/vnd.openxmlformats-officedocument.presentationml.notesSlide+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s/slide39.xml" ContentType="application/vnd.openxmlformats-officedocument.presentationml.slide+xml"/>
  <Override PartName="/ppt/slideLayouts/slideLayout7.xml" ContentType="application/vnd.openxmlformats-officedocument.presentationml.slideLayout+xml"/>
  <Override PartName="/ppt/notesSlides/notesSlide1.xml" ContentType="application/vnd.openxmlformats-officedocument.presentationml.notesSlide+xml"/>
  <Default Extension="png" ContentType="image/png"/>
  <Override PartName="/ppt/notesSlides/notesSlide3.xml" ContentType="application/vnd.openxmlformats-officedocument.presentationml.notesSlide+xml"/>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slides/slide37.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theme/theme2.xml" ContentType="application/vnd.openxmlformats-officedocument.theme+xml"/>
  <Override PartName="/ppt/notesSlides/notesSlide19.xml" ContentType="application/vnd.openxmlformats-officedocument.presentationml.notesSlide+xml"/>
  <Override PartName="/ppt/notesSlides/notesSlide39.xml" ContentType="application/vnd.openxmlformats-officedocument.presentationml.notesSlide+xml"/>
  <Override PartName="/ppt/slides/slide1.xml" ContentType="application/vnd.openxmlformats-officedocument.presentationml.slide+xml"/>
  <Override PartName="/ppt/slides/slide15.xml" ContentType="application/vnd.openxmlformats-officedocument.presentationml.slide+xml"/>
  <Override PartName="/ppt/slides/slide24.xml" ContentType="application/vnd.openxmlformats-officedocument.presentationml.slide+xml"/>
  <Override PartName="/ppt/slides/slide33.xml" ContentType="application/vnd.openxmlformats-officedocument.presentationml.slide+xml"/>
  <Override PartName="/ppt/slides/slide35.xml" ContentType="application/vnd.openxmlformats-officedocument.presentationml.slide+xml"/>
  <Override PartName="/ppt/slides/slide44.xml" ContentType="application/vnd.openxmlformats-officedocument.presentationml.slide+xml"/>
  <Override PartName="/ppt/slideLayouts/slideLayout3.xml" ContentType="application/vnd.openxmlformats-officedocument.presentationml.slideLayout+xml"/>
  <Default Extension="jpeg" ContentType="image/jpeg"/>
  <Default Extension="emf" ContentType="image/x-emf"/>
  <Override PartName="/ppt/notesSlides/notesSlide17.xml" ContentType="application/vnd.openxmlformats-officedocument.presentationml.notesSlide+xml"/>
  <Override PartName="/ppt/notesSlides/notesSlide28.xml" ContentType="application/vnd.openxmlformats-officedocument.presentationml.notesSlide+xml"/>
  <Override PartName="/ppt/notesSlides/notesSlide37.xml" ContentType="application/vnd.openxmlformats-officedocument.presentationml.notesSlide+xml"/>
  <Override PartName="/ppt/presentation.xml" ContentType="application/vnd.openxmlformats-officedocument.presentationml.presentation.main+xml"/>
  <Override PartName="/ppt/slides/slide13.xml" ContentType="application/vnd.openxmlformats-officedocument.presentationml.slide+xml"/>
  <Override PartName="/ppt/slides/slide22.xml" ContentType="application/vnd.openxmlformats-officedocument.presentationml.slide+xml"/>
  <Override PartName="/ppt/slides/slide31.xml" ContentType="application/vnd.openxmlformats-officedocument.presentationml.slide+xml"/>
  <Override PartName="/ppt/slides/slide42.xml" ContentType="application/vnd.openxmlformats-officedocument.presentationml.slide+xml"/>
  <Override PartName="/ppt/slideLayouts/slideLayout1.xml" ContentType="application/vnd.openxmlformats-officedocument.presentationml.slideLayout+xml"/>
  <Override PartName="/ppt/notesSlides/notesSlide15.xml" ContentType="application/vnd.openxmlformats-officedocument.presentationml.notesSlide+xml"/>
  <Override PartName="/ppt/notesSlides/notesSlide24.xml" ContentType="application/vnd.openxmlformats-officedocument.presentationml.notesSlide+xml"/>
  <Override PartName="/ppt/notesSlides/notesSlide26.xml" ContentType="application/vnd.openxmlformats-officedocument.presentationml.notesSlide+xml"/>
  <Override PartName="/ppt/notesSlides/notesSlide35.xml" ContentType="application/vnd.openxmlformats-officedocument.presentationml.notesSlide+xml"/>
  <Override PartName="/ppt/notesSlides/notesSlide44.xml" ContentType="application/vnd.openxmlformats-officedocument.presentationml.notesSlide+xml"/>
  <Override PartName="/docProps/app.xml" ContentType="application/vnd.openxmlformats-officedocument.extended-properties+xml"/>
  <Override PartName="/ppt/slides/slide11.xml" ContentType="application/vnd.openxmlformats-officedocument.presentationml.slide+xml"/>
  <Override PartName="/ppt/slides/slide20.xml" ContentType="application/vnd.openxmlformats-officedocument.presentationml.slide+xml"/>
  <Override PartName="/ppt/slides/slide40.xml" ContentType="application/vnd.openxmlformats-officedocument.presentationml.slide+xml"/>
  <Override PartName="/ppt/slideLayouts/slideLayout12.xml" ContentType="application/vnd.openxmlformats-officedocument.presentationml.slideLayout+xml"/>
  <Override PartName="/ppt/notesSlides/notesSlide13.xml" ContentType="application/vnd.openxmlformats-officedocument.presentationml.notesSlide+xml"/>
  <Override PartName="/ppt/notesSlides/notesSlide22.xml" ContentType="application/vnd.openxmlformats-officedocument.presentationml.notesSlide+xml"/>
  <Override PartName="/ppt/notesSlides/notesSlide33.xml" ContentType="application/vnd.openxmlformats-officedocument.presentationml.notesSlide+xml"/>
  <Override PartName="/ppt/notesSlides/notesSlide42.xml" ContentType="application/vnd.openxmlformats-officedocument.presentationml.notesSlide+xml"/>
  <Default Extension="wdp" ContentType="image/vnd.ms-photo"/>
  <Override PartName="/ppt/slideLayouts/slideLayout10.xml" ContentType="application/vnd.openxmlformats-officedocument.presentationml.slideLayout+xml"/>
  <Override PartName="/ppt/notesSlides/notesSlide8.xml" ContentType="application/vnd.openxmlformats-officedocument.presentationml.notesSlide+xml"/>
  <Override PartName="/ppt/notesSlides/notesSlide11.xml" ContentType="application/vnd.openxmlformats-officedocument.presentationml.notesSlide+xml"/>
  <Override PartName="/ppt/notesSlides/notesSlide20.xml" ContentType="application/vnd.openxmlformats-officedocument.presentationml.notesSlide+xml"/>
  <Override PartName="/ppt/notesSlides/notesSlide31.xml" ContentType="application/vnd.openxmlformats-officedocument.presentationml.notesSlide+xml"/>
  <Override PartName="/ppt/notesSlides/notesSlide40.xml" ContentType="application/vnd.openxmlformats-officedocument.presentationml.notesSlide+xml"/>
  <Override PartName="/ppt/notesSlides/notesSlide6.xml" ContentType="application/vnd.openxmlformats-officedocument.presentationml.notesSlide+xml"/>
  <Override PartName="/ppt/slides/slide8.xml" ContentType="application/vnd.openxmlformats-officedocument.presentationml.slide+xml"/>
  <Override PartName="/ppt/handoutMasters/handoutMaster1.xml" ContentType="application/vnd.openxmlformats-officedocument.presentationml.handoutMaster+xml"/>
  <Override PartName="/ppt/notesSlides/notesSlide4.xml" ContentType="application/vnd.openxmlformats-officedocument.presentationml.notesSlide+xml"/>
  <Override PartName="/docProps/core.xml" ContentType="application/vnd.openxmlformats-package.core-properties+xml"/>
  <Override PartName="/ppt/slides/slide6.xml" ContentType="application/vnd.openxmlformats-officedocument.presentationml.slide+xml"/>
  <Override PartName="/ppt/slides/slide38.xml" ContentType="application/vnd.openxmlformats-officedocument.presentationml.slide+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27.xml" ContentType="application/vnd.openxmlformats-officedocument.presentationml.slide+xml"/>
  <Override PartName="/ppt/slides/slide45.xml" ContentType="application/vnd.openxmlformats-officedocument.presentationml.slide+xml"/>
  <Override PartName="/ppt/slideLayouts/slideLayout4.xml" ContentType="application/vnd.openxmlformats-officedocument.presentationml.slideLayout+xml"/>
  <Override PartName="/ppt/theme/theme3.xml" ContentType="application/vnd.openxmlformats-officedocument.theme+xml"/>
  <Override PartName="/ppt/notesSlides/notesSlide29.xml" ContentType="application/vnd.openxmlformats-officedocument.presentationml.notesSlide+xml"/>
  <Override PartName="/ppt/slides/slide2.xml" ContentType="application/vnd.openxmlformats-officedocument.presentationml.slide+xml"/>
  <Override PartName="/ppt/slides/slide16.xml" ContentType="application/vnd.openxmlformats-officedocument.presentationml.slide+xml"/>
  <Override PartName="/ppt/slides/slide34.xml" ContentType="application/vnd.openxmlformats-officedocument.presentationml.slide+xml"/>
  <Default Extension="wmf" ContentType="image/x-wmf"/>
  <Override PartName="/ppt/notesSlides/notesSlide18.xml" ContentType="application/vnd.openxmlformats-officedocument.presentationml.notesSlide+xml"/>
  <Override PartName="/ppt/notesSlides/notesSlide36.xml" ContentType="application/vnd.openxmlformats-officedocument.presentationml.notesSlide+xml"/>
  <Default Extension="rels" ContentType="application/vnd.openxmlformats-package.relationships+xml"/>
  <Override PartName="/ppt/slides/slide23.xml" ContentType="application/vnd.openxmlformats-officedocument.presentationml.slide+xml"/>
  <Override PartName="/ppt/slides/slide41.xml" ContentType="application/vnd.openxmlformats-officedocument.presentationml.slide+xml"/>
  <Override PartName="/ppt/notesSlides/notesSlide25.xml" ContentType="application/vnd.openxmlformats-officedocument.presentationml.notesSlide+xml"/>
  <Override PartName="/ppt/notesSlides/notesSlide43.xml" ContentType="application/vnd.openxmlformats-officedocument.presentationml.notesSlide+xml"/>
  <Override PartName="/ppt/slides/slide12.xml" ContentType="application/vnd.openxmlformats-officedocument.presentationml.slide+xml"/>
  <Override PartName="/ppt/slides/slide30.xml" ContentType="application/vnd.openxmlformats-officedocument.presentationml.slide+xml"/>
  <Override PartName="/ppt/slideLayouts/slideLayout11.xml" ContentType="application/vnd.openxmlformats-officedocument.presentationml.slideLayout+xml"/>
  <Override PartName="/ppt/notesSlides/notesSlide14.xml" ContentType="application/vnd.openxmlformats-officedocument.presentationml.notesSlide+xml"/>
  <Override PartName="/ppt/notesSlides/notesSlide32.xml" ContentType="application/vnd.openxmlformats-officedocument.presentationml.notesSlide+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47"/>
  </p:notesMasterIdLst>
  <p:handoutMasterIdLst>
    <p:handoutMasterId r:id="rId48"/>
  </p:handoutMasterIdLst>
  <p:sldIdLst>
    <p:sldId id="256" r:id="rId2"/>
    <p:sldId id="342" r:id="rId3"/>
    <p:sldId id="382" r:id="rId4"/>
    <p:sldId id="409" r:id="rId5"/>
    <p:sldId id="408" r:id="rId6"/>
    <p:sldId id="348" r:id="rId7"/>
    <p:sldId id="372" r:id="rId8"/>
    <p:sldId id="383" r:id="rId9"/>
    <p:sldId id="384" r:id="rId10"/>
    <p:sldId id="416" r:id="rId11"/>
    <p:sldId id="417" r:id="rId12"/>
    <p:sldId id="385" r:id="rId13"/>
    <p:sldId id="410" r:id="rId14"/>
    <p:sldId id="386" r:id="rId15"/>
    <p:sldId id="387" r:id="rId16"/>
    <p:sldId id="413" r:id="rId17"/>
    <p:sldId id="388" r:id="rId18"/>
    <p:sldId id="389" r:id="rId19"/>
    <p:sldId id="412" r:id="rId20"/>
    <p:sldId id="390" r:id="rId21"/>
    <p:sldId id="411" r:id="rId22"/>
    <p:sldId id="392" r:id="rId23"/>
    <p:sldId id="393" r:id="rId24"/>
    <p:sldId id="391" r:id="rId25"/>
    <p:sldId id="394" r:id="rId26"/>
    <p:sldId id="395" r:id="rId27"/>
    <p:sldId id="396" r:id="rId28"/>
    <p:sldId id="407" r:id="rId29"/>
    <p:sldId id="397" r:id="rId30"/>
    <p:sldId id="400" r:id="rId31"/>
    <p:sldId id="399" r:id="rId32"/>
    <p:sldId id="401" r:id="rId33"/>
    <p:sldId id="402" r:id="rId34"/>
    <p:sldId id="403" r:id="rId35"/>
    <p:sldId id="404" r:id="rId36"/>
    <p:sldId id="405" r:id="rId37"/>
    <p:sldId id="406" r:id="rId38"/>
    <p:sldId id="414" r:id="rId39"/>
    <p:sldId id="420" r:id="rId40"/>
    <p:sldId id="421" r:id="rId41"/>
    <p:sldId id="415" r:id="rId42"/>
    <p:sldId id="418" r:id="rId43"/>
    <p:sldId id="419" r:id="rId44"/>
    <p:sldId id="359" r:id="rId45"/>
    <p:sldId id="318" r:id="rId46"/>
  </p:sldIdLst>
  <p:sldSz cx="9144000" cy="6858000" type="screen4x3"/>
  <p:notesSz cx="7099300" cy="10234613"/>
  <p:defaultTextStyle>
    <a:defPPr>
      <a:defRPr lang="en-US"/>
    </a:defPPr>
    <a:lvl1pPr algn="r" rtl="0" fontAlgn="base">
      <a:spcBef>
        <a:spcPct val="0"/>
      </a:spcBef>
      <a:spcAft>
        <a:spcPct val="0"/>
      </a:spcAft>
      <a:defRPr b="1" kern="1200">
        <a:solidFill>
          <a:schemeClr val="tx1"/>
        </a:solidFill>
        <a:latin typeface="Arial" pitchFamily="34" charset="0"/>
        <a:ea typeface="+mn-ea"/>
        <a:cs typeface="+mn-cs"/>
      </a:defRPr>
    </a:lvl1pPr>
    <a:lvl2pPr marL="457200" algn="r" rtl="0" fontAlgn="base">
      <a:spcBef>
        <a:spcPct val="0"/>
      </a:spcBef>
      <a:spcAft>
        <a:spcPct val="0"/>
      </a:spcAft>
      <a:defRPr b="1" kern="1200">
        <a:solidFill>
          <a:schemeClr val="tx1"/>
        </a:solidFill>
        <a:latin typeface="Arial" pitchFamily="34" charset="0"/>
        <a:ea typeface="+mn-ea"/>
        <a:cs typeface="+mn-cs"/>
      </a:defRPr>
    </a:lvl2pPr>
    <a:lvl3pPr marL="914400" algn="r" rtl="0" fontAlgn="base">
      <a:spcBef>
        <a:spcPct val="0"/>
      </a:spcBef>
      <a:spcAft>
        <a:spcPct val="0"/>
      </a:spcAft>
      <a:defRPr b="1" kern="1200">
        <a:solidFill>
          <a:schemeClr val="tx1"/>
        </a:solidFill>
        <a:latin typeface="Arial" pitchFamily="34" charset="0"/>
        <a:ea typeface="+mn-ea"/>
        <a:cs typeface="+mn-cs"/>
      </a:defRPr>
    </a:lvl3pPr>
    <a:lvl4pPr marL="1371600" algn="r" rtl="0" fontAlgn="base">
      <a:spcBef>
        <a:spcPct val="0"/>
      </a:spcBef>
      <a:spcAft>
        <a:spcPct val="0"/>
      </a:spcAft>
      <a:defRPr b="1" kern="1200">
        <a:solidFill>
          <a:schemeClr val="tx1"/>
        </a:solidFill>
        <a:latin typeface="Arial" pitchFamily="34" charset="0"/>
        <a:ea typeface="+mn-ea"/>
        <a:cs typeface="+mn-cs"/>
      </a:defRPr>
    </a:lvl4pPr>
    <a:lvl5pPr marL="1828800" algn="r" rtl="0" fontAlgn="base">
      <a:spcBef>
        <a:spcPct val="0"/>
      </a:spcBef>
      <a:spcAft>
        <a:spcPct val="0"/>
      </a:spcAft>
      <a:defRPr b="1" kern="1200">
        <a:solidFill>
          <a:schemeClr val="tx1"/>
        </a:solidFill>
        <a:latin typeface="Arial" pitchFamily="34" charset="0"/>
        <a:ea typeface="+mn-ea"/>
        <a:cs typeface="+mn-cs"/>
      </a:defRPr>
    </a:lvl5pPr>
    <a:lvl6pPr marL="2286000" algn="l" defTabSz="914400" rtl="0" eaLnBrk="1" latinLnBrk="0" hangingPunct="1">
      <a:defRPr b="1" kern="1200">
        <a:solidFill>
          <a:schemeClr val="tx1"/>
        </a:solidFill>
        <a:latin typeface="Arial" pitchFamily="34" charset="0"/>
        <a:ea typeface="+mn-ea"/>
        <a:cs typeface="+mn-cs"/>
      </a:defRPr>
    </a:lvl6pPr>
    <a:lvl7pPr marL="2743200" algn="l" defTabSz="914400" rtl="0" eaLnBrk="1" latinLnBrk="0" hangingPunct="1">
      <a:defRPr b="1" kern="1200">
        <a:solidFill>
          <a:schemeClr val="tx1"/>
        </a:solidFill>
        <a:latin typeface="Arial" pitchFamily="34" charset="0"/>
        <a:ea typeface="+mn-ea"/>
        <a:cs typeface="+mn-cs"/>
      </a:defRPr>
    </a:lvl7pPr>
    <a:lvl8pPr marL="3200400" algn="l" defTabSz="914400" rtl="0" eaLnBrk="1" latinLnBrk="0" hangingPunct="1">
      <a:defRPr b="1" kern="1200">
        <a:solidFill>
          <a:schemeClr val="tx1"/>
        </a:solidFill>
        <a:latin typeface="Arial" pitchFamily="34" charset="0"/>
        <a:ea typeface="+mn-ea"/>
        <a:cs typeface="+mn-cs"/>
      </a:defRPr>
    </a:lvl8pPr>
    <a:lvl9pPr marL="3657600" algn="l" defTabSz="914400" rtl="0" eaLnBrk="1" latinLnBrk="0" hangingPunct="1">
      <a:defRPr b="1" kern="1200">
        <a:solidFill>
          <a:schemeClr val="tx1"/>
        </a:solidFill>
        <a:latin typeface="Arial" pitchFamily="34" charset="0"/>
        <a:ea typeface="+mn-ea"/>
        <a:cs typeface="+mn-cs"/>
      </a:defRPr>
    </a:lvl9pPr>
  </p:defaultTextStyle>
  <p:extLst>
    <p:ext uri="{EFAFB233-063F-42B5-8137-9DF3F51BA10A}">
      <p15:sldGuideLst xmlns:p15="http://schemas.microsoft.com/office/powerpoint/2012/main" xmlns="">
        <p15:guide id="1" orient="horz" pos="2160">
          <p15:clr>
            <a:srgbClr val="A4A3A4"/>
          </p15:clr>
        </p15:guide>
        <p15:guide id="2" pos="2880">
          <p15:clr>
            <a:srgbClr val="A4A3A4"/>
          </p15:clr>
        </p15:guide>
      </p15:sldGuideLst>
    </p:ext>
    <p:ext uri="{2D200454-40CA-4A62-9FC3-DE9A4176ACB9}">
      <p15:notesGuideLst xmlns:p15="http://schemas.microsoft.com/office/powerpoint/2012/main" xmlns=""/>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93D393"/>
    <a:srgbClr val="FFFFFF"/>
    <a:srgbClr val="000000"/>
    <a:srgbClr val="333333"/>
    <a:srgbClr val="FAA712"/>
    <a:srgbClr val="5FC3D7"/>
    <a:srgbClr val="E0DFE3"/>
    <a:srgbClr val="C8C9CA"/>
  </p:clrMru>
  <p:extLst>
    <p:ext uri="{E76CE94A-603C-4142-B9EB-6D1370010A27}">
      <p14:discardImageEditData xmlns="" xmlns:p14="http://schemas.microsoft.com/office/powerpoint/2010/main" val="0"/>
    </p:ext>
    <p:ext uri="{D31A062A-798A-4329-ABDD-BBA856620510}">
      <p14:defaultImageDpi xmlns="" xmlns:p14="http://schemas.microsoft.com/office/powerpoint/2010/main" val="22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7643" autoAdjust="0"/>
    <p:restoredTop sz="94660"/>
  </p:normalViewPr>
  <p:slideViewPr>
    <p:cSldViewPr>
      <p:cViewPr>
        <p:scale>
          <a:sx n="80" d="100"/>
          <a:sy n="80" d="100"/>
        </p:scale>
        <p:origin x="-1354" y="-72"/>
      </p:cViewPr>
      <p:guideLst>
        <p:guide orient="horz" pos="2160"/>
        <p:guide pos="2880"/>
      </p:guideLst>
    </p:cSldViewPr>
  </p:slideViewPr>
  <p:notesTextViewPr>
    <p:cViewPr>
      <p:scale>
        <a:sx n="200" d="100"/>
        <a:sy n="200" d="100"/>
      </p:scale>
      <p:origin x="0" y="0"/>
    </p:cViewPr>
  </p:notesTextViewPr>
  <p:notesViewPr>
    <p:cSldViewPr>
      <p:cViewPr varScale="1">
        <p:scale>
          <a:sx n="66" d="100"/>
          <a:sy n="66" d="100"/>
        </p:scale>
        <p:origin x="0" y="0"/>
      </p:cViewPr>
      <p:guideLst/>
    </p:cSldViewPr>
  </p:notesViewPr>
  <p:gridSpacing cx="78028800" cy="780288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notesMaster" Target="notesMasters/notesMaster1.xml"/><Relationship Id="rId50"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handoutMaster" Target="handoutMasters/handoutMaster1.xml"/><Relationship Id="rId8" Type="http://schemas.openxmlformats.org/officeDocument/2006/relationships/slide" Target="slides/slide7.xml"/><Relationship Id="rId51" Type="http://schemas.openxmlformats.org/officeDocument/2006/relationships/theme" Target="theme/theme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6866" name="Rectangle 2"/>
          <p:cNvSpPr>
            <a:spLocks noGrp="1" noChangeArrowheads="1"/>
          </p:cNvSpPr>
          <p:nvPr>
            <p:ph type="hdr" sz="quarter"/>
          </p:nvPr>
        </p:nvSpPr>
        <p:spPr bwMode="auto">
          <a:xfrm>
            <a:off x="0" y="0"/>
            <a:ext cx="3076363" cy="511731"/>
          </a:xfrm>
          <a:prstGeom prst="rect">
            <a:avLst/>
          </a:prstGeom>
          <a:noFill/>
          <a:ln w="9525">
            <a:noFill/>
            <a:miter lim="800000"/>
            <a:headEnd/>
            <a:tailEnd/>
          </a:ln>
          <a:effectLst/>
        </p:spPr>
        <p:txBody>
          <a:bodyPr vert="horz" wrap="square" lIns="99048" tIns="49524" rIns="99048" bIns="49524" numCol="1" anchor="t" anchorCtr="0" compatLnSpc="1">
            <a:prstTxWarp prst="textNoShape">
              <a:avLst/>
            </a:prstTxWarp>
          </a:bodyPr>
          <a:lstStyle>
            <a:lvl1pPr algn="l">
              <a:defRPr sz="1300" b="0">
                <a:latin typeface="Arial" charset="0"/>
              </a:defRPr>
            </a:lvl1pPr>
          </a:lstStyle>
          <a:p>
            <a:pPr>
              <a:defRPr/>
            </a:pPr>
            <a:endParaRPr lang="en-US"/>
          </a:p>
        </p:txBody>
      </p:sp>
      <p:sp>
        <p:nvSpPr>
          <p:cNvPr id="36867" name="Rectangle 3"/>
          <p:cNvSpPr>
            <a:spLocks noGrp="1" noChangeArrowheads="1"/>
          </p:cNvSpPr>
          <p:nvPr>
            <p:ph type="dt" sz="quarter" idx="1"/>
          </p:nvPr>
        </p:nvSpPr>
        <p:spPr bwMode="auto">
          <a:xfrm>
            <a:off x="4021294" y="0"/>
            <a:ext cx="3076363" cy="511731"/>
          </a:xfrm>
          <a:prstGeom prst="rect">
            <a:avLst/>
          </a:prstGeom>
          <a:noFill/>
          <a:ln w="9525">
            <a:noFill/>
            <a:miter lim="800000"/>
            <a:headEnd/>
            <a:tailEnd/>
          </a:ln>
          <a:effectLst/>
        </p:spPr>
        <p:txBody>
          <a:bodyPr vert="horz" wrap="square" lIns="99048" tIns="49524" rIns="99048" bIns="49524" numCol="1" anchor="t" anchorCtr="0" compatLnSpc="1">
            <a:prstTxWarp prst="textNoShape">
              <a:avLst/>
            </a:prstTxWarp>
          </a:bodyPr>
          <a:lstStyle>
            <a:lvl1pPr>
              <a:defRPr sz="1300" b="0">
                <a:latin typeface="Arial" charset="0"/>
              </a:defRPr>
            </a:lvl1pPr>
          </a:lstStyle>
          <a:p>
            <a:pPr>
              <a:defRPr/>
            </a:pPr>
            <a:endParaRPr lang="en-US"/>
          </a:p>
        </p:txBody>
      </p:sp>
      <p:sp>
        <p:nvSpPr>
          <p:cNvPr id="36868" name="Rectangle 4"/>
          <p:cNvSpPr>
            <a:spLocks noGrp="1" noChangeArrowheads="1"/>
          </p:cNvSpPr>
          <p:nvPr>
            <p:ph type="ftr" sz="quarter" idx="2"/>
          </p:nvPr>
        </p:nvSpPr>
        <p:spPr bwMode="auto">
          <a:xfrm>
            <a:off x="0" y="9721106"/>
            <a:ext cx="3076363" cy="511731"/>
          </a:xfrm>
          <a:prstGeom prst="rect">
            <a:avLst/>
          </a:prstGeom>
          <a:noFill/>
          <a:ln w="9525">
            <a:noFill/>
            <a:miter lim="800000"/>
            <a:headEnd/>
            <a:tailEnd/>
          </a:ln>
          <a:effectLst/>
        </p:spPr>
        <p:txBody>
          <a:bodyPr vert="horz" wrap="square" lIns="99048" tIns="49524" rIns="99048" bIns="49524" numCol="1" anchor="b" anchorCtr="0" compatLnSpc="1">
            <a:prstTxWarp prst="textNoShape">
              <a:avLst/>
            </a:prstTxWarp>
          </a:bodyPr>
          <a:lstStyle>
            <a:lvl1pPr algn="l">
              <a:defRPr sz="1300" b="0">
                <a:latin typeface="Arial" charset="0"/>
              </a:defRPr>
            </a:lvl1pPr>
          </a:lstStyle>
          <a:p>
            <a:pPr>
              <a:defRPr/>
            </a:pPr>
            <a:endParaRPr lang="en-US"/>
          </a:p>
        </p:txBody>
      </p:sp>
      <p:sp>
        <p:nvSpPr>
          <p:cNvPr id="36869" name="Rectangle 5"/>
          <p:cNvSpPr>
            <a:spLocks noGrp="1" noChangeArrowheads="1"/>
          </p:cNvSpPr>
          <p:nvPr>
            <p:ph type="sldNum" sz="quarter" idx="3"/>
          </p:nvPr>
        </p:nvSpPr>
        <p:spPr bwMode="auto">
          <a:xfrm>
            <a:off x="4021294" y="9721106"/>
            <a:ext cx="3076363" cy="511731"/>
          </a:xfrm>
          <a:prstGeom prst="rect">
            <a:avLst/>
          </a:prstGeom>
          <a:noFill/>
          <a:ln w="9525">
            <a:noFill/>
            <a:miter lim="800000"/>
            <a:headEnd/>
            <a:tailEnd/>
          </a:ln>
          <a:effectLst/>
        </p:spPr>
        <p:txBody>
          <a:bodyPr vert="horz" wrap="square" lIns="99048" tIns="49524" rIns="99048" bIns="49524" numCol="1" anchor="b" anchorCtr="0" compatLnSpc="1">
            <a:prstTxWarp prst="textNoShape">
              <a:avLst/>
            </a:prstTxWarp>
          </a:bodyPr>
          <a:lstStyle>
            <a:lvl1pPr>
              <a:defRPr sz="1300" b="0">
                <a:latin typeface="Arial" charset="0"/>
              </a:defRPr>
            </a:lvl1pPr>
          </a:lstStyle>
          <a:p>
            <a:pPr>
              <a:defRPr/>
            </a:pPr>
            <a:fld id="{A00A1693-79AF-4531-BBF2-BDCAAB0C62CC}" type="slidenum">
              <a:rPr lang="en-US"/>
              <a:pPr>
                <a:defRPr/>
              </a:pPr>
              <a:t>‹#›</a:t>
            </a:fld>
            <a:endParaRPr lang="en-US"/>
          </a:p>
        </p:txBody>
      </p:sp>
    </p:spTree>
    <p:extLst>
      <p:ext uri="{BB962C8B-B14F-4D97-AF65-F5344CB8AC3E}">
        <p14:creationId xmlns="" xmlns:p14="http://schemas.microsoft.com/office/powerpoint/2010/main" val="543437214"/>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6082" name="Rectangle 2"/>
          <p:cNvSpPr>
            <a:spLocks noGrp="1" noChangeArrowheads="1"/>
          </p:cNvSpPr>
          <p:nvPr>
            <p:ph type="hdr" sz="quarter"/>
          </p:nvPr>
        </p:nvSpPr>
        <p:spPr bwMode="auto">
          <a:xfrm>
            <a:off x="0" y="0"/>
            <a:ext cx="3076363" cy="511731"/>
          </a:xfrm>
          <a:prstGeom prst="rect">
            <a:avLst/>
          </a:prstGeom>
          <a:noFill/>
          <a:ln w="9525">
            <a:noFill/>
            <a:miter lim="800000"/>
            <a:headEnd/>
            <a:tailEnd/>
          </a:ln>
          <a:effectLst/>
        </p:spPr>
        <p:txBody>
          <a:bodyPr vert="horz" wrap="square" lIns="99048" tIns="49524" rIns="99048" bIns="49524" numCol="1" anchor="t" anchorCtr="0" compatLnSpc="1">
            <a:prstTxWarp prst="textNoShape">
              <a:avLst/>
            </a:prstTxWarp>
          </a:bodyPr>
          <a:lstStyle>
            <a:lvl1pPr algn="l">
              <a:defRPr sz="1300" b="0">
                <a:latin typeface="Arial" charset="0"/>
              </a:defRPr>
            </a:lvl1pPr>
          </a:lstStyle>
          <a:p>
            <a:pPr>
              <a:defRPr/>
            </a:pPr>
            <a:endParaRPr lang="en-US"/>
          </a:p>
        </p:txBody>
      </p:sp>
      <p:sp>
        <p:nvSpPr>
          <p:cNvPr id="46083" name="Rectangle 3"/>
          <p:cNvSpPr>
            <a:spLocks noGrp="1" noChangeArrowheads="1"/>
          </p:cNvSpPr>
          <p:nvPr>
            <p:ph type="dt" idx="1"/>
          </p:nvPr>
        </p:nvSpPr>
        <p:spPr bwMode="auto">
          <a:xfrm>
            <a:off x="4021294" y="0"/>
            <a:ext cx="3076363" cy="511731"/>
          </a:xfrm>
          <a:prstGeom prst="rect">
            <a:avLst/>
          </a:prstGeom>
          <a:noFill/>
          <a:ln w="9525">
            <a:noFill/>
            <a:miter lim="800000"/>
            <a:headEnd/>
            <a:tailEnd/>
          </a:ln>
          <a:effectLst/>
        </p:spPr>
        <p:txBody>
          <a:bodyPr vert="horz" wrap="square" lIns="99048" tIns="49524" rIns="99048" bIns="49524" numCol="1" anchor="t" anchorCtr="0" compatLnSpc="1">
            <a:prstTxWarp prst="textNoShape">
              <a:avLst/>
            </a:prstTxWarp>
          </a:bodyPr>
          <a:lstStyle>
            <a:lvl1pPr>
              <a:defRPr sz="1300" b="0">
                <a:latin typeface="Arial" charset="0"/>
              </a:defRPr>
            </a:lvl1pPr>
          </a:lstStyle>
          <a:p>
            <a:pPr>
              <a:defRPr/>
            </a:pPr>
            <a:endParaRPr lang="en-US"/>
          </a:p>
        </p:txBody>
      </p:sp>
      <p:sp>
        <p:nvSpPr>
          <p:cNvPr id="54276" name="Rectangle 4"/>
          <p:cNvSpPr>
            <a:spLocks noGrp="1" noRot="1" noChangeAspect="1" noChangeArrowheads="1" noTextEdit="1"/>
          </p:cNvSpPr>
          <p:nvPr>
            <p:ph type="sldImg" idx="2"/>
          </p:nvPr>
        </p:nvSpPr>
        <p:spPr bwMode="auto">
          <a:xfrm>
            <a:off x="992188" y="768350"/>
            <a:ext cx="5114925" cy="3836988"/>
          </a:xfrm>
          <a:prstGeom prst="rect">
            <a:avLst/>
          </a:prstGeom>
          <a:noFill/>
          <a:ln w="9525">
            <a:solidFill>
              <a:srgbClr val="000000"/>
            </a:solidFill>
            <a:miter lim="800000"/>
            <a:headEnd/>
            <a:tailEnd/>
          </a:ln>
        </p:spPr>
      </p:sp>
      <p:sp>
        <p:nvSpPr>
          <p:cNvPr id="46085" name="Rectangle 5"/>
          <p:cNvSpPr>
            <a:spLocks noGrp="1" noChangeArrowheads="1"/>
          </p:cNvSpPr>
          <p:nvPr>
            <p:ph type="body" sz="quarter" idx="3"/>
          </p:nvPr>
        </p:nvSpPr>
        <p:spPr bwMode="auto">
          <a:xfrm>
            <a:off x="709930" y="4861441"/>
            <a:ext cx="5679440" cy="4605576"/>
          </a:xfrm>
          <a:prstGeom prst="rect">
            <a:avLst/>
          </a:prstGeom>
          <a:noFill/>
          <a:ln w="9525">
            <a:noFill/>
            <a:miter lim="800000"/>
            <a:headEnd/>
            <a:tailEnd/>
          </a:ln>
          <a:effectLst/>
        </p:spPr>
        <p:txBody>
          <a:bodyPr vert="horz" wrap="square" lIns="99048" tIns="49524" rIns="99048" bIns="49524" numCol="1" anchor="t" anchorCtr="0" compatLnSpc="1">
            <a:prstTxWarp prst="textNoShape">
              <a:avLst/>
            </a:prstTxWarp>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46086" name="Rectangle 6"/>
          <p:cNvSpPr>
            <a:spLocks noGrp="1" noChangeArrowheads="1"/>
          </p:cNvSpPr>
          <p:nvPr>
            <p:ph type="ftr" sz="quarter" idx="4"/>
          </p:nvPr>
        </p:nvSpPr>
        <p:spPr bwMode="auto">
          <a:xfrm>
            <a:off x="0" y="9721106"/>
            <a:ext cx="3076363" cy="511731"/>
          </a:xfrm>
          <a:prstGeom prst="rect">
            <a:avLst/>
          </a:prstGeom>
          <a:noFill/>
          <a:ln w="9525">
            <a:noFill/>
            <a:miter lim="800000"/>
            <a:headEnd/>
            <a:tailEnd/>
          </a:ln>
          <a:effectLst/>
        </p:spPr>
        <p:txBody>
          <a:bodyPr vert="horz" wrap="square" lIns="99048" tIns="49524" rIns="99048" bIns="49524" numCol="1" anchor="b" anchorCtr="0" compatLnSpc="1">
            <a:prstTxWarp prst="textNoShape">
              <a:avLst/>
            </a:prstTxWarp>
          </a:bodyPr>
          <a:lstStyle>
            <a:lvl1pPr algn="l">
              <a:defRPr sz="1300" b="0">
                <a:latin typeface="Arial" charset="0"/>
              </a:defRPr>
            </a:lvl1pPr>
          </a:lstStyle>
          <a:p>
            <a:pPr>
              <a:defRPr/>
            </a:pPr>
            <a:endParaRPr lang="en-US"/>
          </a:p>
        </p:txBody>
      </p:sp>
      <p:sp>
        <p:nvSpPr>
          <p:cNvPr id="46087" name="Rectangle 7"/>
          <p:cNvSpPr>
            <a:spLocks noGrp="1" noChangeArrowheads="1"/>
          </p:cNvSpPr>
          <p:nvPr>
            <p:ph type="sldNum" sz="quarter" idx="5"/>
          </p:nvPr>
        </p:nvSpPr>
        <p:spPr bwMode="auto">
          <a:xfrm>
            <a:off x="4021294" y="9721106"/>
            <a:ext cx="3076363" cy="511731"/>
          </a:xfrm>
          <a:prstGeom prst="rect">
            <a:avLst/>
          </a:prstGeom>
          <a:noFill/>
          <a:ln w="9525">
            <a:noFill/>
            <a:miter lim="800000"/>
            <a:headEnd/>
            <a:tailEnd/>
          </a:ln>
          <a:effectLst/>
        </p:spPr>
        <p:txBody>
          <a:bodyPr vert="horz" wrap="square" lIns="99048" tIns="49524" rIns="99048" bIns="49524" numCol="1" anchor="b" anchorCtr="0" compatLnSpc="1">
            <a:prstTxWarp prst="textNoShape">
              <a:avLst/>
            </a:prstTxWarp>
          </a:bodyPr>
          <a:lstStyle>
            <a:lvl1pPr>
              <a:defRPr sz="1300" b="0">
                <a:latin typeface="Arial" charset="0"/>
              </a:defRPr>
            </a:lvl1pPr>
          </a:lstStyle>
          <a:p>
            <a:pPr>
              <a:defRPr/>
            </a:pPr>
            <a:fld id="{C4D51CDA-A489-4B34-A333-405B5D458C87}" type="slidenum">
              <a:rPr lang="en-US"/>
              <a:pPr>
                <a:defRPr/>
              </a:pPr>
              <a:t>‹#›</a:t>
            </a:fld>
            <a:endParaRPr lang="en-US"/>
          </a:p>
        </p:txBody>
      </p:sp>
    </p:spTree>
    <p:extLst>
      <p:ext uri="{BB962C8B-B14F-4D97-AF65-F5344CB8AC3E}">
        <p14:creationId xmlns="" xmlns:p14="http://schemas.microsoft.com/office/powerpoint/2010/main" val="1860445380"/>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pitchFamily="34" charset="0"/>
        <a:ea typeface="+mn-ea"/>
        <a:cs typeface="+mn-cs"/>
      </a:defRPr>
    </a:lvl1pPr>
    <a:lvl2pPr marL="457200" algn="l" rtl="0" eaLnBrk="0" fontAlgn="base" hangingPunct="0">
      <a:spcBef>
        <a:spcPct val="30000"/>
      </a:spcBef>
      <a:spcAft>
        <a:spcPct val="0"/>
      </a:spcAft>
      <a:defRPr sz="1200" kern="1200">
        <a:solidFill>
          <a:schemeClr val="tx1"/>
        </a:solidFill>
        <a:latin typeface="Arial" pitchFamily="34" charset="0"/>
        <a:ea typeface="+mn-ea"/>
        <a:cs typeface="+mn-cs"/>
      </a:defRPr>
    </a:lvl2pPr>
    <a:lvl3pPr marL="914400" algn="l" rtl="0" eaLnBrk="0" fontAlgn="base" hangingPunct="0">
      <a:spcBef>
        <a:spcPct val="30000"/>
      </a:spcBef>
      <a:spcAft>
        <a:spcPct val="0"/>
      </a:spcAft>
      <a:defRPr sz="1200" kern="1200">
        <a:solidFill>
          <a:schemeClr val="tx1"/>
        </a:solidFill>
        <a:latin typeface="Arial" pitchFamily="34" charset="0"/>
        <a:ea typeface="+mn-ea"/>
        <a:cs typeface="+mn-cs"/>
      </a:defRPr>
    </a:lvl3pPr>
    <a:lvl4pPr marL="1371600" algn="l" rtl="0" eaLnBrk="0" fontAlgn="base" hangingPunct="0">
      <a:spcBef>
        <a:spcPct val="30000"/>
      </a:spcBef>
      <a:spcAft>
        <a:spcPct val="0"/>
      </a:spcAft>
      <a:defRPr sz="1200" kern="1200">
        <a:solidFill>
          <a:schemeClr val="tx1"/>
        </a:solidFill>
        <a:latin typeface="Arial" pitchFamily="34" charset="0"/>
        <a:ea typeface="+mn-ea"/>
        <a:cs typeface="+mn-cs"/>
      </a:defRPr>
    </a:lvl4pPr>
    <a:lvl5pPr marL="1828800" algn="l" rtl="0" eaLnBrk="0" fontAlgn="base" hangingPunct="0">
      <a:spcBef>
        <a:spcPct val="30000"/>
      </a:spcBef>
      <a:spcAft>
        <a:spcPct val="0"/>
      </a:spcAft>
      <a:defRPr sz="1200" kern="1200">
        <a:solidFill>
          <a:schemeClr val="tx1"/>
        </a:solidFill>
        <a:latin typeface="Arial" pitchFamily="34"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Rectangle 7"/>
          <p:cNvSpPr>
            <a:spLocks noGrp="1" noChangeArrowheads="1"/>
          </p:cNvSpPr>
          <p:nvPr>
            <p:ph type="sldNum" sz="quarter" idx="5"/>
          </p:nvPr>
        </p:nvSpPr>
        <p:spPr>
          <a:noFill/>
        </p:spPr>
        <p:txBody>
          <a:bodyPr/>
          <a:lstStyle/>
          <a:p>
            <a:fld id="{C0FA7AC9-BC77-45BF-BFC5-E7C5BD1BFAA4}" type="slidenum">
              <a:rPr lang="en-US" smtClean="0">
                <a:latin typeface="Arial" pitchFamily="34" charset="0"/>
              </a:rPr>
              <a:pPr/>
              <a:t>1</a:t>
            </a:fld>
            <a:endParaRPr lang="en-US" smtClean="0">
              <a:latin typeface="Arial" pitchFamily="34" charset="0"/>
            </a:endParaRPr>
          </a:p>
        </p:txBody>
      </p:sp>
      <p:sp>
        <p:nvSpPr>
          <p:cNvPr id="55299" name="Rectangle 2"/>
          <p:cNvSpPr>
            <a:spLocks noGrp="1" noRot="1" noChangeAspect="1" noChangeArrowheads="1" noTextEdit="1"/>
          </p:cNvSpPr>
          <p:nvPr>
            <p:ph type="sldImg"/>
          </p:nvPr>
        </p:nvSpPr>
        <p:spPr>
          <a:ln/>
        </p:spPr>
      </p:sp>
      <p:sp>
        <p:nvSpPr>
          <p:cNvPr id="55300"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231885955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7"/>
          <p:cNvSpPr>
            <a:spLocks noGrp="1" noChangeArrowheads="1"/>
          </p:cNvSpPr>
          <p:nvPr>
            <p:ph type="sldNum" sz="quarter" idx="5"/>
          </p:nvPr>
        </p:nvSpPr>
        <p:spPr>
          <a:noFill/>
        </p:spPr>
        <p:txBody>
          <a:bodyPr/>
          <a:lstStyle/>
          <a:p>
            <a:fld id="{A1122FA1-8B84-4806-9E39-320BBDE2AE98}" type="slidenum">
              <a:rPr lang="en-US" smtClean="0">
                <a:latin typeface="Arial" pitchFamily="34" charset="0"/>
              </a:rPr>
              <a:pPr/>
              <a:t>2</a:t>
            </a:fld>
            <a:endParaRPr lang="en-US" smtClean="0">
              <a:latin typeface="Arial" pitchFamily="34" charset="0"/>
            </a:endParaRPr>
          </a:p>
        </p:txBody>
      </p:sp>
      <p:sp>
        <p:nvSpPr>
          <p:cNvPr id="57347" name="Rectangle 2"/>
          <p:cNvSpPr>
            <a:spLocks noGrp="1" noRot="1" noChangeAspect="1" noChangeArrowheads="1" noTextEdit="1"/>
          </p:cNvSpPr>
          <p:nvPr>
            <p:ph type="sldImg"/>
          </p:nvPr>
        </p:nvSpPr>
        <p:spPr>
          <a:ln/>
        </p:spPr>
      </p:sp>
      <p:sp>
        <p:nvSpPr>
          <p:cNvPr id="57348"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10086199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7"/>
          <p:cNvSpPr>
            <a:spLocks noGrp="1" noChangeArrowheads="1"/>
          </p:cNvSpPr>
          <p:nvPr>
            <p:ph type="sldNum" sz="quarter" idx="5"/>
          </p:nvPr>
        </p:nvSpPr>
        <p:spPr>
          <a:noFill/>
        </p:spPr>
        <p:txBody>
          <a:bodyPr/>
          <a:lstStyle/>
          <a:p>
            <a:fld id="{A1122FA1-8B84-4806-9E39-320BBDE2AE98}" type="slidenum">
              <a:rPr lang="en-US" smtClean="0">
                <a:latin typeface="Arial" pitchFamily="34" charset="0"/>
              </a:rPr>
              <a:pPr/>
              <a:t>3</a:t>
            </a:fld>
            <a:endParaRPr lang="en-US" smtClean="0">
              <a:latin typeface="Arial" pitchFamily="34" charset="0"/>
            </a:endParaRPr>
          </a:p>
        </p:txBody>
      </p:sp>
      <p:sp>
        <p:nvSpPr>
          <p:cNvPr id="57347" name="Rectangle 2"/>
          <p:cNvSpPr>
            <a:spLocks noGrp="1" noRot="1" noChangeAspect="1" noChangeArrowheads="1" noTextEdit="1"/>
          </p:cNvSpPr>
          <p:nvPr>
            <p:ph type="sldImg"/>
          </p:nvPr>
        </p:nvSpPr>
        <p:spPr>
          <a:ln/>
        </p:spPr>
      </p:sp>
      <p:sp>
        <p:nvSpPr>
          <p:cNvPr id="57348"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417315591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7"/>
          <p:cNvSpPr>
            <a:spLocks noGrp="1" noChangeArrowheads="1"/>
          </p:cNvSpPr>
          <p:nvPr>
            <p:ph type="sldNum" sz="quarter" idx="5"/>
          </p:nvPr>
        </p:nvSpPr>
        <p:spPr>
          <a:noFill/>
        </p:spPr>
        <p:txBody>
          <a:bodyPr/>
          <a:lstStyle/>
          <a:p>
            <a:fld id="{A1122FA1-8B84-4806-9E39-320BBDE2AE98}" type="slidenum">
              <a:rPr lang="en-US" smtClean="0">
                <a:latin typeface="Arial" pitchFamily="34" charset="0"/>
              </a:rPr>
              <a:pPr/>
              <a:t>4</a:t>
            </a:fld>
            <a:endParaRPr lang="en-US" smtClean="0">
              <a:latin typeface="Arial" pitchFamily="34" charset="0"/>
            </a:endParaRPr>
          </a:p>
        </p:txBody>
      </p:sp>
      <p:sp>
        <p:nvSpPr>
          <p:cNvPr id="57347" name="Rectangle 2"/>
          <p:cNvSpPr>
            <a:spLocks noGrp="1" noRot="1" noChangeAspect="1" noChangeArrowheads="1" noTextEdit="1"/>
          </p:cNvSpPr>
          <p:nvPr>
            <p:ph type="sldImg"/>
          </p:nvPr>
        </p:nvSpPr>
        <p:spPr>
          <a:ln/>
        </p:spPr>
      </p:sp>
      <p:sp>
        <p:nvSpPr>
          <p:cNvPr id="57348"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417315591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7"/>
          <p:cNvSpPr>
            <a:spLocks noGrp="1" noChangeArrowheads="1"/>
          </p:cNvSpPr>
          <p:nvPr>
            <p:ph type="sldNum" sz="quarter" idx="5"/>
          </p:nvPr>
        </p:nvSpPr>
        <p:spPr>
          <a:noFill/>
        </p:spPr>
        <p:txBody>
          <a:bodyPr/>
          <a:lstStyle/>
          <a:p>
            <a:fld id="{A1122FA1-8B84-4806-9E39-320BBDE2AE98}" type="slidenum">
              <a:rPr lang="en-US" smtClean="0">
                <a:latin typeface="Arial" pitchFamily="34" charset="0"/>
              </a:rPr>
              <a:pPr/>
              <a:t>5</a:t>
            </a:fld>
            <a:endParaRPr lang="en-US" smtClean="0">
              <a:latin typeface="Arial" pitchFamily="34" charset="0"/>
            </a:endParaRPr>
          </a:p>
        </p:txBody>
      </p:sp>
      <p:sp>
        <p:nvSpPr>
          <p:cNvPr id="57347" name="Rectangle 2"/>
          <p:cNvSpPr>
            <a:spLocks noGrp="1" noRot="1" noChangeAspect="1" noChangeArrowheads="1" noTextEdit="1"/>
          </p:cNvSpPr>
          <p:nvPr>
            <p:ph type="sldImg"/>
          </p:nvPr>
        </p:nvSpPr>
        <p:spPr>
          <a:ln/>
        </p:spPr>
      </p:sp>
      <p:sp>
        <p:nvSpPr>
          <p:cNvPr id="57348"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417315591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5778" name="Rectangle 7"/>
          <p:cNvSpPr>
            <a:spLocks noGrp="1" noChangeArrowheads="1"/>
          </p:cNvSpPr>
          <p:nvPr>
            <p:ph type="sldNum" sz="quarter" idx="5"/>
          </p:nvPr>
        </p:nvSpPr>
        <p:spPr>
          <a:noFill/>
        </p:spPr>
        <p:txBody>
          <a:bodyPr/>
          <a:lstStyle/>
          <a:p>
            <a:fld id="{DEC90CC2-3ADB-4FE2-B5AD-9DE2FDA8955C}" type="slidenum">
              <a:rPr lang="en-US" smtClean="0">
                <a:latin typeface="Arial" pitchFamily="34" charset="0"/>
              </a:rPr>
              <a:pPr/>
              <a:t>6</a:t>
            </a:fld>
            <a:endParaRPr lang="en-US" smtClean="0">
              <a:latin typeface="Arial" pitchFamily="34" charset="0"/>
            </a:endParaRPr>
          </a:p>
        </p:txBody>
      </p:sp>
      <p:sp>
        <p:nvSpPr>
          <p:cNvPr id="75779" name="Rectangle 2"/>
          <p:cNvSpPr>
            <a:spLocks noGrp="1" noRot="1" noChangeAspect="1" noChangeArrowheads="1" noTextEdit="1"/>
          </p:cNvSpPr>
          <p:nvPr>
            <p:ph type="sldImg"/>
          </p:nvPr>
        </p:nvSpPr>
        <p:spPr>
          <a:ln/>
        </p:spPr>
      </p:sp>
      <p:sp>
        <p:nvSpPr>
          <p:cNvPr id="75780"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78147145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7</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156946168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8</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371357425"/>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9</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47690874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10</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47690874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11</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47690874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12</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46124187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13</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461241871"/>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14</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1536332513"/>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15</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375330267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16</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289634074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17</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289634074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18</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467334024"/>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19</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467334024"/>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20</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2876498612"/>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21</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2876498612"/>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22</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2227172834"/>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23</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2060408788"/>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24</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1431901492"/>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25</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284209992"/>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26</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3188450004"/>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27</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2867998178"/>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28</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148982749"/>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29</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148982749"/>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30</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1033542036"/>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31</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662552485"/>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32</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2539917844"/>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33</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 xmlns:p14="http://schemas.microsoft.com/office/powerpoint/2010/main" val="3684220041"/>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34</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 xmlns:p14="http://schemas.microsoft.com/office/powerpoint/2010/main" val="574811544"/>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35</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 xmlns:p14="http://schemas.microsoft.com/office/powerpoint/2010/main" val="1831166249"/>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36</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246758062"/>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37</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3464100590"/>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38</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3464100590"/>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39</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3464100590"/>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40</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3464100590"/>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41</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3464100590"/>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42</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3464100590"/>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43</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3464100590"/>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62" name="Rectangle 7"/>
          <p:cNvSpPr>
            <a:spLocks noGrp="1" noChangeArrowheads="1"/>
          </p:cNvSpPr>
          <p:nvPr>
            <p:ph type="sldNum" sz="quarter" idx="5"/>
          </p:nvPr>
        </p:nvSpPr>
        <p:spPr>
          <a:noFill/>
        </p:spPr>
        <p:txBody>
          <a:bodyPr/>
          <a:lstStyle/>
          <a:p>
            <a:fld id="{60846E66-A19D-49EE-B08D-CC3C414F8BFD}" type="slidenum">
              <a:rPr lang="en-US" smtClean="0">
                <a:latin typeface="Arial" pitchFamily="34" charset="0"/>
              </a:rPr>
              <a:pPr/>
              <a:t>44</a:t>
            </a:fld>
            <a:endParaRPr lang="en-US" smtClean="0">
              <a:latin typeface="Arial" pitchFamily="34" charset="0"/>
            </a:endParaRPr>
          </a:p>
        </p:txBody>
      </p:sp>
      <p:sp>
        <p:nvSpPr>
          <p:cNvPr id="92163" name="Rectangle 2"/>
          <p:cNvSpPr>
            <a:spLocks noGrp="1" noRot="1" noChangeAspect="1" noChangeArrowheads="1" noTextEdit="1"/>
          </p:cNvSpPr>
          <p:nvPr>
            <p:ph type="sldImg"/>
          </p:nvPr>
        </p:nvSpPr>
        <p:spPr>
          <a:ln/>
        </p:spPr>
      </p:sp>
      <p:sp>
        <p:nvSpPr>
          <p:cNvPr id="9216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396736373"/>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3186" name="Rectangle 7"/>
          <p:cNvSpPr>
            <a:spLocks noGrp="1" noChangeArrowheads="1"/>
          </p:cNvSpPr>
          <p:nvPr>
            <p:ph type="sldNum" sz="quarter" idx="5"/>
          </p:nvPr>
        </p:nvSpPr>
        <p:spPr>
          <a:noFill/>
        </p:spPr>
        <p:txBody>
          <a:bodyPr/>
          <a:lstStyle/>
          <a:p>
            <a:fld id="{17C3B9C4-342A-4B6C-8695-60B54D878BF7}" type="slidenum">
              <a:rPr lang="en-US" smtClean="0">
                <a:latin typeface="Arial" pitchFamily="34" charset="0"/>
              </a:rPr>
              <a:pPr/>
              <a:t>45</a:t>
            </a:fld>
            <a:endParaRPr lang="en-US" smtClean="0">
              <a:latin typeface="Arial" pitchFamily="34" charset="0"/>
            </a:endParaRPr>
          </a:p>
        </p:txBody>
      </p:sp>
      <p:sp>
        <p:nvSpPr>
          <p:cNvPr id="93187" name="Rectangle 2"/>
          <p:cNvSpPr>
            <a:spLocks noGrp="1" noRot="1" noChangeAspect="1" noChangeArrowheads="1" noTextEdit="1"/>
          </p:cNvSpPr>
          <p:nvPr>
            <p:ph type="sldImg"/>
          </p:nvPr>
        </p:nvSpPr>
        <p:spPr>
          <a:ln/>
        </p:spPr>
      </p:sp>
      <p:sp>
        <p:nvSpPr>
          <p:cNvPr id="93188"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 xmlns:p14="http://schemas.microsoft.com/office/powerpoint/2010/main" val="221525493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userDrawn="1">
  <p:cSld name="Title Slide">
    <p:spTree>
      <p:nvGrpSpPr>
        <p:cNvPr id="1" name=""/>
        <p:cNvGrpSpPr/>
        <p:nvPr/>
      </p:nvGrpSpPr>
      <p:grpSpPr>
        <a:xfrm>
          <a:off x="0" y="0"/>
          <a:ext cx="0" cy="0"/>
          <a:chOff x="0" y="0"/>
          <a:chExt cx="0" cy="0"/>
        </a:xfrm>
      </p:grpSpPr>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p:txBody>
          <a:bodyPr/>
          <a:lstStyle>
            <a:lvl1pPr>
              <a:defRPr/>
            </a:lvl1pPr>
          </a:lstStyle>
          <a:p>
            <a:pPr>
              <a:defRPr/>
            </a:pPr>
            <a:endParaRPr lang="en-US"/>
          </a:p>
        </p:txBody>
      </p:sp>
      <p:sp>
        <p:nvSpPr>
          <p:cNvPr id="5" name="Rectangle 5"/>
          <p:cNvSpPr>
            <a:spLocks noGrp="1" noChangeArrowheads="1"/>
          </p:cNvSpPr>
          <p:nvPr>
            <p:ph type="ftr" sz="quarter" idx="11"/>
          </p:nvPr>
        </p:nvSpPr>
        <p:spPr/>
        <p:txBody>
          <a:bodyPr/>
          <a:lstStyle>
            <a:lvl1pPr>
              <a:defRPr/>
            </a:lvl1pPr>
          </a:lstStyle>
          <a:p>
            <a:pPr>
              <a:defRPr/>
            </a:pPr>
            <a:endParaRPr lang="en-US"/>
          </a:p>
        </p:txBody>
      </p:sp>
      <p:sp>
        <p:nvSpPr>
          <p:cNvPr id="6" name="Rectangle 6"/>
          <p:cNvSpPr>
            <a:spLocks noGrp="1" noChangeArrowheads="1"/>
          </p:cNvSpPr>
          <p:nvPr>
            <p:ph type="sldNum" sz="quarter" idx="12"/>
          </p:nvPr>
        </p:nvSpPr>
        <p:spPr/>
        <p:txBody>
          <a:bodyPr/>
          <a:lstStyle>
            <a:lvl1pPr>
              <a:defRPr/>
            </a:lvl1pPr>
          </a:lstStyle>
          <a:p>
            <a:pPr>
              <a:defRPr/>
            </a:pPr>
            <a:fld id="{F2126425-45F5-4629-AE9C-032B1F86603C}" type="slidenum">
              <a:rPr lang="en-US"/>
              <a:pPr>
                <a:defRPr/>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p:txBody>
          <a:bodyPr/>
          <a:lstStyle>
            <a:lvl1pPr>
              <a:defRPr/>
            </a:lvl1pPr>
          </a:lstStyle>
          <a:p>
            <a:pPr>
              <a:defRPr/>
            </a:pPr>
            <a:endParaRPr lang="en-US"/>
          </a:p>
        </p:txBody>
      </p:sp>
      <p:sp>
        <p:nvSpPr>
          <p:cNvPr id="5" name="Rectangle 5"/>
          <p:cNvSpPr>
            <a:spLocks noGrp="1" noChangeArrowheads="1"/>
          </p:cNvSpPr>
          <p:nvPr>
            <p:ph type="ftr" sz="quarter" idx="11"/>
          </p:nvPr>
        </p:nvSpPr>
        <p:spPr/>
        <p:txBody>
          <a:bodyPr/>
          <a:lstStyle>
            <a:lvl1pPr>
              <a:defRPr/>
            </a:lvl1pPr>
          </a:lstStyle>
          <a:p>
            <a:pPr>
              <a:defRPr/>
            </a:pPr>
            <a:endParaRPr lang="en-US"/>
          </a:p>
        </p:txBody>
      </p:sp>
      <p:sp>
        <p:nvSpPr>
          <p:cNvPr id="6" name="Rectangle 6"/>
          <p:cNvSpPr>
            <a:spLocks noGrp="1" noChangeArrowheads="1"/>
          </p:cNvSpPr>
          <p:nvPr>
            <p:ph type="sldNum" sz="quarter" idx="12"/>
          </p:nvPr>
        </p:nvSpPr>
        <p:spPr/>
        <p:txBody>
          <a:bodyPr/>
          <a:lstStyle>
            <a:lvl1pPr>
              <a:defRPr/>
            </a:lvl1pPr>
          </a:lstStyle>
          <a:p>
            <a:pPr>
              <a:defRPr/>
            </a:pPr>
            <a:fld id="{AE7AFF96-8349-48FA-830E-2DC7F8980C1B}" type="slidenum">
              <a:rPr lang="en-US"/>
              <a:pPr>
                <a:defRPr/>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447800"/>
            <a:ext cx="4038600" cy="4876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447800"/>
            <a:ext cx="4038600" cy="4876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p:txBody>
          <a:bodyPr/>
          <a:lstStyle>
            <a:lvl1pPr>
              <a:defRPr/>
            </a:lvl1pPr>
          </a:lstStyle>
          <a:p>
            <a:pPr>
              <a:defRPr/>
            </a:pPr>
            <a:endParaRPr lang="en-US"/>
          </a:p>
        </p:txBody>
      </p:sp>
      <p:sp>
        <p:nvSpPr>
          <p:cNvPr id="6" name="Rectangle 5"/>
          <p:cNvSpPr>
            <a:spLocks noGrp="1" noChangeArrowheads="1"/>
          </p:cNvSpPr>
          <p:nvPr>
            <p:ph type="ftr" sz="quarter" idx="11"/>
          </p:nvPr>
        </p:nvSpPr>
        <p:spPr/>
        <p:txBody>
          <a:bodyPr/>
          <a:lstStyle>
            <a:lvl1pPr>
              <a:defRPr/>
            </a:lvl1pPr>
          </a:lstStyle>
          <a:p>
            <a:pPr>
              <a:defRPr/>
            </a:pPr>
            <a:endParaRPr lang="en-US"/>
          </a:p>
        </p:txBody>
      </p:sp>
      <p:sp>
        <p:nvSpPr>
          <p:cNvPr id="7" name="Rectangle 6"/>
          <p:cNvSpPr>
            <a:spLocks noGrp="1" noChangeArrowheads="1"/>
          </p:cNvSpPr>
          <p:nvPr>
            <p:ph type="sldNum" sz="quarter" idx="12"/>
          </p:nvPr>
        </p:nvSpPr>
        <p:spPr/>
        <p:txBody>
          <a:bodyPr/>
          <a:lstStyle>
            <a:lvl1pPr>
              <a:defRPr/>
            </a:lvl1pPr>
          </a:lstStyle>
          <a:p>
            <a:pPr>
              <a:defRPr/>
            </a:pPr>
            <a:fld id="{C5055C65-6D45-4D30-B9D0-D456D1D0EDF2}" type="slidenum">
              <a:rPr lang="en-US"/>
              <a:pPr>
                <a:defRPr/>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p:txBody>
          <a:bodyPr/>
          <a:lstStyle>
            <a:lvl1pPr>
              <a:defRPr/>
            </a:lvl1pPr>
          </a:lstStyle>
          <a:p>
            <a:pPr>
              <a:defRPr/>
            </a:pPr>
            <a:endParaRPr lang="en-US"/>
          </a:p>
        </p:txBody>
      </p:sp>
      <p:sp>
        <p:nvSpPr>
          <p:cNvPr id="8" name="Rectangle 5"/>
          <p:cNvSpPr>
            <a:spLocks noGrp="1" noChangeArrowheads="1"/>
          </p:cNvSpPr>
          <p:nvPr>
            <p:ph type="ftr" sz="quarter" idx="11"/>
          </p:nvPr>
        </p:nvSpPr>
        <p:spPr/>
        <p:txBody>
          <a:bodyPr/>
          <a:lstStyle>
            <a:lvl1pPr>
              <a:defRPr/>
            </a:lvl1pPr>
          </a:lstStyle>
          <a:p>
            <a:pPr>
              <a:defRPr/>
            </a:pPr>
            <a:endParaRPr lang="en-US"/>
          </a:p>
        </p:txBody>
      </p:sp>
      <p:sp>
        <p:nvSpPr>
          <p:cNvPr id="9" name="Rectangle 6"/>
          <p:cNvSpPr>
            <a:spLocks noGrp="1" noChangeArrowheads="1"/>
          </p:cNvSpPr>
          <p:nvPr>
            <p:ph type="sldNum" sz="quarter" idx="12"/>
          </p:nvPr>
        </p:nvSpPr>
        <p:spPr/>
        <p:txBody>
          <a:bodyPr/>
          <a:lstStyle>
            <a:lvl1pPr>
              <a:defRPr/>
            </a:lvl1pPr>
          </a:lstStyle>
          <a:p>
            <a:pPr>
              <a:defRPr/>
            </a:pPr>
            <a:fld id="{2658C9CD-CE12-4FB8-A640-1C81A7EC647C}" type="slidenum">
              <a:rPr lang="en-US"/>
              <a:pPr>
                <a:defRPr/>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showMasterSp="0"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p:txBody>
          <a:bodyPr/>
          <a:lstStyle>
            <a:lvl1pPr>
              <a:defRPr/>
            </a:lvl1pPr>
          </a:lstStyle>
          <a:p>
            <a:pPr>
              <a:defRPr/>
            </a:pPr>
            <a:endParaRPr lang="en-US"/>
          </a:p>
        </p:txBody>
      </p:sp>
      <p:sp>
        <p:nvSpPr>
          <p:cNvPr id="4" name="Rectangle 5"/>
          <p:cNvSpPr>
            <a:spLocks noGrp="1" noChangeArrowheads="1"/>
          </p:cNvSpPr>
          <p:nvPr>
            <p:ph type="ftr" sz="quarter" idx="11"/>
          </p:nvPr>
        </p:nvSpPr>
        <p:spPr/>
        <p:txBody>
          <a:bodyPr/>
          <a:lstStyle>
            <a:lvl1pPr>
              <a:defRPr/>
            </a:lvl1pPr>
          </a:lstStyle>
          <a:p>
            <a:pPr>
              <a:defRPr/>
            </a:pPr>
            <a:endParaRPr lang="en-US"/>
          </a:p>
        </p:txBody>
      </p:sp>
      <p:sp>
        <p:nvSpPr>
          <p:cNvPr id="5" name="Rectangle 6"/>
          <p:cNvSpPr>
            <a:spLocks noGrp="1" noChangeArrowheads="1"/>
          </p:cNvSpPr>
          <p:nvPr>
            <p:ph type="sldNum" sz="quarter" idx="12"/>
          </p:nvPr>
        </p:nvSpPr>
        <p:spPr/>
        <p:txBody>
          <a:bodyPr/>
          <a:lstStyle>
            <a:lvl1pPr>
              <a:defRPr/>
            </a:lvl1pPr>
          </a:lstStyle>
          <a:p>
            <a:pPr>
              <a:defRPr/>
            </a:pPr>
            <a:fld id="{FC459A33-B367-4DD2-8600-6B2934A92515}" type="slidenum">
              <a:rPr lang="en-US"/>
              <a:pPr>
                <a:defRPr/>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p:txBody>
          <a:bodyPr/>
          <a:lstStyle>
            <a:lvl1pPr>
              <a:defRPr/>
            </a:lvl1pPr>
          </a:lstStyle>
          <a:p>
            <a:pPr>
              <a:defRPr/>
            </a:pPr>
            <a:endParaRPr lang="en-US"/>
          </a:p>
        </p:txBody>
      </p:sp>
      <p:sp>
        <p:nvSpPr>
          <p:cNvPr id="3" name="Rectangle 5"/>
          <p:cNvSpPr>
            <a:spLocks noGrp="1" noChangeArrowheads="1"/>
          </p:cNvSpPr>
          <p:nvPr>
            <p:ph type="ftr" sz="quarter" idx="11"/>
          </p:nvPr>
        </p:nvSpPr>
        <p:spPr/>
        <p:txBody>
          <a:bodyPr/>
          <a:lstStyle>
            <a:lvl1pPr>
              <a:defRPr/>
            </a:lvl1pPr>
          </a:lstStyle>
          <a:p>
            <a:pPr>
              <a:defRPr/>
            </a:pPr>
            <a:endParaRPr lang="en-US"/>
          </a:p>
        </p:txBody>
      </p:sp>
      <p:sp>
        <p:nvSpPr>
          <p:cNvPr id="4" name="Rectangle 6"/>
          <p:cNvSpPr>
            <a:spLocks noGrp="1" noChangeArrowheads="1"/>
          </p:cNvSpPr>
          <p:nvPr>
            <p:ph type="sldNum" sz="quarter" idx="12"/>
          </p:nvPr>
        </p:nvSpPr>
        <p:spPr/>
        <p:txBody>
          <a:bodyPr/>
          <a:lstStyle>
            <a:lvl1pPr>
              <a:defRPr/>
            </a:lvl1pPr>
          </a:lstStyle>
          <a:p>
            <a:pPr>
              <a:defRPr/>
            </a:pPr>
            <a:fld id="{248446AC-8CE0-4908-B5B1-14D1C6BA05F3}" type="slidenum">
              <a:rPr lang="en-US"/>
              <a:pPr>
                <a:defRPr/>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p:txBody>
          <a:bodyPr/>
          <a:lstStyle>
            <a:lvl1pPr>
              <a:defRPr/>
            </a:lvl1pPr>
          </a:lstStyle>
          <a:p>
            <a:pPr>
              <a:defRPr/>
            </a:pPr>
            <a:endParaRPr lang="en-US"/>
          </a:p>
        </p:txBody>
      </p:sp>
      <p:sp>
        <p:nvSpPr>
          <p:cNvPr id="6" name="Rectangle 5"/>
          <p:cNvSpPr>
            <a:spLocks noGrp="1" noChangeArrowheads="1"/>
          </p:cNvSpPr>
          <p:nvPr>
            <p:ph type="ftr" sz="quarter" idx="11"/>
          </p:nvPr>
        </p:nvSpPr>
        <p:spPr/>
        <p:txBody>
          <a:bodyPr/>
          <a:lstStyle>
            <a:lvl1pPr>
              <a:defRPr/>
            </a:lvl1pPr>
          </a:lstStyle>
          <a:p>
            <a:pPr>
              <a:defRPr/>
            </a:pPr>
            <a:endParaRPr lang="en-US"/>
          </a:p>
        </p:txBody>
      </p:sp>
      <p:sp>
        <p:nvSpPr>
          <p:cNvPr id="7" name="Rectangle 6"/>
          <p:cNvSpPr>
            <a:spLocks noGrp="1" noChangeArrowheads="1"/>
          </p:cNvSpPr>
          <p:nvPr>
            <p:ph type="sldNum" sz="quarter" idx="12"/>
          </p:nvPr>
        </p:nvSpPr>
        <p:spPr/>
        <p:txBody>
          <a:bodyPr/>
          <a:lstStyle>
            <a:lvl1pPr>
              <a:defRPr/>
            </a:lvl1pPr>
          </a:lstStyle>
          <a:p>
            <a:pPr>
              <a:defRPr/>
            </a:pPr>
            <a:fld id="{B2E0D67D-3353-4BEF-AEDE-87F0BDFF4D61}" type="slidenum">
              <a:rPr lang="en-US"/>
              <a:pPr>
                <a:defRPr/>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p:txBody>
          <a:bodyPr/>
          <a:lstStyle>
            <a:lvl1pPr>
              <a:defRPr/>
            </a:lvl1pPr>
          </a:lstStyle>
          <a:p>
            <a:pPr>
              <a:defRPr/>
            </a:pPr>
            <a:endParaRPr lang="en-US"/>
          </a:p>
        </p:txBody>
      </p:sp>
      <p:sp>
        <p:nvSpPr>
          <p:cNvPr id="6" name="Rectangle 5"/>
          <p:cNvSpPr>
            <a:spLocks noGrp="1" noChangeArrowheads="1"/>
          </p:cNvSpPr>
          <p:nvPr>
            <p:ph type="ftr" sz="quarter" idx="11"/>
          </p:nvPr>
        </p:nvSpPr>
        <p:spPr/>
        <p:txBody>
          <a:bodyPr/>
          <a:lstStyle>
            <a:lvl1pPr>
              <a:defRPr/>
            </a:lvl1pPr>
          </a:lstStyle>
          <a:p>
            <a:pPr>
              <a:defRPr/>
            </a:pPr>
            <a:endParaRPr lang="en-US"/>
          </a:p>
        </p:txBody>
      </p:sp>
      <p:sp>
        <p:nvSpPr>
          <p:cNvPr id="7" name="Rectangle 6"/>
          <p:cNvSpPr>
            <a:spLocks noGrp="1" noChangeArrowheads="1"/>
          </p:cNvSpPr>
          <p:nvPr>
            <p:ph type="sldNum" sz="quarter" idx="12"/>
          </p:nvPr>
        </p:nvSpPr>
        <p:spPr/>
        <p:txBody>
          <a:bodyPr/>
          <a:lstStyle>
            <a:lvl1pPr>
              <a:defRPr/>
            </a:lvl1pPr>
          </a:lstStyle>
          <a:p>
            <a:pPr>
              <a:defRPr/>
            </a:pPr>
            <a:fld id="{DADE95E9-944C-48D4-A67E-EF341E69E9C7}" type="slidenum">
              <a:rPr lang="en-US"/>
              <a:pPr>
                <a:defRPr/>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showMasterSp="0"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p:txBody>
          <a:bodyPr/>
          <a:lstStyle>
            <a:lvl1pPr>
              <a:defRPr/>
            </a:lvl1pPr>
          </a:lstStyle>
          <a:p>
            <a:pPr>
              <a:defRPr/>
            </a:pPr>
            <a:endParaRPr lang="en-US"/>
          </a:p>
        </p:txBody>
      </p:sp>
      <p:sp>
        <p:nvSpPr>
          <p:cNvPr id="5" name="Rectangle 5"/>
          <p:cNvSpPr>
            <a:spLocks noGrp="1" noChangeArrowheads="1"/>
          </p:cNvSpPr>
          <p:nvPr>
            <p:ph type="ftr" sz="quarter" idx="11"/>
          </p:nvPr>
        </p:nvSpPr>
        <p:spPr/>
        <p:txBody>
          <a:bodyPr/>
          <a:lstStyle>
            <a:lvl1pPr>
              <a:defRPr/>
            </a:lvl1pPr>
          </a:lstStyle>
          <a:p>
            <a:pPr>
              <a:defRPr/>
            </a:pPr>
            <a:endParaRPr lang="en-US"/>
          </a:p>
        </p:txBody>
      </p:sp>
      <p:sp>
        <p:nvSpPr>
          <p:cNvPr id="6" name="Rectangle 6"/>
          <p:cNvSpPr>
            <a:spLocks noGrp="1" noChangeArrowheads="1"/>
          </p:cNvSpPr>
          <p:nvPr>
            <p:ph type="sldNum" sz="quarter" idx="12"/>
          </p:nvPr>
        </p:nvSpPr>
        <p:spPr/>
        <p:txBody>
          <a:bodyPr/>
          <a:lstStyle>
            <a:lvl1pPr>
              <a:defRPr/>
            </a:lvl1pPr>
          </a:lstStyle>
          <a:p>
            <a:pPr>
              <a:defRPr/>
            </a:pPr>
            <a:fld id="{44B3F1EA-189F-40B6-A864-37EAAE354167}" type="slidenum">
              <a:rPr lang="en-US"/>
              <a:pPr>
                <a:defRPr/>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160338"/>
            <a:ext cx="2057400" cy="6164262"/>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160338"/>
            <a:ext cx="6019800" cy="6164262"/>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p:txBody>
          <a:bodyPr/>
          <a:lstStyle>
            <a:lvl1pPr>
              <a:defRPr/>
            </a:lvl1pPr>
          </a:lstStyle>
          <a:p>
            <a:pPr>
              <a:defRPr/>
            </a:pPr>
            <a:endParaRPr lang="en-US"/>
          </a:p>
        </p:txBody>
      </p:sp>
      <p:sp>
        <p:nvSpPr>
          <p:cNvPr id="5" name="Rectangle 5"/>
          <p:cNvSpPr>
            <a:spLocks noGrp="1" noChangeArrowheads="1"/>
          </p:cNvSpPr>
          <p:nvPr>
            <p:ph type="ftr" sz="quarter" idx="11"/>
          </p:nvPr>
        </p:nvSpPr>
        <p:spPr/>
        <p:txBody>
          <a:bodyPr/>
          <a:lstStyle>
            <a:lvl1pPr>
              <a:defRPr/>
            </a:lvl1pPr>
          </a:lstStyle>
          <a:p>
            <a:pPr>
              <a:defRPr/>
            </a:pPr>
            <a:endParaRPr lang="en-US"/>
          </a:p>
        </p:txBody>
      </p:sp>
      <p:sp>
        <p:nvSpPr>
          <p:cNvPr id="6" name="Rectangle 6"/>
          <p:cNvSpPr>
            <a:spLocks noGrp="1" noChangeArrowheads="1"/>
          </p:cNvSpPr>
          <p:nvPr>
            <p:ph type="sldNum" sz="quarter" idx="12"/>
          </p:nvPr>
        </p:nvSpPr>
        <p:spPr/>
        <p:txBody>
          <a:bodyPr/>
          <a:lstStyle>
            <a:lvl1pPr>
              <a:defRPr/>
            </a:lvl1pPr>
          </a:lstStyle>
          <a:p>
            <a:pPr>
              <a:defRPr/>
            </a:pPr>
            <a:fld id="{87922E21-1520-456C-8DFF-0946779C610C}" type="slidenum">
              <a:rPr lang="en-US"/>
              <a:pPr>
                <a:defRPr/>
              </a:pPr>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chart" preserve="1">
  <p:cSld name="Title and Chart">
    <p:spTree>
      <p:nvGrpSpPr>
        <p:cNvPr id="1" name=""/>
        <p:cNvGrpSpPr/>
        <p:nvPr/>
      </p:nvGrpSpPr>
      <p:grpSpPr>
        <a:xfrm>
          <a:off x="0" y="0"/>
          <a:ext cx="0" cy="0"/>
          <a:chOff x="0" y="0"/>
          <a:chExt cx="0" cy="0"/>
        </a:xfrm>
      </p:grpSpPr>
      <p:sp>
        <p:nvSpPr>
          <p:cNvPr id="2" name="Title 1"/>
          <p:cNvSpPr>
            <a:spLocks noGrp="1"/>
          </p:cNvSpPr>
          <p:nvPr>
            <p:ph type="title"/>
          </p:nvPr>
        </p:nvSpPr>
        <p:spPr>
          <a:xfrm>
            <a:off x="457200" y="160338"/>
            <a:ext cx="7848600" cy="1066800"/>
          </a:xfrm>
        </p:spPr>
        <p:txBody>
          <a:bodyPr/>
          <a:lstStyle/>
          <a:p>
            <a:r>
              <a:rPr lang="en-US" smtClean="0"/>
              <a:t>Click to edit Master title style</a:t>
            </a:r>
            <a:endParaRPr lang="en-US"/>
          </a:p>
        </p:txBody>
      </p:sp>
      <p:sp>
        <p:nvSpPr>
          <p:cNvPr id="3" name="Chart Placeholder 2"/>
          <p:cNvSpPr>
            <a:spLocks noGrp="1"/>
          </p:cNvSpPr>
          <p:nvPr>
            <p:ph type="chart" idx="1"/>
          </p:nvPr>
        </p:nvSpPr>
        <p:spPr>
          <a:xfrm>
            <a:off x="457200" y="1447800"/>
            <a:ext cx="8229600" cy="4876800"/>
          </a:xfrm>
        </p:spPr>
        <p:txBody>
          <a:bodyPr/>
          <a:lstStyle/>
          <a:p>
            <a:pPr lvl="0"/>
            <a:endParaRPr lang="en-US" noProof="0" smtClean="0"/>
          </a:p>
        </p:txBody>
      </p:sp>
      <p:sp>
        <p:nvSpPr>
          <p:cNvPr id="4" name="Rectangle 4"/>
          <p:cNvSpPr>
            <a:spLocks noGrp="1" noChangeArrowheads="1"/>
          </p:cNvSpPr>
          <p:nvPr>
            <p:ph type="dt" sz="half" idx="10"/>
          </p:nvPr>
        </p:nvSpPr>
        <p:spPr/>
        <p:txBody>
          <a:bodyPr/>
          <a:lstStyle>
            <a:lvl1pPr>
              <a:defRPr/>
            </a:lvl1pPr>
          </a:lstStyle>
          <a:p>
            <a:pPr>
              <a:defRPr/>
            </a:pPr>
            <a:endParaRPr lang="en-US"/>
          </a:p>
        </p:txBody>
      </p:sp>
      <p:sp>
        <p:nvSpPr>
          <p:cNvPr id="5" name="Rectangle 5"/>
          <p:cNvSpPr>
            <a:spLocks noGrp="1" noChangeArrowheads="1"/>
          </p:cNvSpPr>
          <p:nvPr>
            <p:ph type="ftr" sz="quarter" idx="11"/>
          </p:nvPr>
        </p:nvSpPr>
        <p:spPr/>
        <p:txBody>
          <a:bodyPr/>
          <a:lstStyle>
            <a:lvl1pPr>
              <a:defRPr/>
            </a:lvl1pPr>
          </a:lstStyle>
          <a:p>
            <a:pPr>
              <a:defRPr/>
            </a:pPr>
            <a:endParaRPr lang="en-US"/>
          </a:p>
        </p:txBody>
      </p:sp>
      <p:sp>
        <p:nvSpPr>
          <p:cNvPr id="6" name="Rectangle 6"/>
          <p:cNvSpPr>
            <a:spLocks noGrp="1" noChangeArrowheads="1"/>
          </p:cNvSpPr>
          <p:nvPr>
            <p:ph type="sldNum" sz="quarter" idx="12"/>
          </p:nvPr>
        </p:nvSpPr>
        <p:spPr/>
        <p:txBody>
          <a:bodyPr/>
          <a:lstStyle>
            <a:lvl1pPr>
              <a:defRPr/>
            </a:lvl1pPr>
          </a:lstStyle>
          <a:p>
            <a:pPr>
              <a:defRPr/>
            </a:pPr>
            <a:fld id="{3F7BC128-12DD-4933-BA81-46FC1DAFC0F0}" type="slidenum">
              <a:rPr lang="en-US"/>
              <a:pPr>
                <a:defRPr/>
              </a:pPr>
              <a:t>‹#›</a:t>
            </a:fld>
            <a:endParaRPr lang="en-US"/>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type="txAndObj" preserve="1">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160338"/>
            <a:ext cx="7848600" cy="10668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457200" y="1447800"/>
            <a:ext cx="4038600" cy="4876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447800"/>
            <a:ext cx="4038600" cy="4876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p:txBody>
          <a:bodyPr/>
          <a:lstStyle>
            <a:lvl1pPr>
              <a:defRPr/>
            </a:lvl1pPr>
          </a:lstStyle>
          <a:p>
            <a:pPr>
              <a:defRPr/>
            </a:pPr>
            <a:endParaRPr lang="en-US"/>
          </a:p>
        </p:txBody>
      </p:sp>
      <p:sp>
        <p:nvSpPr>
          <p:cNvPr id="6" name="Rectangle 5"/>
          <p:cNvSpPr>
            <a:spLocks noGrp="1" noChangeArrowheads="1"/>
          </p:cNvSpPr>
          <p:nvPr>
            <p:ph type="ftr" sz="quarter" idx="11"/>
          </p:nvPr>
        </p:nvSpPr>
        <p:spPr/>
        <p:txBody>
          <a:bodyPr/>
          <a:lstStyle>
            <a:lvl1pPr>
              <a:defRPr/>
            </a:lvl1pPr>
          </a:lstStyle>
          <a:p>
            <a:pPr>
              <a:defRPr/>
            </a:pPr>
            <a:endParaRPr lang="en-US"/>
          </a:p>
        </p:txBody>
      </p:sp>
      <p:sp>
        <p:nvSpPr>
          <p:cNvPr id="7" name="Rectangle 6"/>
          <p:cNvSpPr>
            <a:spLocks noGrp="1" noChangeArrowheads="1"/>
          </p:cNvSpPr>
          <p:nvPr>
            <p:ph type="sldNum" sz="quarter" idx="12"/>
          </p:nvPr>
        </p:nvSpPr>
        <p:spPr/>
        <p:txBody>
          <a:bodyPr/>
          <a:lstStyle>
            <a:lvl1pPr>
              <a:defRPr/>
            </a:lvl1pPr>
          </a:lstStyle>
          <a:p>
            <a:pPr>
              <a:defRPr/>
            </a:pPr>
            <a:fld id="{A86750FA-18FF-4903-BF6D-5BEE21CD77CE}" type="slidenum">
              <a:rPr lang="en-US"/>
              <a:pPr>
                <a:defRPr/>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1.jpe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pic>
        <p:nvPicPr>
          <p:cNvPr id="2050" name="Picture 16" descr="10"/>
          <p:cNvPicPr>
            <a:picLocks noChangeAspect="1" noChangeArrowheads="1"/>
          </p:cNvPicPr>
          <p:nvPr/>
        </p:nvPicPr>
        <p:blipFill>
          <a:blip r:embed="rId15" cstate="print"/>
          <a:srcRect/>
          <a:stretch>
            <a:fillRect/>
          </a:stretch>
        </p:blipFill>
        <p:spPr bwMode="hidden">
          <a:xfrm>
            <a:off x="0" y="0"/>
            <a:ext cx="9144000" cy="6858000"/>
          </a:xfrm>
          <a:prstGeom prst="rect">
            <a:avLst/>
          </a:prstGeom>
          <a:noFill/>
          <a:ln w="9525">
            <a:noFill/>
            <a:miter lim="800000"/>
            <a:headEnd/>
            <a:tailEnd/>
          </a:ln>
        </p:spPr>
      </p:pic>
      <p:sp>
        <p:nvSpPr>
          <p:cNvPr id="2051" name="Rectangle 3"/>
          <p:cNvSpPr>
            <a:spLocks noGrp="1" noChangeArrowheads="1"/>
          </p:cNvSpPr>
          <p:nvPr>
            <p:ph type="body" idx="1"/>
          </p:nvPr>
        </p:nvSpPr>
        <p:spPr bwMode="black">
          <a:xfrm>
            <a:off x="457200" y="1447800"/>
            <a:ext cx="8229600" cy="48768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black">
          <a:xfrm>
            <a:off x="457200" y="6477000"/>
            <a:ext cx="2133600" cy="24447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400" b="0">
                <a:solidFill>
                  <a:srgbClr val="FFFFFF"/>
                </a:solidFill>
                <a:latin typeface="Arial" charset="0"/>
              </a:defRPr>
            </a:lvl1pPr>
          </a:lstStyle>
          <a:p>
            <a:pPr>
              <a:defRPr/>
            </a:pPr>
            <a:endParaRPr lang="en-US"/>
          </a:p>
        </p:txBody>
      </p:sp>
      <p:sp>
        <p:nvSpPr>
          <p:cNvPr id="1029" name="Rectangle 5"/>
          <p:cNvSpPr>
            <a:spLocks noGrp="1" noChangeArrowheads="1"/>
          </p:cNvSpPr>
          <p:nvPr>
            <p:ph type="ftr" sz="quarter" idx="3"/>
          </p:nvPr>
        </p:nvSpPr>
        <p:spPr bwMode="black">
          <a:xfrm>
            <a:off x="3124200" y="6477000"/>
            <a:ext cx="2895600" cy="24447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b="0">
                <a:solidFill>
                  <a:srgbClr val="FFFFFF"/>
                </a:solidFill>
                <a:latin typeface="Arial" charset="0"/>
              </a:defRPr>
            </a:lvl1pPr>
          </a:lstStyle>
          <a:p>
            <a:pPr>
              <a:defRPr/>
            </a:pPr>
            <a:endParaRPr lang="en-US"/>
          </a:p>
        </p:txBody>
      </p:sp>
      <p:sp>
        <p:nvSpPr>
          <p:cNvPr id="1030" name="Rectangle 6"/>
          <p:cNvSpPr>
            <a:spLocks noGrp="1" noChangeArrowheads="1"/>
          </p:cNvSpPr>
          <p:nvPr>
            <p:ph type="sldNum" sz="quarter" idx="4"/>
          </p:nvPr>
        </p:nvSpPr>
        <p:spPr bwMode="black">
          <a:xfrm>
            <a:off x="6553200" y="6477000"/>
            <a:ext cx="2133600" cy="24447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b="0">
                <a:solidFill>
                  <a:srgbClr val="FFFFFF"/>
                </a:solidFill>
                <a:latin typeface="Arial" charset="0"/>
              </a:defRPr>
            </a:lvl1pPr>
          </a:lstStyle>
          <a:p>
            <a:pPr>
              <a:defRPr/>
            </a:pPr>
            <a:fld id="{83D790F8-31D9-407F-9247-BFA25639455F}" type="slidenum">
              <a:rPr lang="en-US"/>
              <a:pPr>
                <a:defRPr/>
              </a:pPr>
              <a:t>‹#›</a:t>
            </a:fld>
            <a:endParaRPr lang="en-US"/>
          </a:p>
        </p:txBody>
      </p:sp>
      <p:sp>
        <p:nvSpPr>
          <p:cNvPr id="1041" name="Rectangle 17"/>
          <p:cNvSpPr>
            <a:spLocks noChangeArrowheads="1"/>
          </p:cNvSpPr>
          <p:nvPr/>
        </p:nvSpPr>
        <p:spPr bwMode="black">
          <a:xfrm>
            <a:off x="-25400" y="1062038"/>
            <a:ext cx="7313613" cy="73025"/>
          </a:xfrm>
          <a:prstGeom prst="rect">
            <a:avLst/>
          </a:prstGeom>
          <a:gradFill rotWithShape="1">
            <a:gsLst>
              <a:gs pos="0">
                <a:schemeClr val="folHlink"/>
              </a:gs>
              <a:gs pos="100000">
                <a:schemeClr val="folHlink">
                  <a:gamma/>
                  <a:shade val="46275"/>
                  <a:invGamma/>
                  <a:alpha val="0"/>
                </a:schemeClr>
              </a:gs>
            </a:gsLst>
            <a:path path="shape">
              <a:fillToRect l="50000" t="50000" r="50000" b="50000"/>
            </a:path>
          </a:gradFill>
          <a:ln w="9525">
            <a:noFill/>
            <a:miter lim="800000"/>
            <a:headEnd/>
            <a:tailEnd/>
          </a:ln>
          <a:effectLst/>
        </p:spPr>
        <p:txBody>
          <a:bodyPr wrap="none" anchor="ctr"/>
          <a:lstStyle/>
          <a:p>
            <a:pPr>
              <a:defRPr/>
            </a:pPr>
            <a:endParaRPr lang="en-US">
              <a:latin typeface="Arial" charset="0"/>
            </a:endParaRPr>
          </a:p>
        </p:txBody>
      </p:sp>
      <p:sp>
        <p:nvSpPr>
          <p:cNvPr id="2056" name="Rectangle 2"/>
          <p:cNvSpPr>
            <a:spLocks noGrp="1" noChangeArrowheads="1"/>
          </p:cNvSpPr>
          <p:nvPr>
            <p:ph type="title"/>
          </p:nvPr>
        </p:nvSpPr>
        <p:spPr bwMode="black">
          <a:xfrm>
            <a:off x="457200" y="160338"/>
            <a:ext cx="7848600" cy="10668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Tree>
  </p:cSld>
  <p:clrMap bg1="dk2" tx1="lt1" bg2="dk1" tx2="lt2" accent1="accent1" accent2="accent2" accent3="accent3" accent4="accent4" accent5="accent5" accent6="accent6" hlink="hlink" folHlink="folHlink"/>
  <p:sldLayoutIdLst>
    <p:sldLayoutId id="2147483969" r:id="rId1"/>
    <p:sldLayoutId id="2147483970" r:id="rId2"/>
    <p:sldLayoutId id="2147483971" r:id="rId3"/>
    <p:sldLayoutId id="2147483972" r:id="rId4"/>
    <p:sldLayoutId id="2147483973" r:id="rId5"/>
    <p:sldLayoutId id="2147483974" r:id="rId6"/>
    <p:sldLayoutId id="2147483975" r:id="rId7"/>
    <p:sldLayoutId id="2147483976" r:id="rId8"/>
    <p:sldLayoutId id="2147483977" r:id="rId9"/>
    <p:sldLayoutId id="2147483978" r:id="rId10"/>
    <p:sldLayoutId id="2147483979" r:id="rId11"/>
    <p:sldLayoutId id="2147483980" r:id="rId12"/>
    <p:sldLayoutId id="2147483981" r:id="rId13"/>
  </p:sldLayoutIdLst>
  <p:timing>
    <p:tnLst>
      <p:par>
        <p:cTn id="1" dur="indefinite" restart="never" nodeType="tmRoot"/>
      </p:par>
    </p:tnLst>
  </p:timing>
  <p:txStyles>
    <p:titleStyle>
      <a:lvl1pPr algn="l" rtl="0" eaLnBrk="0" fontAlgn="base" hangingPunct="0">
        <a:spcBef>
          <a:spcPct val="0"/>
        </a:spcBef>
        <a:spcAft>
          <a:spcPct val="0"/>
        </a:spcAft>
        <a:defRPr sz="4000" b="1">
          <a:solidFill>
            <a:srgbClr val="FFFFFF"/>
          </a:solidFill>
          <a:latin typeface="+mj-lt"/>
          <a:ea typeface="+mj-ea"/>
          <a:cs typeface="+mj-cs"/>
        </a:defRPr>
      </a:lvl1pPr>
      <a:lvl2pPr algn="l" rtl="0" eaLnBrk="0" fontAlgn="base" hangingPunct="0">
        <a:spcBef>
          <a:spcPct val="0"/>
        </a:spcBef>
        <a:spcAft>
          <a:spcPct val="0"/>
        </a:spcAft>
        <a:defRPr sz="4000" b="1">
          <a:solidFill>
            <a:srgbClr val="FFFFFF"/>
          </a:solidFill>
          <a:latin typeface="Arial" pitchFamily="34" charset="0"/>
        </a:defRPr>
      </a:lvl2pPr>
      <a:lvl3pPr algn="l" rtl="0" eaLnBrk="0" fontAlgn="base" hangingPunct="0">
        <a:spcBef>
          <a:spcPct val="0"/>
        </a:spcBef>
        <a:spcAft>
          <a:spcPct val="0"/>
        </a:spcAft>
        <a:defRPr sz="4000" b="1">
          <a:solidFill>
            <a:srgbClr val="FFFFFF"/>
          </a:solidFill>
          <a:latin typeface="Arial" pitchFamily="34" charset="0"/>
        </a:defRPr>
      </a:lvl3pPr>
      <a:lvl4pPr algn="l" rtl="0" eaLnBrk="0" fontAlgn="base" hangingPunct="0">
        <a:spcBef>
          <a:spcPct val="0"/>
        </a:spcBef>
        <a:spcAft>
          <a:spcPct val="0"/>
        </a:spcAft>
        <a:defRPr sz="4000" b="1">
          <a:solidFill>
            <a:srgbClr val="FFFFFF"/>
          </a:solidFill>
          <a:latin typeface="Arial" pitchFamily="34" charset="0"/>
        </a:defRPr>
      </a:lvl4pPr>
      <a:lvl5pPr algn="l" rtl="0" eaLnBrk="0" fontAlgn="base" hangingPunct="0">
        <a:spcBef>
          <a:spcPct val="0"/>
        </a:spcBef>
        <a:spcAft>
          <a:spcPct val="0"/>
        </a:spcAft>
        <a:defRPr sz="4000" b="1">
          <a:solidFill>
            <a:srgbClr val="FFFFFF"/>
          </a:solidFill>
          <a:latin typeface="Arial" pitchFamily="34" charset="0"/>
        </a:defRPr>
      </a:lvl5pPr>
      <a:lvl6pPr marL="457200" algn="l" rtl="0" fontAlgn="base">
        <a:spcBef>
          <a:spcPct val="0"/>
        </a:spcBef>
        <a:spcAft>
          <a:spcPct val="0"/>
        </a:spcAft>
        <a:defRPr sz="4000" b="1">
          <a:solidFill>
            <a:srgbClr val="FFFFFF"/>
          </a:solidFill>
          <a:latin typeface="Arial" pitchFamily="34" charset="0"/>
        </a:defRPr>
      </a:lvl6pPr>
      <a:lvl7pPr marL="914400" algn="l" rtl="0" fontAlgn="base">
        <a:spcBef>
          <a:spcPct val="0"/>
        </a:spcBef>
        <a:spcAft>
          <a:spcPct val="0"/>
        </a:spcAft>
        <a:defRPr sz="4000" b="1">
          <a:solidFill>
            <a:srgbClr val="FFFFFF"/>
          </a:solidFill>
          <a:latin typeface="Arial" pitchFamily="34" charset="0"/>
        </a:defRPr>
      </a:lvl7pPr>
      <a:lvl8pPr marL="1371600" algn="l" rtl="0" fontAlgn="base">
        <a:spcBef>
          <a:spcPct val="0"/>
        </a:spcBef>
        <a:spcAft>
          <a:spcPct val="0"/>
        </a:spcAft>
        <a:defRPr sz="4000" b="1">
          <a:solidFill>
            <a:srgbClr val="FFFFFF"/>
          </a:solidFill>
          <a:latin typeface="Arial" pitchFamily="34" charset="0"/>
        </a:defRPr>
      </a:lvl8pPr>
      <a:lvl9pPr marL="1828800" algn="l" rtl="0" fontAlgn="base">
        <a:spcBef>
          <a:spcPct val="0"/>
        </a:spcBef>
        <a:spcAft>
          <a:spcPct val="0"/>
        </a:spcAft>
        <a:defRPr sz="4000" b="1">
          <a:solidFill>
            <a:srgbClr val="FFFFFF"/>
          </a:solidFill>
          <a:latin typeface="Arial" pitchFamily="34" charset="0"/>
        </a:defRPr>
      </a:lvl9pPr>
    </p:titleStyle>
    <p:bodyStyle>
      <a:lvl1pPr marL="342900" indent="-342900" algn="l" rtl="0" eaLnBrk="0" fontAlgn="base" hangingPunct="0">
        <a:spcBef>
          <a:spcPct val="20000"/>
        </a:spcBef>
        <a:spcAft>
          <a:spcPct val="0"/>
        </a:spcAft>
        <a:buChar char="•"/>
        <a:defRPr sz="3200">
          <a:solidFill>
            <a:srgbClr val="FFFFFF"/>
          </a:solidFill>
          <a:latin typeface="+mn-lt"/>
          <a:ea typeface="+mn-ea"/>
          <a:cs typeface="+mn-cs"/>
        </a:defRPr>
      </a:lvl1pPr>
      <a:lvl2pPr marL="742950" indent="-285750" algn="l" rtl="0" eaLnBrk="0" fontAlgn="base" hangingPunct="0">
        <a:spcBef>
          <a:spcPct val="20000"/>
        </a:spcBef>
        <a:spcAft>
          <a:spcPct val="0"/>
        </a:spcAft>
        <a:buChar char="–"/>
        <a:defRPr sz="2800">
          <a:solidFill>
            <a:srgbClr val="FFFFFF"/>
          </a:solidFill>
          <a:latin typeface="+mn-lt"/>
        </a:defRPr>
      </a:lvl2pPr>
      <a:lvl3pPr marL="1143000" indent="-228600" algn="l" rtl="0" eaLnBrk="0" fontAlgn="base" hangingPunct="0">
        <a:spcBef>
          <a:spcPct val="20000"/>
        </a:spcBef>
        <a:spcAft>
          <a:spcPct val="0"/>
        </a:spcAft>
        <a:buChar char="•"/>
        <a:defRPr sz="2400">
          <a:solidFill>
            <a:srgbClr val="FFFFFF"/>
          </a:solidFill>
          <a:latin typeface="+mn-lt"/>
        </a:defRPr>
      </a:lvl3pPr>
      <a:lvl4pPr marL="1600200" indent="-228600" algn="l" rtl="0" eaLnBrk="0" fontAlgn="base" hangingPunct="0">
        <a:spcBef>
          <a:spcPct val="20000"/>
        </a:spcBef>
        <a:spcAft>
          <a:spcPct val="0"/>
        </a:spcAft>
        <a:buChar char="–"/>
        <a:defRPr sz="2000">
          <a:solidFill>
            <a:srgbClr val="FFFFFF"/>
          </a:solidFill>
          <a:latin typeface="+mn-lt"/>
        </a:defRPr>
      </a:lvl4pPr>
      <a:lvl5pPr marL="2057400" indent="-228600" algn="l" rtl="0" eaLnBrk="0" fontAlgn="base" hangingPunct="0">
        <a:spcBef>
          <a:spcPct val="20000"/>
        </a:spcBef>
        <a:spcAft>
          <a:spcPct val="0"/>
        </a:spcAft>
        <a:buChar char="»"/>
        <a:defRPr sz="2000">
          <a:solidFill>
            <a:srgbClr val="FFFFFF"/>
          </a:solidFill>
          <a:latin typeface="+mn-lt"/>
        </a:defRPr>
      </a:lvl5pPr>
      <a:lvl6pPr marL="2514600" indent="-228600" algn="l" rtl="0" fontAlgn="base">
        <a:spcBef>
          <a:spcPct val="20000"/>
        </a:spcBef>
        <a:spcAft>
          <a:spcPct val="0"/>
        </a:spcAft>
        <a:buChar char="»"/>
        <a:defRPr sz="2000">
          <a:solidFill>
            <a:srgbClr val="FFFFFF"/>
          </a:solidFill>
          <a:latin typeface="+mn-lt"/>
        </a:defRPr>
      </a:lvl6pPr>
      <a:lvl7pPr marL="2971800" indent="-228600" algn="l" rtl="0" fontAlgn="base">
        <a:spcBef>
          <a:spcPct val="20000"/>
        </a:spcBef>
        <a:spcAft>
          <a:spcPct val="0"/>
        </a:spcAft>
        <a:buChar char="»"/>
        <a:defRPr sz="2000">
          <a:solidFill>
            <a:srgbClr val="FFFFFF"/>
          </a:solidFill>
          <a:latin typeface="+mn-lt"/>
        </a:defRPr>
      </a:lvl7pPr>
      <a:lvl8pPr marL="3429000" indent="-228600" algn="l" rtl="0" fontAlgn="base">
        <a:spcBef>
          <a:spcPct val="20000"/>
        </a:spcBef>
        <a:spcAft>
          <a:spcPct val="0"/>
        </a:spcAft>
        <a:buChar char="»"/>
        <a:defRPr sz="2000">
          <a:solidFill>
            <a:srgbClr val="FFFFFF"/>
          </a:solidFill>
          <a:latin typeface="+mn-lt"/>
        </a:defRPr>
      </a:lvl8pPr>
      <a:lvl9pPr marL="3886200" indent="-228600" algn="l" rtl="0" fontAlgn="base">
        <a:spcBef>
          <a:spcPct val="20000"/>
        </a:spcBef>
        <a:spcAft>
          <a:spcPct val="0"/>
        </a:spcAft>
        <a:buChar char="»"/>
        <a:defRPr sz="2000">
          <a:solidFill>
            <a:srgbClr val="FFFFFF"/>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microsoft.com/office/2007/relationships/hdphoto" Target="../media/hdphoto1.wdp"/><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3" Type="http://schemas.openxmlformats.org/officeDocument/2006/relationships/image" Target="../media/image4.emf"/><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3.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3.xml"/></Relationships>
</file>

<file path=ppt/slides/_rels/slide6.xml.rels><?xml version="1.0" encoding="UTF-8" standalone="yes"?>
<Relationships xmlns="http://schemas.openxmlformats.org/package/2006/relationships"><Relationship Id="rId3" Type="http://schemas.openxmlformats.org/officeDocument/2006/relationships/image" Target="../media/image5.wmf"/><Relationship Id="rId2" Type="http://schemas.openxmlformats.org/officeDocument/2006/relationships/notesSlide" Target="../notesSlides/notesSlide6.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7.xml"/><Relationship Id="rId1" Type="http://schemas.openxmlformats.org/officeDocument/2006/relationships/slideLayout" Target="../slideLayouts/slideLayout13.xml"/></Relationships>
</file>

<file path=ppt/slides/_rels/slide8.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8.xml"/><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9.xml"/><Relationship Id="rId1" Type="http://schemas.openxmlformats.org/officeDocument/2006/relationships/slideLayout" Target="../slideLayouts/slideLayout13.xml"/><Relationship Id="rId6" Type="http://schemas.openxmlformats.org/officeDocument/2006/relationships/image" Target="../media/image11.jpeg"/><Relationship Id="rId5" Type="http://schemas.openxmlformats.org/officeDocument/2006/relationships/image" Target="../media/image10.png"/><Relationship Id="rId4" Type="http://schemas.openxmlformats.org/officeDocument/2006/relationships/image" Target="../media/image9.png"/></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3.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13.xml"/></Relationships>
</file>

<file path=ppt/slides/_rels/slide12.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2.xml"/><Relationship Id="rId1" Type="http://schemas.openxmlformats.org/officeDocument/2006/relationships/slideLayout" Target="../slideLayouts/slideLayout13.xml"/></Relationships>
</file>

<file path=ppt/slides/_rels/slide13.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3.xml"/><Relationship Id="rId1" Type="http://schemas.openxmlformats.org/officeDocument/2006/relationships/slideLayout" Target="../slideLayouts/slideLayout13.xml"/><Relationship Id="rId6" Type="http://schemas.openxmlformats.org/officeDocument/2006/relationships/image" Target="../media/image16.png"/><Relationship Id="rId5" Type="http://schemas.openxmlformats.org/officeDocument/2006/relationships/image" Target="../media/image15.png"/><Relationship Id="rId4" Type="http://schemas.openxmlformats.org/officeDocument/2006/relationships/image" Target="../media/image14.png"/></Relationships>
</file>

<file path=ppt/slides/_rels/slide14.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4.xml"/><Relationship Id="rId1" Type="http://schemas.openxmlformats.org/officeDocument/2006/relationships/slideLayout" Target="../slideLayouts/slideLayout13.xml"/></Relationships>
</file>

<file path=ppt/slides/_rels/slide15.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5.xml"/><Relationship Id="rId1" Type="http://schemas.openxmlformats.org/officeDocument/2006/relationships/slideLayout" Target="../slideLayouts/slideLayout13.xml"/><Relationship Id="rId4" Type="http://schemas.openxmlformats.org/officeDocument/2006/relationships/image" Target="../media/image19.png"/></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13.xml"/></Relationships>
</file>

<file path=ppt/slides/_rels/slide17.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17.xml"/><Relationship Id="rId1" Type="http://schemas.openxmlformats.org/officeDocument/2006/relationships/slideLayout" Target="../slideLayouts/slideLayout13.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3.xml"/></Relationships>
</file>

<file path=ppt/slides/_rels/slide19.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19.xml"/><Relationship Id="rId1" Type="http://schemas.openxmlformats.org/officeDocument/2006/relationships/slideLayout" Target="../slideLayouts/slideLayout13.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13.xml"/></Relationships>
</file>

<file path=ppt/slides/_rels/slide21.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21.xml"/><Relationship Id="rId1" Type="http://schemas.openxmlformats.org/officeDocument/2006/relationships/slideLayout" Target="../slideLayouts/slideLayout13.xml"/></Relationships>
</file>

<file path=ppt/slides/_rels/slide22.xml.rels><?xml version="1.0" encoding="UTF-8" standalone="yes"?>
<Relationships xmlns="http://schemas.openxmlformats.org/package/2006/relationships"><Relationship Id="rId3" Type="http://schemas.openxmlformats.org/officeDocument/2006/relationships/image" Target="../media/image23.jpeg"/><Relationship Id="rId7" Type="http://schemas.openxmlformats.org/officeDocument/2006/relationships/image" Target="../media/image27.jpeg"/><Relationship Id="rId2" Type="http://schemas.openxmlformats.org/officeDocument/2006/relationships/notesSlide" Target="../notesSlides/notesSlide22.xml"/><Relationship Id="rId1" Type="http://schemas.openxmlformats.org/officeDocument/2006/relationships/slideLayout" Target="../slideLayouts/slideLayout13.xml"/><Relationship Id="rId6" Type="http://schemas.openxmlformats.org/officeDocument/2006/relationships/image" Target="../media/image26.jpeg"/><Relationship Id="rId5" Type="http://schemas.openxmlformats.org/officeDocument/2006/relationships/image" Target="../media/image25.jpeg"/><Relationship Id="rId4" Type="http://schemas.openxmlformats.org/officeDocument/2006/relationships/image" Target="../media/image24.jpeg"/></Relationships>
</file>

<file path=ppt/slides/_rels/slide23.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notesSlide" Target="../notesSlides/notesSlide23.xml"/><Relationship Id="rId1" Type="http://schemas.openxmlformats.org/officeDocument/2006/relationships/slideLayout" Target="../slideLayouts/slideLayout13.xml"/><Relationship Id="rId6" Type="http://schemas.openxmlformats.org/officeDocument/2006/relationships/image" Target="../media/image31.jpeg"/><Relationship Id="rId5" Type="http://schemas.openxmlformats.org/officeDocument/2006/relationships/image" Target="../media/image30.jpeg"/><Relationship Id="rId4" Type="http://schemas.openxmlformats.org/officeDocument/2006/relationships/image" Target="../media/image29.jpeg"/></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13.xml"/></Relationships>
</file>

<file path=ppt/slides/_rels/slide25.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25.xml"/><Relationship Id="rId1" Type="http://schemas.openxmlformats.org/officeDocument/2006/relationships/slideLayout" Target="../slideLayouts/slideLayout13.xml"/><Relationship Id="rId4" Type="http://schemas.openxmlformats.org/officeDocument/2006/relationships/image" Target="../media/image33.png"/></Relationships>
</file>

<file path=ppt/slides/_rels/slide26.xml.rels><?xml version="1.0" encoding="UTF-8" standalone="yes"?>
<Relationships xmlns="http://schemas.openxmlformats.org/package/2006/relationships"><Relationship Id="rId8" Type="http://schemas.openxmlformats.org/officeDocument/2006/relationships/image" Target="../media/image39.png"/><Relationship Id="rId3" Type="http://schemas.openxmlformats.org/officeDocument/2006/relationships/image" Target="../media/image34.png"/><Relationship Id="rId7" Type="http://schemas.openxmlformats.org/officeDocument/2006/relationships/image" Target="../media/image38.png"/><Relationship Id="rId2" Type="http://schemas.openxmlformats.org/officeDocument/2006/relationships/notesSlide" Target="../notesSlides/notesSlide26.xml"/><Relationship Id="rId1" Type="http://schemas.openxmlformats.org/officeDocument/2006/relationships/slideLayout" Target="../slideLayouts/slideLayout13.xml"/><Relationship Id="rId6" Type="http://schemas.openxmlformats.org/officeDocument/2006/relationships/image" Target="../media/image37.png"/><Relationship Id="rId5" Type="http://schemas.openxmlformats.org/officeDocument/2006/relationships/image" Target="../media/image36.png"/><Relationship Id="rId10" Type="http://schemas.openxmlformats.org/officeDocument/2006/relationships/image" Target="../media/image41.png"/><Relationship Id="rId4" Type="http://schemas.openxmlformats.org/officeDocument/2006/relationships/image" Target="../media/image35.emf"/><Relationship Id="rId9" Type="http://schemas.openxmlformats.org/officeDocument/2006/relationships/image" Target="../media/image40.png"/></Relationships>
</file>

<file path=ppt/slides/_rels/slide27.xml.rels><?xml version="1.0" encoding="UTF-8" standalone="yes"?>
<Relationships xmlns="http://schemas.openxmlformats.org/package/2006/relationships"><Relationship Id="rId3" Type="http://schemas.openxmlformats.org/officeDocument/2006/relationships/image" Target="../media/image42.emf"/><Relationship Id="rId2" Type="http://schemas.openxmlformats.org/officeDocument/2006/relationships/notesSlide" Target="../notesSlides/notesSlide27.xml"/><Relationship Id="rId1" Type="http://schemas.openxmlformats.org/officeDocument/2006/relationships/slideLayout" Target="../slideLayouts/slideLayout13.xml"/><Relationship Id="rId4" Type="http://schemas.openxmlformats.org/officeDocument/2006/relationships/image" Target="../media/image43.emf"/></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13.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13.xml"/></Relationships>
</file>

<file path=ppt/slides/_rels/slide30.xml.rels><?xml version="1.0" encoding="UTF-8" standalone="yes"?>
<Relationships xmlns="http://schemas.openxmlformats.org/package/2006/relationships"><Relationship Id="rId8" Type="http://schemas.openxmlformats.org/officeDocument/2006/relationships/image" Target="../media/image38.png"/><Relationship Id="rId3" Type="http://schemas.openxmlformats.org/officeDocument/2006/relationships/image" Target="../media/image44.png"/><Relationship Id="rId7" Type="http://schemas.openxmlformats.org/officeDocument/2006/relationships/image" Target="../media/image37.png"/><Relationship Id="rId2" Type="http://schemas.openxmlformats.org/officeDocument/2006/relationships/notesSlide" Target="../notesSlides/notesSlide30.xml"/><Relationship Id="rId1" Type="http://schemas.openxmlformats.org/officeDocument/2006/relationships/slideLayout" Target="../slideLayouts/slideLayout13.xml"/><Relationship Id="rId6" Type="http://schemas.openxmlformats.org/officeDocument/2006/relationships/image" Target="../media/image47.png"/><Relationship Id="rId5" Type="http://schemas.openxmlformats.org/officeDocument/2006/relationships/image" Target="../media/image46.png"/><Relationship Id="rId4" Type="http://schemas.openxmlformats.org/officeDocument/2006/relationships/image" Target="../media/image45.png"/></Relationships>
</file>

<file path=ppt/slides/_rels/slide31.xml.rels><?xml version="1.0" encoding="UTF-8" standalone="yes"?>
<Relationships xmlns="http://schemas.openxmlformats.org/package/2006/relationships"><Relationship Id="rId3" Type="http://schemas.openxmlformats.org/officeDocument/2006/relationships/image" Target="../media/image48.jpeg"/><Relationship Id="rId2" Type="http://schemas.openxmlformats.org/officeDocument/2006/relationships/notesSlide" Target="../notesSlides/notesSlide31.xml"/><Relationship Id="rId1" Type="http://schemas.openxmlformats.org/officeDocument/2006/relationships/slideLayout" Target="../slideLayouts/slideLayout13.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13.xml"/></Relationships>
</file>

<file path=ppt/slides/_rels/slide33.xml.rels><?xml version="1.0" encoding="UTF-8" standalone="yes"?>
<Relationships xmlns="http://schemas.openxmlformats.org/package/2006/relationships"><Relationship Id="rId8" Type="http://schemas.openxmlformats.org/officeDocument/2006/relationships/image" Target="../media/image38.png"/><Relationship Id="rId3" Type="http://schemas.openxmlformats.org/officeDocument/2006/relationships/image" Target="../media/image49.emf"/><Relationship Id="rId7" Type="http://schemas.openxmlformats.org/officeDocument/2006/relationships/image" Target="../media/image37.png"/><Relationship Id="rId2" Type="http://schemas.openxmlformats.org/officeDocument/2006/relationships/notesSlide" Target="../notesSlides/notesSlide33.xml"/><Relationship Id="rId1" Type="http://schemas.openxmlformats.org/officeDocument/2006/relationships/slideLayout" Target="../slideLayouts/slideLayout13.xml"/><Relationship Id="rId6" Type="http://schemas.openxmlformats.org/officeDocument/2006/relationships/image" Target="../media/image52.jpeg"/><Relationship Id="rId11" Type="http://schemas.openxmlformats.org/officeDocument/2006/relationships/image" Target="../media/image41.png"/><Relationship Id="rId5" Type="http://schemas.openxmlformats.org/officeDocument/2006/relationships/image" Target="../media/image51.emf"/><Relationship Id="rId10" Type="http://schemas.openxmlformats.org/officeDocument/2006/relationships/image" Target="../media/image40.png"/><Relationship Id="rId4" Type="http://schemas.openxmlformats.org/officeDocument/2006/relationships/image" Target="../media/image50.png"/><Relationship Id="rId9" Type="http://schemas.openxmlformats.org/officeDocument/2006/relationships/image" Target="../media/image39.png"/></Relationships>
</file>

<file path=ppt/slides/_rels/slide34.xml.rels><?xml version="1.0" encoding="UTF-8" standalone="yes"?>
<Relationships xmlns="http://schemas.openxmlformats.org/package/2006/relationships"><Relationship Id="rId8" Type="http://schemas.openxmlformats.org/officeDocument/2006/relationships/image" Target="../media/image40.png"/><Relationship Id="rId3" Type="http://schemas.openxmlformats.org/officeDocument/2006/relationships/image" Target="../media/image53.emf"/><Relationship Id="rId7" Type="http://schemas.openxmlformats.org/officeDocument/2006/relationships/image" Target="../media/image39.png"/><Relationship Id="rId2" Type="http://schemas.openxmlformats.org/officeDocument/2006/relationships/notesSlide" Target="../notesSlides/notesSlide34.xml"/><Relationship Id="rId1" Type="http://schemas.openxmlformats.org/officeDocument/2006/relationships/slideLayout" Target="../slideLayouts/slideLayout13.xml"/><Relationship Id="rId6" Type="http://schemas.openxmlformats.org/officeDocument/2006/relationships/image" Target="../media/image56.jpeg"/><Relationship Id="rId11" Type="http://schemas.openxmlformats.org/officeDocument/2006/relationships/image" Target="../media/image38.png"/><Relationship Id="rId5" Type="http://schemas.openxmlformats.org/officeDocument/2006/relationships/image" Target="../media/image55.emf"/><Relationship Id="rId10" Type="http://schemas.openxmlformats.org/officeDocument/2006/relationships/image" Target="../media/image37.png"/><Relationship Id="rId4" Type="http://schemas.openxmlformats.org/officeDocument/2006/relationships/image" Target="../media/image54.png"/><Relationship Id="rId9" Type="http://schemas.openxmlformats.org/officeDocument/2006/relationships/image" Target="../media/image41.png"/></Relationships>
</file>

<file path=ppt/slides/_rels/slide35.xml.rels><?xml version="1.0" encoding="UTF-8" standalone="yes"?>
<Relationships xmlns="http://schemas.openxmlformats.org/package/2006/relationships"><Relationship Id="rId8" Type="http://schemas.openxmlformats.org/officeDocument/2006/relationships/image" Target="../media/image40.png"/><Relationship Id="rId3" Type="http://schemas.openxmlformats.org/officeDocument/2006/relationships/image" Target="../media/image57.emf"/><Relationship Id="rId7" Type="http://schemas.openxmlformats.org/officeDocument/2006/relationships/image" Target="../media/image39.png"/><Relationship Id="rId2" Type="http://schemas.openxmlformats.org/officeDocument/2006/relationships/notesSlide" Target="../notesSlides/notesSlide35.xml"/><Relationship Id="rId1" Type="http://schemas.openxmlformats.org/officeDocument/2006/relationships/slideLayout" Target="../slideLayouts/slideLayout13.xml"/><Relationship Id="rId6" Type="http://schemas.openxmlformats.org/officeDocument/2006/relationships/image" Target="../media/image60.png"/><Relationship Id="rId11" Type="http://schemas.openxmlformats.org/officeDocument/2006/relationships/image" Target="../media/image38.png"/><Relationship Id="rId5" Type="http://schemas.openxmlformats.org/officeDocument/2006/relationships/image" Target="../media/image59.emf"/><Relationship Id="rId10" Type="http://schemas.openxmlformats.org/officeDocument/2006/relationships/image" Target="../media/image37.png"/><Relationship Id="rId4" Type="http://schemas.openxmlformats.org/officeDocument/2006/relationships/image" Target="../media/image58.png"/><Relationship Id="rId9" Type="http://schemas.openxmlformats.org/officeDocument/2006/relationships/image" Target="../media/image41.png"/></Relationships>
</file>

<file path=ppt/slides/_rels/slide36.xml.rels><?xml version="1.0" encoding="UTF-8" standalone="yes"?>
<Relationships xmlns="http://schemas.openxmlformats.org/package/2006/relationships"><Relationship Id="rId2" Type="http://schemas.openxmlformats.org/officeDocument/2006/relationships/notesSlide" Target="../notesSlides/notesSlide36.xml"/><Relationship Id="rId1" Type="http://schemas.openxmlformats.org/officeDocument/2006/relationships/slideLayout" Target="../slideLayouts/slideLayout13.xml"/></Relationships>
</file>

<file path=ppt/slides/_rels/slide37.xml.rels><?xml version="1.0" encoding="UTF-8" standalone="yes"?>
<Relationships xmlns="http://schemas.openxmlformats.org/package/2006/relationships"><Relationship Id="rId2" Type="http://schemas.openxmlformats.org/officeDocument/2006/relationships/notesSlide" Target="../notesSlides/notesSlide37.xml"/><Relationship Id="rId1" Type="http://schemas.openxmlformats.org/officeDocument/2006/relationships/slideLayout" Target="../slideLayouts/slideLayout13.xml"/></Relationships>
</file>

<file path=ppt/slides/_rels/slide38.xml.rels><?xml version="1.0" encoding="UTF-8" standalone="yes"?>
<Relationships xmlns="http://schemas.openxmlformats.org/package/2006/relationships"><Relationship Id="rId3" Type="http://schemas.openxmlformats.org/officeDocument/2006/relationships/image" Target="../media/image61.jpeg"/><Relationship Id="rId2" Type="http://schemas.openxmlformats.org/officeDocument/2006/relationships/notesSlide" Target="../notesSlides/notesSlide38.xml"/><Relationship Id="rId1" Type="http://schemas.openxmlformats.org/officeDocument/2006/relationships/slideLayout" Target="../slideLayouts/slideLayout13.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39.xml"/><Relationship Id="rId1" Type="http://schemas.openxmlformats.org/officeDocument/2006/relationships/slideLayout" Target="../slideLayouts/slideLayout13.xml"/></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40.xml"/><Relationship Id="rId1" Type="http://schemas.openxmlformats.org/officeDocument/2006/relationships/slideLayout" Target="../slideLayouts/slideLayout13.xml"/></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41.xml"/><Relationship Id="rId1" Type="http://schemas.openxmlformats.org/officeDocument/2006/relationships/slideLayout" Target="../slideLayouts/slideLayout13.xml"/></Relationships>
</file>

<file path=ppt/slides/_rels/slide42.xml.rels><?xml version="1.0" encoding="UTF-8" standalone="yes"?>
<Relationships xmlns="http://schemas.openxmlformats.org/package/2006/relationships"><Relationship Id="rId3" Type="http://schemas.openxmlformats.org/officeDocument/2006/relationships/image" Target="../media/image62.jpeg"/><Relationship Id="rId2" Type="http://schemas.openxmlformats.org/officeDocument/2006/relationships/notesSlide" Target="../notesSlides/notesSlide42.xml"/><Relationship Id="rId1" Type="http://schemas.openxmlformats.org/officeDocument/2006/relationships/slideLayout" Target="../slideLayouts/slideLayout13.xml"/><Relationship Id="rId5" Type="http://schemas.openxmlformats.org/officeDocument/2006/relationships/image" Target="../media/image64.jpeg"/><Relationship Id="rId4" Type="http://schemas.openxmlformats.org/officeDocument/2006/relationships/image" Target="../media/image63.jpeg"/></Relationships>
</file>

<file path=ppt/slides/_rels/slide43.xml.rels><?xml version="1.0" encoding="UTF-8" standalone="yes"?>
<Relationships xmlns="http://schemas.openxmlformats.org/package/2006/relationships"><Relationship Id="rId2" Type="http://schemas.openxmlformats.org/officeDocument/2006/relationships/notesSlide" Target="../notesSlides/notesSlide43.xml"/><Relationship Id="rId1" Type="http://schemas.openxmlformats.org/officeDocument/2006/relationships/slideLayout" Target="../slideLayouts/slideLayout13.xml"/></Relationships>
</file>

<file path=ppt/slides/_rels/slide44.xml.rels><?xml version="1.0" encoding="UTF-8" standalone="yes"?>
<Relationships xmlns="http://schemas.openxmlformats.org/package/2006/relationships"><Relationship Id="rId2" Type="http://schemas.openxmlformats.org/officeDocument/2006/relationships/notesSlide" Target="../notesSlides/notesSlide44.xml"/><Relationship Id="rId1" Type="http://schemas.openxmlformats.org/officeDocument/2006/relationships/slideLayout" Target="../slideLayouts/slideLayout13.xml"/></Relationships>
</file>

<file path=ppt/slides/_rels/slide45.xml.rels><?xml version="1.0" encoding="UTF-8" standalone="yes"?>
<Relationships xmlns="http://schemas.openxmlformats.org/package/2006/relationships"><Relationship Id="rId2" Type="http://schemas.openxmlformats.org/officeDocument/2006/relationships/notesSlide" Target="../notesSlides/notesSlide45.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074" name="Rectangle 102"/>
          <p:cNvSpPr>
            <a:spLocks noGrp="1" noChangeArrowheads="1"/>
          </p:cNvSpPr>
          <p:nvPr>
            <p:ph type="ctrTitle" idx="4294967295"/>
          </p:nvPr>
        </p:nvSpPr>
        <p:spPr>
          <a:xfrm>
            <a:off x="563300" y="2514600"/>
            <a:ext cx="8001000" cy="1371600"/>
          </a:xfrm>
        </p:spPr>
        <p:txBody>
          <a:bodyPr anchor="t"/>
          <a:lstStyle/>
          <a:p>
            <a:pPr algn="ctr" eaLnBrk="1" hangingPunct="1">
              <a:spcBef>
                <a:spcPts val="1200"/>
              </a:spcBef>
              <a:defRPr/>
            </a:pPr>
            <a:r>
              <a:rPr lang="en-US" sz="2800" smtClean="0">
                <a:solidFill>
                  <a:schemeClr val="tx1">
                    <a:lumMod val="50000"/>
                  </a:schemeClr>
                </a:solidFill>
                <a:latin typeface="Arial" pitchFamily="34" charset="0"/>
                <a:cs typeface="Arial" pitchFamily="34" charset="0"/>
              </a:rPr>
              <a:t>ИСТРАЖИВАЊЕ УТИЦАЈА СТИЛА ВОЖЊЕ НА ЕНЕРГЕТСКУ ЕФИКАСНОСТ КОД АУТОБУСА НА </a:t>
            </a:r>
            <a:r>
              <a:rPr lang="en-US" sz="2800" smtClean="0">
                <a:solidFill>
                  <a:srgbClr val="93D393"/>
                </a:solidFill>
                <a:latin typeface="Arial" pitchFamily="34" charset="0"/>
                <a:cs typeface="Arial" pitchFamily="34" charset="0"/>
              </a:rPr>
              <a:t>ЕЛЕКТРИЧНИ ПОГОН</a:t>
            </a:r>
          </a:p>
        </p:txBody>
      </p:sp>
      <p:pic>
        <p:nvPicPr>
          <p:cNvPr id="3" name="Picture 2"/>
          <p:cNvPicPr>
            <a:picLocks noChangeAspect="1"/>
          </p:cNvPicPr>
          <p:nvPr/>
        </p:nvPicPr>
        <p:blipFill>
          <a:blip r:embed="rId3" cstate="print">
            <a:extLst>
              <a:ext uri="{28A0092B-C50C-407E-A947-70E740481C1C}">
                <a14:useLocalDpi xmlns="" xmlns:a14="http://schemas.microsoft.com/office/drawing/2010/main" val="0"/>
              </a:ext>
            </a:extLst>
          </a:blip>
          <a:stretch>
            <a:fillRect/>
          </a:stretch>
        </p:blipFill>
        <p:spPr>
          <a:xfrm>
            <a:off x="161392" y="5693966"/>
            <a:ext cx="2867191" cy="997167"/>
          </a:xfrm>
          <a:prstGeom prst="rect">
            <a:avLst/>
          </a:prstGeom>
        </p:spPr>
      </p:pic>
      <p:sp>
        <p:nvSpPr>
          <p:cNvPr id="4" name="Rectangle 3"/>
          <p:cNvSpPr/>
          <p:nvPr/>
        </p:nvSpPr>
        <p:spPr>
          <a:xfrm>
            <a:off x="2917371" y="6184368"/>
            <a:ext cx="6226629" cy="206828"/>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5" name="Rectangle 4"/>
          <p:cNvSpPr/>
          <p:nvPr/>
        </p:nvSpPr>
        <p:spPr>
          <a:xfrm>
            <a:off x="4267200" y="5373469"/>
            <a:ext cx="4572000" cy="646331"/>
          </a:xfrm>
          <a:prstGeom prst="rect">
            <a:avLst/>
          </a:prstGeom>
        </p:spPr>
        <p:txBody>
          <a:bodyPr>
            <a:spAutoFit/>
          </a:bodyPr>
          <a:lstStyle/>
          <a:p>
            <a:r>
              <a:rPr lang="sr-Cyrl-RS" b="0" smtClean="0">
                <a:solidFill>
                  <a:schemeClr val="tx1">
                    <a:lumMod val="50000"/>
                  </a:schemeClr>
                </a:solidFill>
                <a:cs typeface="Arial" pitchFamily="34" charset="0"/>
              </a:rPr>
              <a:t>Руководилац пројекта: </a:t>
            </a:r>
            <a:r>
              <a:rPr lang="sr-Cyrl-RS" smtClean="0">
                <a:solidFill>
                  <a:schemeClr val="tx1">
                    <a:lumMod val="50000"/>
                  </a:schemeClr>
                </a:solidFill>
                <a:cs typeface="Arial" pitchFamily="34" charset="0"/>
              </a:rPr>
              <a:t/>
            </a:r>
            <a:br>
              <a:rPr lang="sr-Cyrl-RS" smtClean="0">
                <a:solidFill>
                  <a:schemeClr val="tx1">
                    <a:lumMod val="50000"/>
                  </a:schemeClr>
                </a:solidFill>
                <a:cs typeface="Arial" pitchFamily="34" charset="0"/>
              </a:rPr>
            </a:br>
            <a:r>
              <a:rPr lang="sr-Cyrl-RS" smtClean="0">
                <a:solidFill>
                  <a:schemeClr val="tx1">
                    <a:lumMod val="50000"/>
                  </a:schemeClr>
                </a:solidFill>
                <a:cs typeface="Arial" pitchFamily="34" charset="0"/>
              </a:rPr>
              <a:t>Проф</a:t>
            </a:r>
            <a:r>
              <a:rPr lang="en-US" smtClean="0">
                <a:solidFill>
                  <a:schemeClr val="tx1">
                    <a:lumMod val="50000"/>
                  </a:schemeClr>
                </a:solidFill>
                <a:cs typeface="Arial" pitchFamily="34" charset="0"/>
              </a:rPr>
              <a:t>. др Иван Благојевић</a:t>
            </a:r>
            <a:endParaRPr lang="en-US">
              <a:solidFill>
                <a:schemeClr val="tx1">
                  <a:lumMod val="50000"/>
                </a:schemeClr>
              </a:solidFill>
            </a:endParaRPr>
          </a:p>
        </p:txBody>
      </p:sp>
      <p:pic>
        <p:nvPicPr>
          <p:cNvPr id="6" name="Picture 5"/>
          <p:cNvPicPr>
            <a:picLocks noChangeAspect="1"/>
          </p:cNvPicPr>
          <p:nvPr/>
        </p:nvPicPr>
        <p:blipFill>
          <a:blip r:embed="rId4" cstate="print">
            <a:extLst>
              <a:ext uri="{BEBA8EAE-BF5A-486C-A8C5-ECC9F3942E4B}">
                <a14:imgProps xmlns="" xmlns:a14="http://schemas.microsoft.com/office/drawing/2010/main">
                  <a14:imgLayer r:embed="rId5">
                    <a14:imgEffect>
                      <a14:brightnessContrast bright="40000" contrast="-40000"/>
                    </a14:imgEffect>
                  </a14:imgLayer>
                </a14:imgProps>
              </a:ext>
              <a:ext uri="{28A0092B-C50C-407E-A947-70E740481C1C}">
                <a14:useLocalDpi xmlns="" xmlns:a14="http://schemas.microsoft.com/office/drawing/2010/main" val="0"/>
              </a:ext>
            </a:extLst>
          </a:blip>
          <a:stretch>
            <a:fillRect/>
          </a:stretch>
        </p:blipFill>
        <p:spPr>
          <a:xfrm>
            <a:off x="273528" y="152400"/>
            <a:ext cx="1098072" cy="1584000"/>
          </a:xfrm>
          <a:prstGeom prst="rect">
            <a:avLst/>
          </a:prstGeom>
        </p:spPr>
      </p:pic>
      <p:sp>
        <p:nvSpPr>
          <p:cNvPr id="7" name="Rectangle 6"/>
          <p:cNvSpPr/>
          <p:nvPr/>
        </p:nvSpPr>
        <p:spPr>
          <a:xfrm>
            <a:off x="1500850" y="685800"/>
            <a:ext cx="2895600" cy="646331"/>
          </a:xfrm>
          <a:prstGeom prst="rect">
            <a:avLst/>
          </a:prstGeom>
        </p:spPr>
        <p:txBody>
          <a:bodyPr wrap="square">
            <a:spAutoFit/>
          </a:bodyPr>
          <a:lstStyle/>
          <a:p>
            <a:pPr algn="l"/>
            <a:r>
              <a:rPr lang="en-US" b="0" smtClean="0">
                <a:solidFill>
                  <a:schemeClr val="tx1">
                    <a:lumMod val="50000"/>
                  </a:schemeClr>
                </a:solidFill>
                <a:cs typeface="Arial" pitchFamily="34" charset="0"/>
              </a:rPr>
              <a:t>Универзитет у Београду</a:t>
            </a:r>
            <a:r>
              <a:rPr lang="en-US" b="0" smtClean="0">
                <a:solidFill>
                  <a:schemeClr val="bg1"/>
                </a:solidFill>
                <a:cs typeface="Arial" pitchFamily="34" charset="0"/>
              </a:rPr>
              <a:t/>
            </a:r>
            <a:br>
              <a:rPr lang="en-US" b="0" smtClean="0">
                <a:solidFill>
                  <a:schemeClr val="bg1"/>
                </a:solidFill>
                <a:cs typeface="Arial" pitchFamily="34" charset="0"/>
              </a:rPr>
            </a:br>
            <a:r>
              <a:rPr lang="en-US" smtClean="0">
                <a:solidFill>
                  <a:schemeClr val="tx1">
                    <a:lumMod val="50000"/>
                  </a:schemeClr>
                </a:solidFill>
                <a:cs typeface="Arial" pitchFamily="34" charset="0"/>
              </a:rPr>
              <a:t>Машински факултет</a:t>
            </a:r>
            <a:endParaRPr lang="en-US">
              <a:solidFill>
                <a:schemeClr val="tx1">
                  <a:lumMod val="50000"/>
                </a:schemeClr>
              </a:solidFill>
            </a:endParaRPr>
          </a:p>
        </p:txBody>
      </p:sp>
      <p:sp>
        <p:nvSpPr>
          <p:cNvPr id="8" name="Rectangle 7"/>
          <p:cNvSpPr/>
          <p:nvPr/>
        </p:nvSpPr>
        <p:spPr>
          <a:xfrm flipV="1">
            <a:off x="1600199" y="0"/>
            <a:ext cx="2578261" cy="6096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10" name="Picture 9"/>
          <p:cNvPicPr/>
          <p:nvPr/>
        </p:nvPicPr>
        <p:blipFill>
          <a:blip r:embed="rId3" cstate="print"/>
          <a:srcRect t="9524" b="7143"/>
          <a:stretch>
            <a:fillRect/>
          </a:stretch>
        </p:blipFill>
        <p:spPr bwMode="auto">
          <a:xfrm>
            <a:off x="4003675" y="3810000"/>
            <a:ext cx="5140325" cy="2667000"/>
          </a:xfrm>
          <a:prstGeom prst="rect">
            <a:avLst/>
          </a:prstGeom>
          <a:noFill/>
          <a:ln w="9525">
            <a:noFill/>
            <a:miter lim="800000"/>
            <a:headEnd/>
            <a:tailEnd/>
          </a:ln>
        </p:spPr>
      </p:pic>
      <p:sp>
        <p:nvSpPr>
          <p:cNvPr id="10244" name="TextBox 7"/>
          <p:cNvSpPr txBox="1">
            <a:spLocks noChangeArrowheads="1"/>
          </p:cNvSpPr>
          <p:nvPr/>
        </p:nvSpPr>
        <p:spPr bwMode="auto">
          <a:xfrm>
            <a:off x="228600" y="762000"/>
            <a:ext cx="8686800" cy="4247317"/>
          </a:xfrm>
          <a:prstGeom prst="rect">
            <a:avLst/>
          </a:prstGeom>
          <a:noFill/>
          <a:ln>
            <a:noFill/>
          </a:ln>
          <a:extLst/>
        </p:spPr>
        <p:txBody>
          <a:bodyPr>
            <a:spAutoFit/>
          </a:bodyPr>
          <a:lstStyle/>
          <a:p>
            <a:pPr marL="285750" indent="-285750" algn="l">
              <a:defRPr/>
            </a:pPr>
            <a:r>
              <a:rPr lang="sr-Cyrl-RS" smtClean="0">
                <a:solidFill>
                  <a:srgbClr val="93D393"/>
                </a:solidFill>
                <a:cs typeface="Arial" pitchFamily="34" charset="0"/>
              </a:rPr>
              <a:t>Наручилац:</a:t>
            </a:r>
          </a:p>
          <a:p>
            <a:pPr marL="285750" indent="-285750" algn="l">
              <a:defRPr/>
            </a:pPr>
            <a:r>
              <a:rPr lang="sr-Cyrl-RS" b="0" smtClean="0">
                <a:solidFill>
                  <a:schemeClr val="bg1"/>
                </a:solidFill>
                <a:cs typeface="Arial" pitchFamily="34" charset="0"/>
              </a:rPr>
              <a:t>Секретаријат за јавни превоз Града Београда</a:t>
            </a:r>
          </a:p>
          <a:p>
            <a:pPr marL="285750" indent="-285750" algn="l">
              <a:defRPr/>
            </a:pPr>
            <a:endParaRPr lang="sr-Cyrl-RS" b="0">
              <a:solidFill>
                <a:schemeClr val="bg1"/>
              </a:solidFill>
              <a:cs typeface="Arial" pitchFamily="34" charset="0"/>
            </a:endParaRPr>
          </a:p>
          <a:p>
            <a:pPr marL="285750" indent="-285750" algn="l">
              <a:defRPr/>
            </a:pPr>
            <a:r>
              <a:rPr lang="sr-Cyrl-RS" smtClean="0">
                <a:solidFill>
                  <a:srgbClr val="93D393"/>
                </a:solidFill>
                <a:cs typeface="Arial" pitchFamily="34" charset="0"/>
              </a:rPr>
              <a:t>Извршилац:</a:t>
            </a:r>
          </a:p>
          <a:p>
            <a:pPr marL="285750" indent="-285750" algn="l">
              <a:defRPr/>
            </a:pPr>
            <a:r>
              <a:rPr lang="sr-Cyrl-RS" b="0" smtClean="0">
                <a:solidFill>
                  <a:schemeClr val="bg1"/>
                </a:solidFill>
                <a:cs typeface="Arial" pitchFamily="34" charset="0"/>
              </a:rPr>
              <a:t>Машински факултет Универзитета у Београду заједно са Иновационим</a:t>
            </a:r>
          </a:p>
          <a:p>
            <a:pPr marL="285750" indent="-285750" algn="l">
              <a:defRPr/>
            </a:pPr>
            <a:r>
              <a:rPr lang="sr-Cyrl-RS" b="0" smtClean="0">
                <a:solidFill>
                  <a:schemeClr val="bg1"/>
                </a:solidFill>
                <a:cs typeface="Arial" pitchFamily="34" charset="0"/>
              </a:rPr>
              <a:t>центром Машинског факултета у Београду</a:t>
            </a:r>
          </a:p>
          <a:p>
            <a:pPr marL="285750" indent="-285750" algn="l">
              <a:defRPr/>
            </a:pPr>
            <a:endParaRPr lang="sr-Cyrl-RS" b="0">
              <a:solidFill>
                <a:schemeClr val="bg1"/>
              </a:solidFill>
              <a:cs typeface="Arial" pitchFamily="34" charset="0"/>
            </a:endParaRPr>
          </a:p>
          <a:p>
            <a:pPr marL="285750" indent="-285750" algn="l">
              <a:defRPr/>
            </a:pPr>
            <a:r>
              <a:rPr lang="sr-Cyrl-RS" smtClean="0">
                <a:solidFill>
                  <a:srgbClr val="93D393"/>
                </a:solidFill>
                <a:cs typeface="Arial" pitchFamily="34" charset="0"/>
              </a:rPr>
              <a:t>Циљ:</a:t>
            </a:r>
          </a:p>
          <a:p>
            <a:pPr algn="l">
              <a:defRPr/>
            </a:pPr>
            <a:r>
              <a:rPr lang="ru-RU" b="0" smtClean="0">
                <a:solidFill>
                  <a:schemeClr val="bg1"/>
                </a:solidFill>
                <a:cs typeface="Arial" pitchFamily="34" charset="0"/>
              </a:rPr>
              <a:t>Истражити утицај </a:t>
            </a:r>
            <a:r>
              <a:rPr lang="ru-RU" b="0">
                <a:solidFill>
                  <a:schemeClr val="bg1"/>
                </a:solidFill>
                <a:cs typeface="Arial" pitchFamily="34" charset="0"/>
              </a:rPr>
              <a:t>стила вожње на енергетску ефикасност код аутобуса </a:t>
            </a:r>
            <a:r>
              <a:rPr lang="ru-RU" b="0" smtClean="0">
                <a:solidFill>
                  <a:schemeClr val="bg1"/>
                </a:solidFill>
                <a:cs typeface="Arial" pitchFamily="34" charset="0"/>
              </a:rPr>
              <a:t>на електрични погон и могућност за њено унапређење</a:t>
            </a:r>
          </a:p>
          <a:p>
            <a:pPr marL="285750" indent="-285750" algn="l">
              <a:defRPr/>
            </a:pPr>
            <a:endParaRPr lang="ru-RU" b="0">
              <a:solidFill>
                <a:schemeClr val="bg1"/>
              </a:solidFill>
              <a:cs typeface="Arial" pitchFamily="34" charset="0"/>
            </a:endParaRPr>
          </a:p>
          <a:p>
            <a:pPr marL="285750" indent="-285750" algn="l">
              <a:defRPr/>
            </a:pPr>
            <a:r>
              <a:rPr lang="ru-RU" smtClean="0">
                <a:solidFill>
                  <a:srgbClr val="93D393"/>
                </a:solidFill>
                <a:cs typeface="Arial" pitchFamily="34" charset="0"/>
              </a:rPr>
              <a:t>Трајање: </a:t>
            </a:r>
          </a:p>
          <a:p>
            <a:pPr marL="285750" indent="-285750" algn="l">
              <a:defRPr/>
            </a:pPr>
            <a:r>
              <a:rPr lang="ru-RU" b="0" smtClean="0">
                <a:solidFill>
                  <a:schemeClr val="bg1"/>
                </a:solidFill>
                <a:cs typeface="Arial" pitchFamily="34" charset="0"/>
              </a:rPr>
              <a:t>85 дана</a:t>
            </a:r>
          </a:p>
          <a:p>
            <a:pPr marL="342900" indent="-342900" algn="l">
              <a:defRPr/>
            </a:pPr>
            <a:r>
              <a:rPr lang="ru-RU" b="0" smtClean="0">
                <a:solidFill>
                  <a:schemeClr val="bg1"/>
                </a:solidFill>
                <a:cs typeface="Arial" pitchFamily="34" charset="0"/>
              </a:rPr>
              <a:t>1. фаза 50 дана</a:t>
            </a:r>
          </a:p>
          <a:p>
            <a:pPr marL="342900" indent="-342900" algn="l">
              <a:defRPr/>
            </a:pPr>
            <a:r>
              <a:rPr lang="ru-RU" b="0" smtClean="0">
                <a:solidFill>
                  <a:schemeClr val="bg1"/>
                </a:solidFill>
                <a:cs typeface="Arial" pitchFamily="34" charset="0"/>
              </a:rPr>
              <a:t>2. фаза 35 дана</a:t>
            </a:r>
            <a:r>
              <a:rPr lang="sr-Cyrl-RS" b="0" smtClean="0">
                <a:solidFill>
                  <a:schemeClr val="bg1"/>
                </a:solidFill>
                <a:cs typeface="Arial" pitchFamily="34" charset="0"/>
              </a:rPr>
              <a:t>	</a:t>
            </a:r>
            <a:endParaRPr lang="en-US" b="0">
              <a:solidFill>
                <a:schemeClr val="bg1"/>
              </a:solidFill>
              <a:cs typeface="Arial" pitchFamily="34" charset="0"/>
            </a:endParaRPr>
          </a:p>
        </p:txBody>
      </p:sp>
      <p:sp>
        <p:nvSpPr>
          <p:cNvPr id="6" name="Rectangle 24"/>
          <p:cNvSpPr>
            <a:spLocks noChangeArrowheads="1"/>
          </p:cNvSpPr>
          <p:nvPr/>
        </p:nvSpPr>
        <p:spPr bwMode="gray">
          <a:xfrm>
            <a:off x="0" y="76200"/>
            <a:ext cx="9144000" cy="381000"/>
          </a:xfrm>
          <a:prstGeom prst="rect">
            <a:avLst/>
          </a:prstGeom>
          <a:noFill/>
          <a:ln>
            <a:noFill/>
          </a:ln>
          <a:extLst/>
        </p:spPr>
        <p:txBody>
          <a:bodyPr/>
          <a:lstStyle/>
          <a:p>
            <a:pPr algn="ctr">
              <a:defRPr/>
            </a:pPr>
            <a:r>
              <a:rPr lang="sr-Cyrl-CS" sz="2000" i="1" smtClean="0">
                <a:solidFill>
                  <a:schemeClr val="bg1"/>
                </a:solidFill>
                <a:cs typeface="Arial" pitchFamily="34" charset="0"/>
              </a:rPr>
              <a:t>О пројекту </a:t>
            </a:r>
            <a:endParaRPr lang="ru-RU" sz="2000" i="1">
              <a:solidFill>
                <a:schemeClr val="bg1"/>
              </a:solidFill>
              <a:cs typeface="Arial" pitchFamily="34" charset="0"/>
            </a:endParaRPr>
          </a:p>
        </p:txBody>
      </p:sp>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11"/>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a:t>
            </a:fld>
            <a:r>
              <a:rPr lang="sr-Latn-RS" sz="1600" b="0" smtClean="0">
                <a:cs typeface="Arial" pitchFamily="34" charset="0"/>
              </a:rPr>
              <a:t> / 45</a:t>
            </a:r>
            <a:endParaRPr lang="en-US" sz="1600" b="0">
              <a:cs typeface="Arial" pitchFamily="34" charset="0"/>
            </a:endParaRPr>
          </a:p>
        </p:txBody>
      </p:sp>
      <p:sp>
        <p:nvSpPr>
          <p:cNvPr id="1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Опис пројекта</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6" name="Rectangle 24"/>
          <p:cNvSpPr>
            <a:spLocks noChangeArrowheads="1"/>
          </p:cNvSpPr>
          <p:nvPr/>
        </p:nvSpPr>
        <p:spPr bwMode="gray">
          <a:xfrm>
            <a:off x="0" y="76200"/>
            <a:ext cx="9144000" cy="381000"/>
          </a:xfrm>
          <a:prstGeom prst="rect">
            <a:avLst/>
          </a:prstGeom>
          <a:noFill/>
          <a:ln>
            <a:noFill/>
          </a:ln>
          <a:extLst/>
        </p:spPr>
        <p:txBody>
          <a:bodyPr/>
          <a:lstStyle/>
          <a:p>
            <a:pPr algn="ctr">
              <a:defRPr/>
            </a:pPr>
            <a:r>
              <a:rPr lang="sr-Cyrl-CS" sz="2000" i="1" smtClean="0">
                <a:solidFill>
                  <a:schemeClr val="bg1"/>
                </a:solidFill>
                <a:cs typeface="Arial" pitchFamily="34" charset="0"/>
              </a:rPr>
              <a:t>О пројекту </a:t>
            </a:r>
            <a:endParaRPr lang="ru-RU" sz="2000" i="1">
              <a:solidFill>
                <a:schemeClr val="bg1"/>
              </a:solidFill>
              <a:cs typeface="Arial" pitchFamily="34" charset="0"/>
            </a:endParaRPr>
          </a:p>
        </p:txBody>
      </p:sp>
      <p:sp>
        <p:nvSpPr>
          <p:cNvPr id="9" name="Rectangle 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11"/>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3</a:t>
            </a:fld>
            <a:r>
              <a:rPr lang="sr-Latn-RS" sz="1600" b="0" smtClean="0">
                <a:cs typeface="Arial" pitchFamily="34" charset="0"/>
              </a:rPr>
              <a:t> / 45</a:t>
            </a:r>
            <a:endParaRPr lang="en-US" sz="1600" b="0">
              <a:cs typeface="Arial" pitchFamily="34" charset="0"/>
            </a:endParaRPr>
          </a:p>
        </p:txBody>
      </p:sp>
      <p:sp>
        <p:nvSpPr>
          <p:cNvPr id="1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1. фаза</a:t>
            </a:r>
            <a:endParaRPr lang="en-US" sz="2000">
              <a:solidFill>
                <a:schemeClr val="tx1">
                  <a:lumMod val="50000"/>
                </a:schemeClr>
              </a:solidFill>
              <a:cs typeface="Arial" pitchFamily="34" charset="0"/>
            </a:endParaRPr>
          </a:p>
        </p:txBody>
      </p:sp>
      <p:sp>
        <p:nvSpPr>
          <p:cNvPr id="16" name="Rectangle 15"/>
          <p:cNvSpPr/>
          <p:nvPr/>
        </p:nvSpPr>
        <p:spPr>
          <a:xfrm>
            <a:off x="228600" y="762000"/>
            <a:ext cx="8686800" cy="4247317"/>
          </a:xfrm>
          <a:prstGeom prst="rect">
            <a:avLst/>
          </a:prstGeom>
        </p:spPr>
        <p:txBody>
          <a:bodyPr wrap="square">
            <a:spAutoFit/>
          </a:bodyPr>
          <a:lstStyle/>
          <a:p>
            <a:pPr marL="173038" indent="-173038" algn="l">
              <a:buFont typeface="Arial" pitchFamily="34" charset="0"/>
              <a:buChar char="•"/>
            </a:pPr>
            <a:r>
              <a:rPr lang="ru-RU" b="0" dirty="0" smtClean="0">
                <a:solidFill>
                  <a:schemeClr val="bg1"/>
                </a:solidFill>
              </a:rPr>
              <a:t>Анализа расположиве документације која се односи на техничке карактеристике Е-буса</a:t>
            </a:r>
          </a:p>
          <a:p>
            <a:pPr marL="173038" indent="-173038" algn="l">
              <a:buFont typeface="Arial" pitchFamily="34" charset="0"/>
              <a:buChar char="•"/>
            </a:pPr>
            <a:endParaRPr lang="ru-RU" b="0" dirty="0" smtClean="0">
              <a:solidFill>
                <a:schemeClr val="bg1"/>
              </a:solidFill>
            </a:endParaRPr>
          </a:p>
          <a:p>
            <a:pPr marL="173038" indent="-173038" algn="l">
              <a:buFont typeface="Arial" pitchFamily="34" charset="0"/>
              <a:buChar char="•"/>
            </a:pPr>
            <a:r>
              <a:rPr lang="ru-RU" b="0" dirty="0" smtClean="0">
                <a:solidFill>
                  <a:schemeClr val="bg1"/>
                </a:solidFill>
              </a:rPr>
              <a:t>Опис линије ЕКО 1, показатеља  енергетске ефикасности у периоду 2016 - 2018. године</a:t>
            </a:r>
          </a:p>
          <a:p>
            <a:pPr marL="173038" indent="-173038" algn="l">
              <a:buFont typeface="Arial" pitchFamily="34" charset="0"/>
              <a:buChar char="•"/>
            </a:pPr>
            <a:endParaRPr lang="ru-RU" b="0" dirty="0" smtClean="0">
              <a:solidFill>
                <a:schemeClr val="bg1"/>
              </a:solidFill>
            </a:endParaRPr>
          </a:p>
          <a:p>
            <a:pPr marL="173038" indent="-173038" algn="l">
              <a:buFont typeface="Arial" pitchFamily="34" charset="0"/>
              <a:buChar char="•"/>
            </a:pPr>
            <a:r>
              <a:rPr lang="ru-RU" b="0" dirty="0" smtClean="0">
                <a:solidFill>
                  <a:schemeClr val="bg1"/>
                </a:solidFill>
              </a:rPr>
              <a:t>Дефинисање репрезентативних режима вожње који узимају у обзир различите вредности убрзања, брзине, успорења, пређеног пута и оптерећења возила</a:t>
            </a:r>
          </a:p>
          <a:p>
            <a:pPr marL="173038" indent="-173038" algn="l">
              <a:buFont typeface="Arial" pitchFamily="34" charset="0"/>
              <a:buChar char="•"/>
            </a:pPr>
            <a:endParaRPr lang="ru-RU" b="0" dirty="0" smtClean="0">
              <a:solidFill>
                <a:schemeClr val="bg1"/>
              </a:solidFill>
            </a:endParaRPr>
          </a:p>
          <a:p>
            <a:pPr marL="173038" indent="-173038" algn="l">
              <a:buFont typeface="Arial" pitchFamily="34" charset="0"/>
              <a:buChar char="•"/>
            </a:pPr>
            <a:r>
              <a:rPr lang="ru-RU" b="0" dirty="0" smtClean="0">
                <a:solidFill>
                  <a:schemeClr val="bg1"/>
                </a:solidFill>
              </a:rPr>
              <a:t>Дефинисање методе мерења рекуперације и потрошње електричне енергије, као и мерења убрзања и брзине, са описом мерне опреме која ће се користити за испитивање</a:t>
            </a:r>
          </a:p>
          <a:p>
            <a:pPr algn="l"/>
            <a:r>
              <a:rPr lang="ru-RU" b="0" dirty="0" smtClean="0">
                <a:solidFill>
                  <a:schemeClr val="bg1"/>
                </a:solidFill>
              </a:rPr>
              <a:t> </a:t>
            </a:r>
          </a:p>
          <a:p>
            <a:pPr marL="173038" indent="-173038" algn="l">
              <a:buFont typeface="Arial" pitchFamily="34" charset="0"/>
              <a:buChar char="•"/>
            </a:pPr>
            <a:r>
              <a:rPr lang="ru-RU" b="0" dirty="0" smtClean="0">
                <a:solidFill>
                  <a:schemeClr val="bg1"/>
                </a:solidFill>
              </a:rPr>
              <a:t>Дефинисање методе обраде резултата</a:t>
            </a:r>
            <a:endParaRPr lang="ru-RU" b="0" dirty="0">
              <a:solidFill>
                <a:schemeClr val="bg1"/>
              </a:solidFill>
            </a:endParaRPr>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24"/>
          <p:cNvSpPr>
            <a:spLocks noChangeArrowheads="1"/>
          </p:cNvSpPr>
          <p:nvPr/>
        </p:nvSpPr>
        <p:spPr bwMode="gray">
          <a:xfrm>
            <a:off x="0" y="76200"/>
            <a:ext cx="9144000" cy="381000"/>
          </a:xfrm>
          <a:prstGeom prst="rect">
            <a:avLst/>
          </a:prstGeom>
          <a:noFill/>
          <a:ln>
            <a:noFill/>
          </a:ln>
          <a:extLst/>
        </p:spPr>
        <p:txBody>
          <a:bodyPr/>
          <a:lstStyle/>
          <a:p>
            <a:pPr algn="ctr">
              <a:defRPr/>
            </a:pPr>
            <a:r>
              <a:rPr lang="sr-Cyrl-CS" sz="2000" i="1" smtClean="0">
                <a:solidFill>
                  <a:schemeClr val="bg1"/>
                </a:solidFill>
                <a:cs typeface="Arial" pitchFamily="34" charset="0"/>
              </a:rPr>
              <a:t>О пројекту </a:t>
            </a:r>
            <a:endParaRPr lang="ru-RU" sz="2000" i="1">
              <a:solidFill>
                <a:schemeClr val="bg1"/>
              </a:solidFill>
              <a:cs typeface="Arial" pitchFamily="34" charset="0"/>
            </a:endParaRPr>
          </a:p>
        </p:txBody>
      </p:sp>
      <p:sp>
        <p:nvSpPr>
          <p:cNvPr id="9" name="Rectangle 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11"/>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4</a:t>
            </a:fld>
            <a:r>
              <a:rPr lang="sr-Latn-RS" sz="1600" b="0" smtClean="0">
                <a:cs typeface="Arial" pitchFamily="34" charset="0"/>
              </a:rPr>
              <a:t> / 45</a:t>
            </a:r>
            <a:endParaRPr lang="en-US" sz="1600" b="0">
              <a:cs typeface="Arial" pitchFamily="34" charset="0"/>
            </a:endParaRPr>
          </a:p>
        </p:txBody>
      </p:sp>
      <p:sp>
        <p:nvSpPr>
          <p:cNvPr id="1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1. фаза</a:t>
            </a:r>
            <a:endParaRPr lang="en-US" sz="2000">
              <a:solidFill>
                <a:schemeClr val="tx1">
                  <a:lumMod val="50000"/>
                </a:schemeClr>
              </a:solidFill>
              <a:cs typeface="Arial" pitchFamily="34" charset="0"/>
            </a:endParaRPr>
          </a:p>
        </p:txBody>
      </p:sp>
      <p:sp>
        <p:nvSpPr>
          <p:cNvPr id="16" name="Rectangle 15"/>
          <p:cNvSpPr/>
          <p:nvPr/>
        </p:nvSpPr>
        <p:spPr>
          <a:xfrm>
            <a:off x="228600" y="762000"/>
            <a:ext cx="8686800" cy="3693319"/>
          </a:xfrm>
          <a:prstGeom prst="rect">
            <a:avLst/>
          </a:prstGeom>
        </p:spPr>
        <p:txBody>
          <a:bodyPr wrap="square">
            <a:spAutoFit/>
          </a:bodyPr>
          <a:lstStyle/>
          <a:p>
            <a:pPr marL="173038" indent="-173038" algn="l">
              <a:buFont typeface="Arial" pitchFamily="34" charset="0"/>
              <a:buChar char="•"/>
            </a:pPr>
            <a:r>
              <a:rPr lang="ru-RU" b="0" smtClean="0">
                <a:solidFill>
                  <a:schemeClr val="bg1"/>
                </a:solidFill>
              </a:rPr>
              <a:t>Испитивања једног Е-буса на полигону према усвојеном возном циклусу са различитим интензитетима убрзања и успорења возила (низак, средњи и висок) који ће се том приликом и дефинисати (са неоптерећеним и са оптерећеним возилом)</a:t>
            </a:r>
          </a:p>
          <a:p>
            <a:pPr marL="173038" indent="-173038" algn="l">
              <a:buFont typeface="Arial" pitchFamily="34" charset="0"/>
              <a:buChar char="•"/>
            </a:pPr>
            <a:endParaRPr lang="ru-RU" b="0" smtClean="0">
              <a:solidFill>
                <a:schemeClr val="bg1"/>
              </a:solidFill>
            </a:endParaRPr>
          </a:p>
          <a:p>
            <a:pPr marL="173038" indent="-173038" algn="l">
              <a:buFont typeface="Arial" pitchFamily="34" charset="0"/>
              <a:buChar char="•"/>
            </a:pPr>
            <a:r>
              <a:rPr lang="ru-RU" b="0" smtClean="0">
                <a:solidFill>
                  <a:schemeClr val="bg1"/>
                </a:solidFill>
              </a:rPr>
              <a:t>Прикупљање података о утрошеној и добијеној енергији на основу репрезентативног броја мерења за сваки дефинисани режим</a:t>
            </a:r>
          </a:p>
          <a:p>
            <a:pPr marL="173038" indent="-173038" algn="l">
              <a:buFont typeface="Arial" pitchFamily="34" charset="0"/>
              <a:buChar char="•"/>
            </a:pPr>
            <a:endParaRPr lang="ru-RU" b="0" smtClean="0">
              <a:solidFill>
                <a:schemeClr val="bg1"/>
              </a:solidFill>
            </a:endParaRPr>
          </a:p>
          <a:p>
            <a:pPr marL="173038" indent="-173038" algn="l">
              <a:buFont typeface="Arial" pitchFamily="34" charset="0"/>
              <a:buChar char="•"/>
            </a:pPr>
            <a:r>
              <a:rPr lang="ru-RU" b="0" smtClean="0">
                <a:solidFill>
                  <a:schemeClr val="bg1"/>
                </a:solidFill>
              </a:rPr>
              <a:t>Након статистичке обраде података извршиће се предлог препорученог стила вожња путем оптималног опсега убрзања и успорења који подразумева максималну енергетску ефикасност; Дефинисање стилова вожње за реалне услове експлоатације који ће се користити у Фази 2</a:t>
            </a:r>
          </a:p>
          <a:p>
            <a:pPr algn="l"/>
            <a:endParaRPr lang="ru-RU" b="0">
              <a:solidFill>
                <a:schemeClr val="bg1"/>
              </a:solidFill>
            </a:endParaRPr>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24"/>
          <p:cNvSpPr>
            <a:spLocks noChangeArrowheads="1"/>
          </p:cNvSpPr>
          <p:nvPr/>
        </p:nvSpPr>
        <p:spPr bwMode="gray">
          <a:xfrm>
            <a:off x="0" y="76200"/>
            <a:ext cx="9144000" cy="381000"/>
          </a:xfrm>
          <a:prstGeom prst="rect">
            <a:avLst/>
          </a:prstGeom>
          <a:noFill/>
          <a:ln>
            <a:noFill/>
          </a:ln>
          <a:extLst/>
        </p:spPr>
        <p:txBody>
          <a:bodyPr/>
          <a:lstStyle/>
          <a:p>
            <a:pPr algn="ctr">
              <a:defRPr/>
            </a:pPr>
            <a:r>
              <a:rPr lang="sr-Cyrl-CS" sz="2000" i="1" smtClean="0">
                <a:solidFill>
                  <a:schemeClr val="bg1"/>
                </a:solidFill>
                <a:cs typeface="Arial" pitchFamily="34" charset="0"/>
              </a:rPr>
              <a:t>О пројекту </a:t>
            </a:r>
            <a:endParaRPr lang="ru-RU" sz="2000" i="1">
              <a:solidFill>
                <a:schemeClr val="bg1"/>
              </a:solidFill>
              <a:cs typeface="Arial" pitchFamily="34" charset="0"/>
            </a:endParaRPr>
          </a:p>
        </p:txBody>
      </p:sp>
      <p:sp>
        <p:nvSpPr>
          <p:cNvPr id="9" name="Rectangle 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11"/>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5</a:t>
            </a:fld>
            <a:r>
              <a:rPr lang="sr-Latn-RS" sz="1600" b="0" smtClean="0">
                <a:cs typeface="Arial" pitchFamily="34" charset="0"/>
              </a:rPr>
              <a:t> / 45</a:t>
            </a:r>
            <a:endParaRPr lang="en-US" sz="1600" b="0">
              <a:cs typeface="Arial" pitchFamily="34" charset="0"/>
            </a:endParaRPr>
          </a:p>
        </p:txBody>
      </p:sp>
      <p:sp>
        <p:nvSpPr>
          <p:cNvPr id="1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2. фаза</a:t>
            </a:r>
            <a:endParaRPr lang="en-US" sz="2000">
              <a:solidFill>
                <a:schemeClr val="tx1">
                  <a:lumMod val="50000"/>
                </a:schemeClr>
              </a:solidFill>
              <a:cs typeface="Arial" pitchFamily="34" charset="0"/>
            </a:endParaRPr>
          </a:p>
        </p:txBody>
      </p:sp>
      <p:sp>
        <p:nvSpPr>
          <p:cNvPr id="15" name="Rectangle 14"/>
          <p:cNvSpPr/>
          <p:nvPr/>
        </p:nvSpPr>
        <p:spPr>
          <a:xfrm>
            <a:off x="228600" y="762000"/>
            <a:ext cx="8686800" cy="5078313"/>
          </a:xfrm>
          <a:prstGeom prst="rect">
            <a:avLst/>
          </a:prstGeom>
        </p:spPr>
        <p:txBody>
          <a:bodyPr wrap="square">
            <a:spAutoFit/>
          </a:bodyPr>
          <a:lstStyle/>
          <a:p>
            <a:pPr marL="173038" indent="-173038" algn="l">
              <a:buFont typeface="Arial" pitchFamily="34" charset="0"/>
              <a:buChar char="•"/>
            </a:pPr>
            <a:r>
              <a:rPr lang="ru-RU" b="0" smtClean="0">
                <a:solidFill>
                  <a:schemeClr val="bg1"/>
                </a:solidFill>
              </a:rPr>
              <a:t>Утврђивање критеријума за контролу ефикасности понашања возача у односу на стил вожње и очекивани утицај на потрошњу електричне енергије код Е-буса на основу резултата из Фазе 1</a:t>
            </a:r>
          </a:p>
          <a:p>
            <a:pPr marL="173038" indent="-173038" algn="l">
              <a:buFont typeface="Arial" pitchFamily="34" charset="0"/>
              <a:buChar char="•"/>
            </a:pPr>
            <a:endParaRPr lang="ru-RU" b="0" smtClean="0">
              <a:solidFill>
                <a:schemeClr val="bg1"/>
              </a:solidFill>
            </a:endParaRPr>
          </a:p>
          <a:p>
            <a:pPr marL="173038" indent="-173038" algn="l">
              <a:buFont typeface="Arial" pitchFamily="34" charset="0"/>
              <a:buChar char="•"/>
            </a:pPr>
            <a:r>
              <a:rPr lang="ru-RU" b="0" smtClean="0">
                <a:solidFill>
                  <a:schemeClr val="bg1"/>
                </a:solidFill>
              </a:rPr>
              <a:t>На основу утврђених критеријума, приступиће се испитивању Е-буса који је тестиран на полигону, али у реалним условима рада на линији ЕКО 1 (Вуков споменик-Белвил). Возач ће возити различитим стиловима (еколошки, обичан, агресиван) како би се верификовали резултати са полигонског испитивања у реалним условима</a:t>
            </a:r>
          </a:p>
          <a:p>
            <a:pPr marL="173038" indent="-173038" algn="l">
              <a:buFont typeface="Arial" pitchFamily="34" charset="0"/>
              <a:buChar char="•"/>
            </a:pPr>
            <a:endParaRPr lang="ru-RU" b="0" smtClean="0">
              <a:solidFill>
                <a:schemeClr val="bg1"/>
              </a:solidFill>
            </a:endParaRPr>
          </a:p>
          <a:p>
            <a:pPr marL="173038" indent="-173038" algn="l">
              <a:buFont typeface="Arial" pitchFamily="34" charset="0"/>
              <a:buChar char="•"/>
            </a:pPr>
            <a:r>
              <a:rPr lang="ru-RU" b="0" smtClean="0">
                <a:solidFill>
                  <a:schemeClr val="bg1"/>
                </a:solidFill>
              </a:rPr>
              <a:t>Обука возача који управљају Е-бусом у циљу енергетски ефикасније употребе возила при којој се остварује минимална потрошња електричне енергије, а према усвојеном моделу еколошког стила вожње</a:t>
            </a:r>
          </a:p>
          <a:p>
            <a:pPr marL="173038" indent="-173038" algn="l">
              <a:buFont typeface="Arial" pitchFamily="34" charset="0"/>
              <a:buChar char="•"/>
            </a:pPr>
            <a:endParaRPr lang="ru-RU" b="0" smtClean="0">
              <a:solidFill>
                <a:schemeClr val="bg1"/>
              </a:solidFill>
            </a:endParaRPr>
          </a:p>
          <a:p>
            <a:pPr marL="173038" indent="-173038" algn="l">
              <a:buFont typeface="Arial" pitchFamily="34" charset="0"/>
              <a:buChar char="•"/>
            </a:pPr>
            <a:r>
              <a:rPr lang="ru-RU" b="0" smtClean="0">
                <a:solidFill>
                  <a:schemeClr val="bg1"/>
                </a:solidFill>
              </a:rPr>
              <a:t>Представљање резултата истраживања са акцентом на промоцију стила вожње који је најприхватљивији са становишта енергетске ефикасности, безбедности у саобраћају и комфора; Након спроведене обуке пратиће се ефекти смањења потрошње електричне енергије код свих Е-бусева</a:t>
            </a:r>
            <a:endParaRPr lang="ru-RU" b="0">
              <a:solidFill>
                <a:schemeClr val="bg1"/>
              </a:solidFill>
            </a:endParaRPr>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9" name="Rectangle 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8" name="Rectangle 7"/>
          <p:cNvSpPr/>
          <p:nvPr/>
        </p:nvSpPr>
        <p:spPr bwMode="auto">
          <a:xfrm>
            <a:off x="4724400" y="1905000"/>
            <a:ext cx="4419600" cy="2362200"/>
          </a:xfrm>
          <a:prstGeom prst="rect">
            <a:avLst/>
          </a:prstGeom>
          <a:solidFill>
            <a:schemeClr val="tx1"/>
          </a:solidFill>
          <a:ln w="9525" cap="flat" cmpd="sng" algn="ctr">
            <a:noFill/>
            <a:prstDash val="solid"/>
            <a:round/>
            <a:headEnd type="none" w="med" len="med"/>
            <a:tailEnd type="none" w="med" len="med"/>
          </a:ln>
          <a:effectLst/>
        </p:spPr>
        <p:txBody>
          <a:bodyPr vert="horz" wrap="square" lIns="91440" tIns="45720" rIns="91440" bIns="45720" numCol="1" rtlCol="0" anchor="ctr"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smtClean="0">
              <a:ln>
                <a:noFill/>
              </a:ln>
              <a:solidFill>
                <a:schemeClr val="bg1"/>
              </a:solidFill>
              <a:cs typeface="Arial" pitchFamily="34" charset="0"/>
            </a:endParaRPr>
          </a:p>
        </p:txBody>
      </p:sp>
      <p:sp>
        <p:nvSpPr>
          <p:cNvPr id="35843" name="Rectangle 8"/>
          <p:cNvSpPr>
            <a:spLocks noChangeArrowheads="1"/>
          </p:cNvSpPr>
          <p:nvPr/>
        </p:nvSpPr>
        <p:spPr bwMode="black">
          <a:xfrm>
            <a:off x="457200" y="533400"/>
            <a:ext cx="7848600" cy="693738"/>
          </a:xfrm>
          <a:prstGeom prst="rect">
            <a:avLst/>
          </a:prstGeom>
          <a:noFill/>
          <a:ln w="9525">
            <a:noFill/>
            <a:miter lim="800000"/>
            <a:headEnd/>
            <a:tailEnd/>
          </a:ln>
        </p:spPr>
        <p:txBody>
          <a:bodyPr anchor="ctr"/>
          <a:lstStyle/>
          <a:p>
            <a:pPr algn="ctr"/>
            <a:endParaRPr lang="en-US" sz="2000" i="1">
              <a:solidFill>
                <a:schemeClr val="bg1"/>
              </a:solidFill>
              <a:cs typeface="Arial" pitchFamily="34" charset="0"/>
            </a:endParaRPr>
          </a:p>
        </p:txBody>
      </p:sp>
      <p:sp>
        <p:nvSpPr>
          <p:cNvPr id="16388" name="TextBox 7"/>
          <p:cNvSpPr txBox="1">
            <a:spLocks noChangeArrowheads="1"/>
          </p:cNvSpPr>
          <p:nvPr/>
        </p:nvSpPr>
        <p:spPr bwMode="auto">
          <a:xfrm>
            <a:off x="228600" y="838200"/>
            <a:ext cx="8686800" cy="4247317"/>
          </a:xfrm>
          <a:prstGeom prst="rect">
            <a:avLst/>
          </a:prstGeom>
          <a:noFill/>
          <a:ln>
            <a:noFill/>
          </a:ln>
          <a:extLst/>
        </p:spPr>
        <p:txBody>
          <a:bodyPr wrap="square">
            <a:spAutoFit/>
          </a:bodyPr>
          <a:lstStyle/>
          <a:p>
            <a:pPr marL="173038" indent="-173038" algn="l">
              <a:buFontTx/>
              <a:buChar char="•"/>
              <a:defRPr/>
            </a:pPr>
            <a:r>
              <a:rPr lang="sr-Cyrl-CS" b="0" smtClean="0">
                <a:solidFill>
                  <a:schemeClr val="bg1"/>
                </a:solidFill>
                <a:cs typeface="Arial" pitchFamily="34" charset="0"/>
              </a:rPr>
              <a:t>Електрична возила својим </a:t>
            </a:r>
            <a:r>
              <a:rPr lang="sr-Cyrl-CS" b="0">
                <a:solidFill>
                  <a:schemeClr val="bg1"/>
                </a:solidFill>
                <a:cs typeface="Arial" pitchFamily="34" charset="0"/>
              </a:rPr>
              <a:t>радом не загађују животну средину и зато се могу назвати и возилима нулте емисије издувних гасова (</a:t>
            </a:r>
            <a:r>
              <a:rPr lang="sr-Cyrl-CS" i="1">
                <a:solidFill>
                  <a:srgbClr val="93D393"/>
                </a:solidFill>
                <a:cs typeface="Arial" pitchFamily="34" charset="0"/>
              </a:rPr>
              <a:t>Zero Emission Vehicle - ZEV</a:t>
            </a:r>
            <a:r>
              <a:rPr lang="sr-Cyrl-CS" b="0" smtClean="0">
                <a:solidFill>
                  <a:schemeClr val="bg1"/>
                </a:solidFill>
                <a:cs typeface="Arial" pitchFamily="34" charset="0"/>
              </a:rPr>
              <a:t>). Проблем може бити нееколошка производња електричне енергије.</a:t>
            </a:r>
          </a:p>
          <a:p>
            <a:pPr marL="285750" indent="-285750" algn="l">
              <a:defRPr/>
            </a:pPr>
            <a:r>
              <a:rPr lang="sr-Cyrl-CS" sz="3600" smtClean="0">
                <a:solidFill>
                  <a:srgbClr val="93D393"/>
                </a:solidFill>
                <a:cs typeface="Arial" pitchFamily="34" charset="0"/>
              </a:rPr>
              <a:t>+</a:t>
            </a:r>
            <a:r>
              <a:rPr lang="sr-Cyrl-CS" sz="3600" smtClean="0">
                <a:solidFill>
                  <a:schemeClr val="bg1"/>
                </a:solidFill>
                <a:cs typeface="Arial" pitchFamily="34" charset="0"/>
              </a:rPr>
              <a:t> </a:t>
            </a:r>
            <a:endParaRPr lang="sr-Cyrl-CS" sz="3600">
              <a:solidFill>
                <a:schemeClr val="bg1"/>
              </a:solidFill>
              <a:cs typeface="Arial" pitchFamily="34" charset="0"/>
            </a:endParaRPr>
          </a:p>
          <a:p>
            <a:pPr marL="173038" indent="-173038" algn="l">
              <a:buFont typeface="Arial" pitchFamily="34" charset="0"/>
              <a:buChar char="•"/>
              <a:defRPr/>
            </a:pPr>
            <a:r>
              <a:rPr lang="sr-Cyrl-CS" sz="1600" b="0">
                <a:solidFill>
                  <a:schemeClr val="bg1"/>
                </a:solidFill>
                <a:cs typeface="Arial" pitchFamily="34" charset="0"/>
              </a:rPr>
              <a:t>Издувна емисија</a:t>
            </a:r>
          </a:p>
          <a:p>
            <a:pPr marL="173038" indent="-173038" algn="l">
              <a:buFont typeface="Arial" pitchFamily="34" charset="0"/>
              <a:buChar char="•"/>
              <a:defRPr/>
            </a:pPr>
            <a:r>
              <a:rPr lang="sr-Cyrl-CS" sz="1600" b="0">
                <a:solidFill>
                  <a:schemeClr val="bg1"/>
                </a:solidFill>
                <a:cs typeface="Arial" pitchFamily="34" charset="0"/>
              </a:rPr>
              <a:t>Бука и </a:t>
            </a:r>
            <a:r>
              <a:rPr lang="sr-Cyrl-CS" sz="1600" b="0" smtClean="0">
                <a:solidFill>
                  <a:schemeClr val="bg1"/>
                </a:solidFill>
                <a:cs typeface="Arial" pitchFamily="34" charset="0"/>
              </a:rPr>
              <a:t>вибрације</a:t>
            </a:r>
          </a:p>
          <a:p>
            <a:pPr marL="173038" indent="-173038" algn="l">
              <a:buFont typeface="Arial" pitchFamily="34" charset="0"/>
              <a:buChar char="•"/>
              <a:defRPr/>
            </a:pPr>
            <a:r>
              <a:rPr lang="sr-Cyrl-CS" sz="1600" b="0" smtClean="0">
                <a:solidFill>
                  <a:schemeClr val="bg1"/>
                </a:solidFill>
                <a:cs typeface="Arial" pitchFamily="34" charset="0"/>
              </a:rPr>
              <a:t>Стартовање </a:t>
            </a:r>
            <a:r>
              <a:rPr lang="sr-Cyrl-CS" sz="1600" b="0">
                <a:solidFill>
                  <a:schemeClr val="bg1"/>
                </a:solidFill>
                <a:cs typeface="Arial" pitchFamily="34" charset="0"/>
              </a:rPr>
              <a:t>при ниским температурама</a:t>
            </a:r>
          </a:p>
          <a:p>
            <a:pPr marL="173038" indent="-173038" algn="l">
              <a:buFont typeface="Arial" pitchFamily="34" charset="0"/>
              <a:buChar char="•"/>
              <a:defRPr/>
            </a:pPr>
            <a:r>
              <a:rPr lang="sr-Cyrl-CS" sz="1600" b="0">
                <a:solidFill>
                  <a:schemeClr val="bg1"/>
                </a:solidFill>
                <a:cs typeface="Arial" pitchFamily="34" charset="0"/>
              </a:rPr>
              <a:t>Тренутна расположивост максималног обртног момента</a:t>
            </a:r>
          </a:p>
          <a:p>
            <a:pPr marL="173038" indent="-173038" algn="l">
              <a:buFont typeface="Arial" pitchFamily="34" charset="0"/>
              <a:buChar char="•"/>
              <a:defRPr/>
            </a:pPr>
            <a:r>
              <a:rPr lang="sr-Cyrl-CS" sz="1600" b="0">
                <a:solidFill>
                  <a:schemeClr val="bg1"/>
                </a:solidFill>
                <a:cs typeface="Arial" pitchFamily="34" charset="0"/>
              </a:rPr>
              <a:t>Трошкови одржавања и експлоатациони трошкови</a:t>
            </a:r>
          </a:p>
          <a:p>
            <a:pPr marL="285750" indent="-285750" algn="l">
              <a:defRPr/>
            </a:pPr>
            <a:r>
              <a:rPr lang="en-US" sz="3600" smtClean="0">
                <a:solidFill>
                  <a:srgbClr val="FF0000"/>
                </a:solidFill>
                <a:cs typeface="Arial" pitchFamily="34" charset="0"/>
              </a:rPr>
              <a:t>-</a:t>
            </a:r>
            <a:endParaRPr lang="en-US" sz="3600">
              <a:solidFill>
                <a:srgbClr val="FF0000"/>
              </a:solidFill>
              <a:cs typeface="Arial" pitchFamily="34" charset="0"/>
            </a:endParaRPr>
          </a:p>
          <a:p>
            <a:pPr marL="173038" indent="-173038" algn="l">
              <a:buFont typeface="Arial" pitchFamily="34" charset="0"/>
              <a:buChar char="•"/>
              <a:defRPr/>
            </a:pPr>
            <a:r>
              <a:rPr lang="en-US" sz="1600" b="0">
                <a:solidFill>
                  <a:schemeClr val="bg1"/>
                </a:solidFill>
                <a:cs typeface="Arial" pitchFamily="34" charset="0"/>
              </a:rPr>
              <a:t>Мањa аутономија и брзина </a:t>
            </a:r>
            <a:r>
              <a:rPr lang="en-US" sz="1600" b="0" smtClean="0">
                <a:solidFill>
                  <a:schemeClr val="bg1"/>
                </a:solidFill>
                <a:cs typeface="Arial" pitchFamily="34" charset="0"/>
              </a:rPr>
              <a:t>кретања</a:t>
            </a:r>
            <a:endParaRPr lang="sr-Cyrl-RS" sz="1600" b="0" smtClean="0">
              <a:solidFill>
                <a:schemeClr val="bg1"/>
              </a:solidFill>
              <a:cs typeface="Arial" pitchFamily="34" charset="0"/>
            </a:endParaRPr>
          </a:p>
          <a:p>
            <a:pPr marL="173038" indent="-173038" algn="l">
              <a:buFont typeface="Arial" pitchFamily="34" charset="0"/>
              <a:buChar char="•"/>
              <a:defRPr/>
            </a:pPr>
            <a:r>
              <a:rPr lang="en-US" sz="1600" b="0" smtClean="0">
                <a:solidFill>
                  <a:schemeClr val="bg1"/>
                </a:solidFill>
                <a:cs typeface="Arial" pitchFamily="34" charset="0"/>
              </a:rPr>
              <a:t>В</a:t>
            </a:r>
            <a:r>
              <a:rPr lang="sr-Cyrl-CS" sz="1600" b="0">
                <a:solidFill>
                  <a:schemeClr val="bg1"/>
                </a:solidFill>
                <a:cs typeface="Arial" pitchFamily="34" charset="0"/>
              </a:rPr>
              <a:t>ећа маса и мање </a:t>
            </a:r>
            <a:r>
              <a:rPr lang="sr-Cyrl-CS" sz="1600" b="0" smtClean="0">
                <a:solidFill>
                  <a:schemeClr val="bg1"/>
                </a:solidFill>
                <a:cs typeface="Arial" pitchFamily="34" charset="0"/>
              </a:rPr>
              <a:t>простора</a:t>
            </a:r>
            <a:endParaRPr lang="sr-Cyrl-CS" sz="1600" b="0">
              <a:solidFill>
                <a:schemeClr val="bg1"/>
              </a:solidFill>
              <a:cs typeface="Arial" pitchFamily="34" charset="0"/>
            </a:endParaRPr>
          </a:p>
          <a:p>
            <a:pPr marL="173038" indent="-173038" algn="l">
              <a:buFont typeface="Arial" pitchFamily="34" charset="0"/>
              <a:buChar char="•"/>
              <a:defRPr/>
            </a:pPr>
            <a:r>
              <a:rPr lang="sr-Cyrl-CS" sz="1600" b="0">
                <a:solidFill>
                  <a:schemeClr val="bg1"/>
                </a:solidFill>
                <a:cs typeface="Arial" pitchFamily="34" charset="0"/>
              </a:rPr>
              <a:t>Спорија </a:t>
            </a:r>
            <a:r>
              <a:rPr lang="sr-Cyrl-CS" sz="1600" b="0" smtClean="0">
                <a:solidFill>
                  <a:schemeClr val="bg1"/>
                </a:solidFill>
                <a:cs typeface="Arial" pitchFamily="34" charset="0"/>
              </a:rPr>
              <a:t>допуна </a:t>
            </a:r>
          </a:p>
          <a:p>
            <a:pPr marL="173038" indent="-173038" algn="l">
              <a:buFont typeface="Arial" pitchFamily="34" charset="0"/>
              <a:buChar char="•"/>
              <a:defRPr/>
            </a:pPr>
            <a:r>
              <a:rPr lang="sr-Cyrl-CS" sz="1600" b="0" smtClean="0">
                <a:solidFill>
                  <a:schemeClr val="bg1"/>
                </a:solidFill>
                <a:cs typeface="Arial" pitchFamily="34" charset="0"/>
              </a:rPr>
              <a:t>Инфраструктура </a:t>
            </a:r>
            <a:r>
              <a:rPr lang="sr-Cyrl-CS" sz="1600" b="0">
                <a:solidFill>
                  <a:schemeClr val="bg1"/>
                </a:solidFill>
                <a:cs typeface="Arial" pitchFamily="34" charset="0"/>
              </a:rPr>
              <a:t>допуне</a:t>
            </a:r>
          </a:p>
        </p:txBody>
      </p:sp>
      <p:pic>
        <p:nvPicPr>
          <p:cNvPr id="7" name="Picture 6"/>
          <p:cNvPicPr/>
          <p:nvPr/>
        </p:nvPicPr>
        <p:blipFill>
          <a:blip r:embed="rId3" cstate="print"/>
          <a:srcRect/>
          <a:stretch>
            <a:fillRect/>
          </a:stretch>
        </p:blipFill>
        <p:spPr bwMode="auto">
          <a:xfrm>
            <a:off x="4191000" y="3657600"/>
            <a:ext cx="4572000" cy="2667000"/>
          </a:xfrm>
          <a:prstGeom prst="rect">
            <a:avLst/>
          </a:prstGeom>
          <a:noFill/>
          <a:ln w="9525">
            <a:noFill/>
            <a:miter lim="800000"/>
            <a:headEnd/>
            <a:tailEnd/>
          </a:ln>
        </p:spPr>
      </p:pic>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11"/>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6</a:t>
            </a:fld>
            <a:r>
              <a:rPr lang="sr-Latn-RS" sz="1600" b="0" smtClean="0">
                <a:cs typeface="Arial" pitchFamily="34" charset="0"/>
              </a:rPr>
              <a:t> / 45</a:t>
            </a:r>
            <a:endParaRPr lang="en-US" sz="1600" b="0">
              <a:cs typeface="Arial" pitchFamily="34" charset="0"/>
            </a:endParaRPr>
          </a:p>
        </p:txBody>
      </p:sp>
      <p:sp>
        <p:nvSpPr>
          <p:cNvPr id="19"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Електрични аутобуси</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7" name="Rectangle 6"/>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388" name="TextBox 7"/>
          <p:cNvSpPr txBox="1">
            <a:spLocks noChangeArrowheads="1"/>
          </p:cNvSpPr>
          <p:nvPr/>
        </p:nvSpPr>
        <p:spPr bwMode="auto">
          <a:xfrm>
            <a:off x="228600" y="762000"/>
            <a:ext cx="3505200" cy="5355312"/>
          </a:xfrm>
          <a:prstGeom prst="rect">
            <a:avLst/>
          </a:prstGeom>
          <a:noFill/>
          <a:ln>
            <a:noFill/>
          </a:ln>
          <a:extLst/>
        </p:spPr>
        <p:txBody>
          <a:bodyPr wrap="square">
            <a:spAutoFit/>
          </a:bodyPr>
          <a:lstStyle/>
          <a:p>
            <a:pPr marL="173038" indent="-173038" algn="l">
              <a:buFont typeface="Arial" pitchFamily="34" charset="0"/>
              <a:buChar char="•"/>
              <a:defRPr/>
            </a:pPr>
            <a:r>
              <a:rPr lang="sr-Cyrl-RS" b="0">
                <a:solidFill>
                  <a:schemeClr val="bg1"/>
                </a:solidFill>
                <a:cs typeface="Arial" pitchFamily="34" charset="0"/>
              </a:rPr>
              <a:t>У свету је присутно</a:t>
            </a:r>
            <a:r>
              <a:rPr lang="en-US" b="0">
                <a:solidFill>
                  <a:schemeClr val="bg1"/>
                </a:solidFill>
                <a:cs typeface="Arial" pitchFamily="34" charset="0"/>
              </a:rPr>
              <a:t> 400000 </a:t>
            </a:r>
            <a:r>
              <a:rPr lang="en-US" b="0" smtClean="0">
                <a:solidFill>
                  <a:schemeClr val="bg1"/>
                </a:solidFill>
                <a:cs typeface="Arial" pitchFamily="34" charset="0"/>
              </a:rPr>
              <a:t>електроаутобуса</a:t>
            </a:r>
            <a:endParaRPr lang="sr-Cyrl-RS" b="0" smtClean="0">
              <a:solidFill>
                <a:schemeClr val="bg1"/>
              </a:solidFill>
              <a:cs typeface="Arial" pitchFamily="34" charset="0"/>
            </a:endParaRPr>
          </a:p>
          <a:p>
            <a:pPr marL="173038" indent="-173038" algn="l">
              <a:buFont typeface="Arial" pitchFamily="34" charset="0"/>
              <a:buChar char="•"/>
              <a:defRPr/>
            </a:pPr>
            <a:endParaRPr lang="sr-Cyrl-RS" b="0" smtClean="0">
              <a:solidFill>
                <a:schemeClr val="bg1"/>
              </a:solidFill>
              <a:cs typeface="Arial" pitchFamily="34" charset="0"/>
            </a:endParaRPr>
          </a:p>
          <a:p>
            <a:pPr marL="173038" indent="-173038" algn="l">
              <a:buFont typeface="Arial" pitchFamily="34" charset="0"/>
              <a:buChar char="•"/>
              <a:defRPr/>
            </a:pPr>
            <a:r>
              <a:rPr lang="en-US" b="0" smtClean="0">
                <a:solidFill>
                  <a:schemeClr val="bg1"/>
                </a:solidFill>
                <a:cs typeface="Arial" pitchFamily="34" charset="0"/>
              </a:rPr>
              <a:t>Највећи број</a:t>
            </a:r>
            <a:r>
              <a:rPr lang="sr-Cyrl-RS" b="0" smtClean="0">
                <a:solidFill>
                  <a:schemeClr val="bg1"/>
                </a:solidFill>
                <a:cs typeface="Arial" pitchFamily="34" charset="0"/>
              </a:rPr>
              <a:t> (</a:t>
            </a:r>
            <a:r>
              <a:rPr lang="en-US" b="0">
                <a:solidFill>
                  <a:schemeClr val="bg1"/>
                </a:solidFill>
                <a:cs typeface="Arial" pitchFamily="34" charset="0"/>
              </a:rPr>
              <a:t>9</a:t>
            </a:r>
            <a:r>
              <a:rPr lang="sr-Cyrl-RS" b="0">
                <a:solidFill>
                  <a:schemeClr val="bg1"/>
                </a:solidFill>
                <a:cs typeface="Arial" pitchFamily="34" charset="0"/>
              </a:rPr>
              <a:t>9</a:t>
            </a:r>
            <a:r>
              <a:rPr lang="en-US" b="0">
                <a:solidFill>
                  <a:schemeClr val="bg1"/>
                </a:solidFill>
                <a:cs typeface="Arial" pitchFamily="34" charset="0"/>
              </a:rPr>
              <a:t>%</a:t>
            </a:r>
            <a:r>
              <a:rPr lang="sr-Cyrl-RS" b="0" smtClean="0">
                <a:solidFill>
                  <a:schemeClr val="bg1"/>
                </a:solidFill>
                <a:cs typeface="Arial" pitchFamily="34" charset="0"/>
              </a:rPr>
              <a:t>)</a:t>
            </a:r>
            <a:r>
              <a:rPr lang="en-US" b="0" smtClean="0">
                <a:solidFill>
                  <a:schemeClr val="bg1"/>
                </a:solidFill>
                <a:cs typeface="Arial" pitchFamily="34" charset="0"/>
              </a:rPr>
              <a:t> </a:t>
            </a:r>
            <a:r>
              <a:rPr lang="sr-Cyrl-RS" b="0">
                <a:solidFill>
                  <a:schemeClr val="bg1"/>
                </a:solidFill>
                <a:cs typeface="Arial" pitchFamily="34" charset="0"/>
              </a:rPr>
              <a:t>налази се</a:t>
            </a:r>
            <a:r>
              <a:rPr lang="en-US" b="0">
                <a:solidFill>
                  <a:schemeClr val="bg1"/>
                </a:solidFill>
                <a:cs typeface="Arial" pitchFamily="34" charset="0"/>
              </a:rPr>
              <a:t> у </a:t>
            </a:r>
            <a:r>
              <a:rPr lang="en-US" b="0" smtClean="0">
                <a:solidFill>
                  <a:schemeClr val="bg1"/>
                </a:solidFill>
                <a:cs typeface="Arial" pitchFamily="34" charset="0"/>
              </a:rPr>
              <a:t>Кини</a:t>
            </a:r>
            <a:r>
              <a:rPr lang="sr-Cyrl-RS" b="0" smtClean="0">
                <a:solidFill>
                  <a:schemeClr val="bg1"/>
                </a:solidFill>
                <a:cs typeface="Arial" pitchFamily="34" charset="0"/>
              </a:rPr>
              <a:t>. </a:t>
            </a:r>
          </a:p>
          <a:p>
            <a:pPr marL="173038" indent="-173038" algn="l">
              <a:buFont typeface="Arial" pitchFamily="34" charset="0"/>
              <a:buChar char="•"/>
              <a:defRPr/>
            </a:pPr>
            <a:endParaRPr lang="sr-Cyrl-RS" b="0" smtClean="0">
              <a:solidFill>
                <a:schemeClr val="bg1"/>
              </a:solidFill>
              <a:cs typeface="Arial" pitchFamily="34" charset="0"/>
            </a:endParaRPr>
          </a:p>
          <a:p>
            <a:pPr marL="173038" indent="-173038" algn="l">
              <a:buFont typeface="Arial" pitchFamily="34" charset="0"/>
              <a:buChar char="•"/>
              <a:defRPr/>
            </a:pPr>
            <a:r>
              <a:rPr lang="en-US" b="0" smtClean="0">
                <a:solidFill>
                  <a:schemeClr val="bg1"/>
                </a:solidFill>
                <a:cs typeface="Arial" pitchFamily="34" charset="0"/>
              </a:rPr>
              <a:t>Према </a:t>
            </a:r>
            <a:r>
              <a:rPr lang="en-US" b="0">
                <a:solidFill>
                  <a:schemeClr val="bg1"/>
                </a:solidFill>
                <a:cs typeface="Arial" pitchFamily="34" charset="0"/>
              </a:rPr>
              <a:t>прогнозама, удео електроаутобуса у броју продатих градских аутобуса у Европи ће током 2019. године прећи 10%, док је у 2020. години прогнозиран пораст на преко 20</a:t>
            </a:r>
            <a:r>
              <a:rPr lang="en-US" b="0" smtClean="0">
                <a:solidFill>
                  <a:schemeClr val="bg1"/>
                </a:solidFill>
                <a:cs typeface="Arial" pitchFamily="34" charset="0"/>
              </a:rPr>
              <a:t>%.</a:t>
            </a:r>
            <a:r>
              <a:rPr lang="sr-Cyrl-RS" b="0" smtClean="0">
                <a:solidFill>
                  <a:schemeClr val="bg1"/>
                </a:solidFill>
                <a:cs typeface="Arial" pitchFamily="34" charset="0"/>
              </a:rPr>
              <a:t> </a:t>
            </a:r>
          </a:p>
          <a:p>
            <a:pPr marL="173038" indent="-173038" algn="l">
              <a:buFont typeface="Arial" pitchFamily="34" charset="0"/>
              <a:buChar char="•"/>
              <a:defRPr/>
            </a:pPr>
            <a:endParaRPr lang="sr-Cyrl-RS" b="0" smtClean="0">
              <a:solidFill>
                <a:schemeClr val="bg1"/>
              </a:solidFill>
              <a:cs typeface="Arial" pitchFamily="34" charset="0"/>
            </a:endParaRPr>
          </a:p>
          <a:p>
            <a:pPr marL="173038" indent="-173038" algn="l">
              <a:buFont typeface="Arial" pitchFamily="34" charset="0"/>
              <a:buChar char="•"/>
              <a:defRPr/>
            </a:pPr>
            <a:r>
              <a:rPr lang="sr-Cyrl-RS" b="0" smtClean="0">
                <a:solidFill>
                  <a:schemeClr val="bg1"/>
                </a:solidFill>
                <a:cs typeface="Arial" pitchFamily="34" charset="0"/>
              </a:rPr>
              <a:t>У</a:t>
            </a:r>
            <a:r>
              <a:rPr lang="en-US" b="0" smtClean="0">
                <a:solidFill>
                  <a:schemeClr val="bg1"/>
                </a:solidFill>
                <a:cs typeface="Arial" pitchFamily="34" charset="0"/>
              </a:rPr>
              <a:t> </a:t>
            </a:r>
            <a:r>
              <a:rPr lang="en-US" b="0">
                <a:solidFill>
                  <a:schemeClr val="bg1"/>
                </a:solidFill>
                <a:cs typeface="Arial" pitchFamily="34" charset="0"/>
              </a:rPr>
              <a:t>Европи је закључно са 30.9.2019. године регистровано 1123 електроаутобуса. </a:t>
            </a:r>
            <a:endParaRPr lang="sr-Cyrl-CS" b="0">
              <a:solidFill>
                <a:schemeClr val="bg1"/>
              </a:solidFill>
              <a:cs typeface="Arial" pitchFamily="34" charset="0"/>
            </a:endParaRPr>
          </a:p>
          <a:p>
            <a:pPr algn="l">
              <a:defRPr/>
            </a:pPr>
            <a:r>
              <a:rPr lang="sr-Cyrl-CS" b="0">
                <a:solidFill>
                  <a:schemeClr val="bg1"/>
                </a:solidFill>
                <a:cs typeface="Arial" pitchFamily="34" charset="0"/>
              </a:rPr>
              <a:t> </a:t>
            </a:r>
            <a:endParaRPr lang="sr-Cyrl-CS" b="0">
              <a:solidFill>
                <a:schemeClr val="bg1"/>
              </a:solidFill>
              <a:effectLst>
                <a:outerShdw blurRad="38100" dist="38100" dir="2700000" algn="tl">
                  <a:srgbClr val="000000"/>
                </a:outerShdw>
              </a:effectLst>
              <a:cs typeface="Arial" pitchFamily="34" charset="0"/>
            </a:endParaRPr>
          </a:p>
        </p:txBody>
      </p:sp>
      <p:pic>
        <p:nvPicPr>
          <p:cNvPr id="8" name="Picture 7"/>
          <p:cNvPicPr/>
          <p:nvPr/>
        </p:nvPicPr>
        <p:blipFill>
          <a:blip r:embed="rId3" cstate="print">
            <a:extLst>
              <a:ext uri="{28A0092B-C50C-407E-A947-70E740481C1C}">
                <a14:useLocalDpi xmlns="" xmlns:a14="http://schemas.microsoft.com/office/drawing/2010/main" val="0"/>
              </a:ext>
            </a:extLst>
          </a:blip>
          <a:stretch>
            <a:fillRect/>
          </a:stretch>
        </p:blipFill>
        <p:spPr>
          <a:xfrm>
            <a:off x="3886200" y="609600"/>
            <a:ext cx="4953000" cy="3810000"/>
          </a:xfrm>
          <a:prstGeom prst="rect">
            <a:avLst/>
          </a:prstGeom>
        </p:spPr>
      </p:pic>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7</a:t>
            </a:fld>
            <a:r>
              <a:rPr lang="sr-Latn-RS" sz="1600" b="0" smtClean="0">
                <a:cs typeface="Arial" pitchFamily="34" charset="0"/>
              </a:rPr>
              <a:t> / 45</a:t>
            </a:r>
            <a:endParaRPr lang="en-US" sz="1600" b="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Електрични аутобуси</a:t>
            </a:r>
            <a:endParaRPr lang="en-US" sz="2000">
              <a:solidFill>
                <a:schemeClr val="tx1">
                  <a:lumMod val="50000"/>
                </a:schemeClr>
              </a:solidFill>
              <a:cs typeface="Arial" pitchFamily="34" charset="0"/>
            </a:endParaRPr>
          </a:p>
        </p:txBody>
      </p:sp>
      <p:sp>
        <p:nvSpPr>
          <p:cNvPr id="14" name="Rectangle 13"/>
          <p:cNvSpPr/>
          <p:nvPr/>
        </p:nvSpPr>
        <p:spPr>
          <a:xfrm>
            <a:off x="4343400" y="5247382"/>
            <a:ext cx="4572000" cy="1077218"/>
          </a:xfrm>
          <a:prstGeom prst="rect">
            <a:avLst/>
          </a:prstGeom>
        </p:spPr>
        <p:txBody>
          <a:bodyPr>
            <a:spAutoFit/>
          </a:bodyPr>
          <a:lstStyle/>
          <a:p>
            <a:pPr>
              <a:defRPr/>
            </a:pPr>
            <a:r>
              <a:rPr lang="en-US" sz="1600" b="0" smtClean="0">
                <a:solidFill>
                  <a:schemeClr val="bg1"/>
                </a:solidFill>
                <a:cs typeface="Arial" pitchFamily="34" charset="0"/>
              </a:rPr>
              <a:t>На слици је приказан број регистрованих аутобуса на алтернативне погоне (укључујући електроаутобусе) од 2012. до септембра 2019. године.</a:t>
            </a:r>
            <a:endParaRPr lang="sr-Cyrl-CS" sz="1600" b="0">
              <a:solidFill>
                <a:schemeClr val="bg1"/>
              </a:solidFill>
              <a:cs typeface="Arial" pitchFamily="34" charset="0"/>
            </a:endParaRPr>
          </a:p>
        </p:txBody>
      </p:sp>
      <p:sp>
        <p:nvSpPr>
          <p:cNvPr id="15" name="Isosceles Triangle 14"/>
          <p:cNvSpPr/>
          <p:nvPr/>
        </p:nvSpPr>
        <p:spPr bwMode="auto">
          <a:xfrm>
            <a:off x="8001000" y="4724400"/>
            <a:ext cx="762000" cy="381000"/>
          </a:xfrm>
          <a:prstGeom prst="triangle">
            <a:avLst/>
          </a:prstGeom>
          <a:solidFill>
            <a:srgbClr val="92D050"/>
          </a:solidFill>
          <a:ln w="9525" cap="flat" cmpd="sng" algn="ctr">
            <a:noFill/>
            <a:prstDash val="solid"/>
            <a:round/>
            <a:headEnd type="none" w="med" len="med"/>
            <a:tailEnd type="none" w="med" len="med"/>
          </a:ln>
          <a:effectLst/>
        </p:spPr>
        <p:txBody>
          <a:bodyPr vert="horz" wrap="square" lIns="91440" tIns="45720" rIns="91440" bIns="45720" numCol="1" rtlCol="0" anchor="ctr" anchorCtr="0" compatLnSpc="1">
            <a:prstTxWarp prst="textNoShape">
              <a:avLst/>
            </a:prstTxWarp>
          </a:bodyPr>
          <a:lstStyle/>
          <a:p>
            <a:pPr marL="0" marR="0" indent="0" algn="r"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smtClean="0">
              <a:ln>
                <a:noFill/>
              </a:ln>
              <a:solidFill>
                <a:schemeClr val="tx1"/>
              </a:solidFill>
              <a:effectLst/>
              <a:latin typeface="Arial" pitchFamily="34" charset="0"/>
            </a:endParaRPr>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388" name="TextBox 7"/>
          <p:cNvSpPr txBox="1">
            <a:spLocks noChangeArrowheads="1"/>
          </p:cNvSpPr>
          <p:nvPr/>
        </p:nvSpPr>
        <p:spPr bwMode="auto">
          <a:xfrm>
            <a:off x="228600" y="609601"/>
            <a:ext cx="3048000" cy="4647426"/>
          </a:xfrm>
          <a:prstGeom prst="rect">
            <a:avLst/>
          </a:prstGeom>
          <a:noFill/>
          <a:ln>
            <a:noFill/>
          </a:ln>
          <a:extLst/>
        </p:spPr>
        <p:txBody>
          <a:bodyPr wrap="square">
            <a:spAutoFit/>
          </a:bodyPr>
          <a:lstStyle/>
          <a:p>
            <a:pPr algn="l">
              <a:defRPr/>
            </a:pPr>
            <a:r>
              <a:rPr lang="sr-Cyrl-CS" sz="3600" smtClean="0">
                <a:solidFill>
                  <a:srgbClr val="93D393"/>
                </a:solidFill>
                <a:cs typeface="Arial" pitchFamily="34" charset="0"/>
              </a:rPr>
              <a:t>+ </a:t>
            </a:r>
          </a:p>
          <a:p>
            <a:pPr marL="173038" indent="-173038" algn="l">
              <a:buFont typeface="Arial" pitchFamily="34" charset="0"/>
              <a:buChar char="•"/>
              <a:defRPr/>
            </a:pPr>
            <a:r>
              <a:rPr lang="sr-Cyrl-RS" sz="1600" b="0" smtClean="0">
                <a:solidFill>
                  <a:schemeClr val="bg1"/>
                </a:solidFill>
                <a:cs typeface="Arial" pitchFamily="34" charset="0"/>
              </a:rPr>
              <a:t>Б</a:t>
            </a:r>
            <a:r>
              <a:rPr lang="en-US" sz="1600" b="0" smtClean="0">
                <a:solidFill>
                  <a:schemeClr val="bg1"/>
                </a:solidFill>
                <a:cs typeface="Arial" pitchFamily="34" charset="0"/>
              </a:rPr>
              <a:t>рз</a:t>
            </a:r>
            <a:r>
              <a:rPr lang="sr-Cyrl-RS" sz="1600" b="0" smtClean="0">
                <a:solidFill>
                  <a:schemeClr val="bg1"/>
                </a:solidFill>
                <a:cs typeface="Arial" pitchFamily="34" charset="0"/>
              </a:rPr>
              <a:t>а</a:t>
            </a:r>
            <a:r>
              <a:rPr lang="en-US" sz="1600" b="0" smtClean="0">
                <a:solidFill>
                  <a:schemeClr val="bg1"/>
                </a:solidFill>
                <a:cs typeface="Arial" pitchFamily="34" charset="0"/>
              </a:rPr>
              <a:t> испоруке енергије</a:t>
            </a:r>
            <a:endParaRPr lang="sr-Cyrl-RS" sz="1600" b="0" smtClean="0">
              <a:solidFill>
                <a:schemeClr val="bg1"/>
              </a:solidFill>
              <a:cs typeface="Arial" pitchFamily="34" charset="0"/>
            </a:endParaRPr>
          </a:p>
          <a:p>
            <a:pPr marL="173038" indent="-173038" algn="l">
              <a:buFont typeface="Arial" pitchFamily="34" charset="0"/>
              <a:buChar char="•"/>
              <a:defRPr/>
            </a:pPr>
            <a:r>
              <a:rPr lang="sr-Cyrl-RS" sz="1600" b="0" smtClean="0">
                <a:solidFill>
                  <a:schemeClr val="bg1"/>
                </a:solidFill>
                <a:cs typeface="Arial" pitchFamily="34" charset="0"/>
              </a:rPr>
              <a:t>Кр</a:t>
            </a:r>
            <a:r>
              <a:rPr lang="en-US" sz="1600" b="0" smtClean="0">
                <a:solidFill>
                  <a:schemeClr val="bg1"/>
                </a:solidFill>
                <a:cs typeface="Arial" pitchFamily="34" charset="0"/>
              </a:rPr>
              <a:t>атко време допун</a:t>
            </a:r>
            <a:r>
              <a:rPr lang="sr-Cyrl-RS" sz="1600" b="0" smtClean="0">
                <a:solidFill>
                  <a:schemeClr val="bg1"/>
                </a:solidFill>
                <a:cs typeface="Arial" pitchFamily="34" charset="0"/>
              </a:rPr>
              <a:t>е</a:t>
            </a:r>
          </a:p>
          <a:p>
            <a:pPr marL="173038" indent="-173038" algn="l">
              <a:buFont typeface="Arial" pitchFamily="34" charset="0"/>
              <a:buChar char="•"/>
              <a:defRPr/>
            </a:pPr>
            <a:r>
              <a:rPr lang="sr-Cyrl-RS" sz="1600" b="0" smtClean="0">
                <a:solidFill>
                  <a:schemeClr val="bg1"/>
                </a:solidFill>
                <a:cs typeface="Arial" pitchFamily="34" charset="0"/>
              </a:rPr>
              <a:t>Веома добри за </a:t>
            </a:r>
            <a:r>
              <a:rPr lang="en-US" sz="1600" b="0" smtClean="0">
                <a:solidFill>
                  <a:schemeClr val="bg1"/>
                </a:solidFill>
                <a:cs typeface="Arial" pitchFamily="34" charset="0"/>
              </a:rPr>
              <a:t>регенеративно кочење</a:t>
            </a:r>
            <a:endParaRPr lang="sr-Cyrl-RS" sz="1600" b="0" smtClean="0">
              <a:solidFill>
                <a:schemeClr val="bg1"/>
              </a:solidFill>
              <a:cs typeface="Arial" pitchFamily="34" charset="0"/>
            </a:endParaRPr>
          </a:p>
          <a:p>
            <a:pPr marL="173038" indent="-173038" algn="l">
              <a:buFont typeface="Arial" pitchFamily="34" charset="0"/>
              <a:buChar char="•"/>
              <a:defRPr/>
            </a:pPr>
            <a:r>
              <a:rPr lang="sr-Cyrl-RS" sz="1600" b="0" smtClean="0">
                <a:solidFill>
                  <a:schemeClr val="bg1"/>
                </a:solidFill>
                <a:cs typeface="Arial" pitchFamily="34" charset="0"/>
              </a:rPr>
              <a:t>Д</a:t>
            </a:r>
            <a:r>
              <a:rPr lang="en-US" sz="1600" b="0" smtClean="0">
                <a:solidFill>
                  <a:schemeClr val="bg1"/>
                </a:solidFill>
                <a:cs typeface="Arial" pitchFamily="34" charset="0"/>
              </a:rPr>
              <a:t>ужи животни век у односу на батерије</a:t>
            </a:r>
            <a:endParaRPr lang="sr-Cyrl-RS" sz="1600" b="0" smtClean="0">
              <a:solidFill>
                <a:schemeClr val="bg1"/>
              </a:solidFill>
              <a:cs typeface="Arial" pitchFamily="34" charset="0"/>
            </a:endParaRPr>
          </a:p>
          <a:p>
            <a:pPr marL="173038" indent="-173038" algn="l">
              <a:buFont typeface="Arial" pitchFamily="34" charset="0"/>
              <a:buChar char="•"/>
              <a:defRPr/>
            </a:pPr>
            <a:r>
              <a:rPr lang="sr-Cyrl-RS" sz="1600" b="0" smtClean="0">
                <a:solidFill>
                  <a:schemeClr val="bg1"/>
                </a:solidFill>
                <a:cs typeface="Arial" pitchFamily="34" charset="0"/>
              </a:rPr>
              <a:t>Ш</a:t>
            </a:r>
            <a:r>
              <a:rPr lang="en-US" sz="1600" b="0" smtClean="0">
                <a:solidFill>
                  <a:schemeClr val="bg1"/>
                </a:solidFill>
                <a:cs typeface="Arial" pitchFamily="34" charset="0"/>
              </a:rPr>
              <a:t>ирок опсег радних температура</a:t>
            </a:r>
            <a:endParaRPr lang="sr-Cyrl-RS" sz="1600" b="0" smtClean="0">
              <a:solidFill>
                <a:schemeClr val="bg1"/>
              </a:solidFill>
              <a:cs typeface="Arial" pitchFamily="34" charset="0"/>
            </a:endParaRPr>
          </a:p>
          <a:p>
            <a:pPr algn="l"/>
            <a:r>
              <a:rPr lang="sr-Cyrl-RS" sz="3600" smtClean="0">
                <a:solidFill>
                  <a:srgbClr val="FF0000"/>
                </a:solidFill>
                <a:cs typeface="Arial" pitchFamily="34" charset="0"/>
              </a:rPr>
              <a:t>-</a:t>
            </a:r>
            <a:r>
              <a:rPr lang="sr-Cyrl-RS" b="0" smtClean="0">
                <a:solidFill>
                  <a:schemeClr val="bg1"/>
                </a:solidFill>
                <a:cs typeface="Arial" pitchFamily="34" charset="0"/>
              </a:rPr>
              <a:t> </a:t>
            </a:r>
          </a:p>
          <a:p>
            <a:pPr marL="173038" indent="-173038" algn="l">
              <a:buFont typeface="Arial" pitchFamily="34" charset="0"/>
              <a:buChar char="•"/>
            </a:pPr>
            <a:r>
              <a:rPr lang="sr-Cyrl-RS" sz="1600" b="0" smtClean="0">
                <a:solidFill>
                  <a:schemeClr val="bg1"/>
                </a:solidFill>
                <a:cs typeface="Arial" pitchFamily="34" charset="0"/>
              </a:rPr>
              <a:t>И</a:t>
            </a:r>
            <a:r>
              <a:rPr lang="en-US" sz="1600" b="0" smtClean="0">
                <a:solidFill>
                  <a:schemeClr val="bg1"/>
                </a:solidFill>
                <a:cs typeface="Arial" pitchFamily="34" charset="0"/>
              </a:rPr>
              <a:t>злазни напон линеарно опада са нивоом напуњености</a:t>
            </a:r>
            <a:r>
              <a:rPr lang="sr-Cyrl-RS" sz="1600" b="0" smtClean="0">
                <a:solidFill>
                  <a:schemeClr val="bg1"/>
                </a:solidFill>
                <a:cs typeface="Arial" pitchFamily="34" charset="0"/>
              </a:rPr>
              <a:t>, док б</a:t>
            </a:r>
            <a:r>
              <a:rPr lang="en-US" sz="1600" b="0" smtClean="0">
                <a:solidFill>
                  <a:schemeClr val="bg1"/>
                </a:solidFill>
                <a:cs typeface="Arial" pitchFamily="34" charset="0"/>
              </a:rPr>
              <a:t>атерије обезбеђују приближно константан напон приликом пражњења</a:t>
            </a:r>
            <a:endParaRPr lang="sr-Cyrl-CS" b="0">
              <a:solidFill>
                <a:schemeClr val="bg1"/>
              </a:solidFill>
              <a:effectLst>
                <a:outerShdw blurRad="38100" dist="38100" dir="2700000" algn="tl">
                  <a:srgbClr val="000000"/>
                </a:outerShdw>
              </a:effectLst>
              <a:cs typeface="Arial" pitchFamily="34" charset="0"/>
            </a:endParaRPr>
          </a:p>
        </p:txBody>
      </p:sp>
      <p:pic>
        <p:nvPicPr>
          <p:cNvPr id="7" name="Picture 6"/>
          <p:cNvPicPr/>
          <p:nvPr/>
        </p:nvPicPr>
        <p:blipFill>
          <a:blip r:embed="rId3" cstate="print">
            <a:extLst>
              <a:ext uri="{28A0092B-C50C-407E-A947-70E740481C1C}">
                <a14:useLocalDpi xmlns="" xmlns:a14="http://schemas.microsoft.com/office/drawing/2010/main" val="0"/>
              </a:ext>
            </a:extLst>
          </a:blip>
          <a:stretch>
            <a:fillRect/>
          </a:stretch>
        </p:blipFill>
        <p:spPr>
          <a:xfrm>
            <a:off x="3276600" y="533400"/>
            <a:ext cx="5867400" cy="5181600"/>
          </a:xfrm>
          <a:prstGeom prst="rect">
            <a:avLst/>
          </a:prstGeom>
        </p:spPr>
      </p:pic>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11"/>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8</a:t>
            </a:fld>
            <a:r>
              <a:rPr lang="sr-Latn-RS" sz="1600" b="0" smtClean="0">
                <a:cs typeface="Arial" pitchFamily="34" charset="0"/>
              </a:rPr>
              <a:t> / 45</a:t>
            </a:r>
            <a:endParaRPr lang="en-US" sz="1600" b="0">
              <a:cs typeface="Arial" pitchFamily="34" charset="0"/>
            </a:endParaRPr>
          </a:p>
        </p:txBody>
      </p:sp>
      <p:sp>
        <p:nvSpPr>
          <p:cNvPr id="1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Суперкондензатори</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2" name="Rectangle 11"/>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388" name="TextBox 7"/>
          <p:cNvSpPr txBox="1">
            <a:spLocks noChangeArrowheads="1"/>
          </p:cNvSpPr>
          <p:nvPr/>
        </p:nvSpPr>
        <p:spPr bwMode="auto">
          <a:xfrm>
            <a:off x="228600" y="685800"/>
            <a:ext cx="4419600" cy="369332"/>
          </a:xfrm>
          <a:prstGeom prst="rect">
            <a:avLst/>
          </a:prstGeom>
          <a:noFill/>
          <a:ln>
            <a:noFill/>
          </a:ln>
          <a:extLst/>
        </p:spPr>
        <p:txBody>
          <a:bodyPr wrap="square">
            <a:spAutoFit/>
          </a:bodyPr>
          <a:lstStyle/>
          <a:p>
            <a:pPr algn="l">
              <a:defRPr/>
            </a:pPr>
            <a:r>
              <a:rPr lang="sr-Cyrl-RS" b="0" smtClean="0">
                <a:solidFill>
                  <a:schemeClr val="bg1"/>
                </a:solidFill>
                <a:latin typeface="+mn-lt"/>
                <a:cs typeface="Times New Roman" pitchFamily="18" charset="0"/>
              </a:rPr>
              <a:t>Е</a:t>
            </a:r>
            <a:r>
              <a:rPr lang="en-US" b="0" smtClean="0">
                <a:solidFill>
                  <a:schemeClr val="bg1"/>
                </a:solidFill>
                <a:latin typeface="+mn-lt"/>
                <a:cs typeface="Times New Roman" pitchFamily="18" charset="0"/>
              </a:rPr>
              <a:t>лектроаутобус </a:t>
            </a:r>
            <a:r>
              <a:rPr lang="en-US" smtClean="0">
                <a:solidFill>
                  <a:schemeClr val="bg1"/>
                </a:solidFill>
                <a:latin typeface="+mn-lt"/>
                <a:cs typeface="Times New Roman" pitchFamily="18" charset="0"/>
              </a:rPr>
              <a:t>HIGER KLQ6125GEV3</a:t>
            </a:r>
            <a:endParaRPr lang="sr-Cyrl-RS" smtClean="0">
              <a:solidFill>
                <a:schemeClr val="bg1"/>
              </a:solidFill>
              <a:latin typeface="+mn-lt"/>
              <a:cs typeface="Times New Roman" pitchFamily="18" charset="0"/>
            </a:endParaRPr>
          </a:p>
        </p:txBody>
      </p:sp>
      <p:pic>
        <p:nvPicPr>
          <p:cNvPr id="7" name="Picture 6" descr="IMG_20191204_101643.jpg"/>
          <p:cNvPicPr/>
          <p:nvPr/>
        </p:nvPicPr>
        <p:blipFill>
          <a:blip r:embed="rId3" cstate="print"/>
          <a:srcRect r="15000"/>
          <a:stretch>
            <a:fillRect/>
          </a:stretch>
        </p:blipFill>
        <p:spPr>
          <a:xfrm>
            <a:off x="228600" y="1143000"/>
            <a:ext cx="3810000" cy="2209800"/>
          </a:xfrm>
          <a:prstGeom prst="rect">
            <a:avLst/>
          </a:prstGeom>
        </p:spPr>
      </p:pic>
      <p:pic>
        <p:nvPicPr>
          <p:cNvPr id="9" name="Picture 8"/>
          <p:cNvPicPr/>
          <p:nvPr/>
        </p:nvPicPr>
        <p:blipFill>
          <a:blip r:embed="rId4" cstate="print">
            <a:extLst>
              <a:ext uri="{28A0092B-C50C-407E-A947-70E740481C1C}">
                <a14:useLocalDpi xmlns="" xmlns:a14="http://schemas.microsoft.com/office/drawing/2010/main" val="0"/>
              </a:ext>
            </a:extLst>
          </a:blip>
          <a:stretch>
            <a:fillRect/>
          </a:stretch>
        </p:blipFill>
        <p:spPr>
          <a:xfrm>
            <a:off x="4572000" y="685800"/>
            <a:ext cx="4414723" cy="2667000"/>
          </a:xfrm>
          <a:prstGeom prst="rect">
            <a:avLst/>
          </a:prstGeom>
        </p:spPr>
      </p:pic>
      <p:pic>
        <p:nvPicPr>
          <p:cNvPr id="11" name="Picture 10"/>
          <p:cNvPicPr/>
          <p:nvPr/>
        </p:nvPicPr>
        <p:blipFill>
          <a:blip r:embed="rId5" cstate="print">
            <a:extLst>
              <a:ext uri="{28A0092B-C50C-407E-A947-70E740481C1C}">
                <a14:useLocalDpi xmlns="" xmlns:a14="http://schemas.microsoft.com/office/drawing/2010/main" val="0"/>
              </a:ext>
            </a:extLst>
          </a:blip>
          <a:stretch>
            <a:fillRect/>
          </a:stretch>
        </p:blipFill>
        <p:spPr>
          <a:xfrm>
            <a:off x="4876800" y="3429000"/>
            <a:ext cx="4038600" cy="2895600"/>
          </a:xfrm>
          <a:prstGeom prst="rect">
            <a:avLst/>
          </a:prstGeom>
        </p:spPr>
      </p:pic>
      <p:sp>
        <p:nvSpPr>
          <p:cNvPr id="13" name="Rectangle 12"/>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4" name="Rectangle 13"/>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5" name="Rectangle 14"/>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9</a:t>
            </a:fld>
            <a:r>
              <a:rPr lang="sr-Latn-RS" sz="1600" b="0" smtClean="0">
                <a:cs typeface="Arial" pitchFamily="34" charset="0"/>
              </a:rPr>
              <a:t> / 45</a:t>
            </a:r>
            <a:endParaRPr lang="en-US" sz="1600" b="0">
              <a:cs typeface="Arial" pitchFamily="34" charset="0"/>
            </a:endParaRPr>
          </a:p>
        </p:txBody>
      </p:sp>
      <p:sp>
        <p:nvSpPr>
          <p:cNvPr id="17"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Предмет испитивања</a:t>
            </a:r>
            <a:endParaRPr lang="en-US" sz="2000">
              <a:solidFill>
                <a:schemeClr val="tx1">
                  <a:lumMod val="50000"/>
                </a:schemeClr>
              </a:solidFill>
              <a:cs typeface="Arial" pitchFamily="34" charset="0"/>
            </a:endParaRPr>
          </a:p>
        </p:txBody>
      </p:sp>
      <p:sp>
        <p:nvSpPr>
          <p:cNvPr id="18" name="Rectangle 17"/>
          <p:cNvSpPr/>
          <p:nvPr/>
        </p:nvSpPr>
        <p:spPr>
          <a:xfrm>
            <a:off x="228600" y="3429000"/>
            <a:ext cx="4572000" cy="646331"/>
          </a:xfrm>
          <a:prstGeom prst="rect">
            <a:avLst/>
          </a:prstGeom>
        </p:spPr>
        <p:txBody>
          <a:bodyPr>
            <a:spAutoFit/>
          </a:bodyPr>
          <a:lstStyle/>
          <a:p>
            <a:pPr algn="l">
              <a:defRPr/>
            </a:pPr>
            <a:r>
              <a:rPr lang="sr-Cyrl-RS" b="0" smtClean="0">
                <a:solidFill>
                  <a:schemeClr val="bg1"/>
                </a:solidFill>
              </a:rPr>
              <a:t>2 </a:t>
            </a:r>
            <a:r>
              <a:rPr lang="sr-Latn-RS" b="0" smtClean="0">
                <a:solidFill>
                  <a:schemeClr val="bg1"/>
                </a:solidFill>
              </a:rPr>
              <a:t>x </a:t>
            </a:r>
            <a:r>
              <a:rPr lang="sr-Cyrl-RS" b="0" smtClean="0">
                <a:solidFill>
                  <a:schemeClr val="bg1"/>
                </a:solidFill>
              </a:rPr>
              <a:t>асинхрони м</a:t>
            </a:r>
            <a:r>
              <a:rPr lang="en-US" b="0" smtClean="0">
                <a:solidFill>
                  <a:schemeClr val="bg1"/>
                </a:solidFill>
              </a:rPr>
              <a:t>отор</a:t>
            </a:r>
            <a:r>
              <a:rPr lang="sr-Cyrl-RS" b="0" smtClean="0">
                <a:solidFill>
                  <a:schemeClr val="bg1"/>
                </a:solidFill>
              </a:rPr>
              <a:t> </a:t>
            </a:r>
          </a:p>
          <a:p>
            <a:pPr algn="l">
              <a:defRPr/>
            </a:pPr>
            <a:r>
              <a:rPr lang="en-US" smtClean="0">
                <a:solidFill>
                  <a:schemeClr val="bg1"/>
                </a:solidFill>
              </a:rPr>
              <a:t>SIEMENS IPV5135-4WS28</a:t>
            </a:r>
            <a:endParaRPr lang="sr-Cyrl-CS">
              <a:solidFill>
                <a:schemeClr val="bg1"/>
              </a:solidFill>
            </a:endParaRPr>
          </a:p>
        </p:txBody>
      </p:sp>
      <p:pic>
        <p:nvPicPr>
          <p:cNvPr id="19" name="Picture 18" descr="elfa-components-data-sheets_srb.jpg"/>
          <p:cNvPicPr>
            <a:picLocks noChangeAspect="1"/>
          </p:cNvPicPr>
          <p:nvPr/>
        </p:nvPicPr>
        <p:blipFill>
          <a:blip r:embed="rId6" cstate="print"/>
          <a:stretch>
            <a:fillRect/>
          </a:stretch>
        </p:blipFill>
        <p:spPr>
          <a:xfrm>
            <a:off x="228600" y="4038600"/>
            <a:ext cx="4343400" cy="2431513"/>
          </a:xfrm>
          <a:prstGeom prst="rect">
            <a:avLst/>
          </a:prstGeom>
        </p:spPr>
      </p:pic>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2" name="Rectangle 11"/>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12"/>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4" name="Rectangle 13"/>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5" name="Rectangle 14"/>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10</a:t>
            </a:fld>
            <a:r>
              <a:rPr lang="sr-Latn-RS" sz="1600" b="0" smtClean="0">
                <a:cs typeface="Arial" pitchFamily="34" charset="0"/>
              </a:rPr>
              <a:t> / 45</a:t>
            </a:r>
            <a:endParaRPr lang="en-US" sz="1600" b="0">
              <a:cs typeface="Arial" pitchFamily="34" charset="0"/>
            </a:endParaRPr>
          </a:p>
        </p:txBody>
      </p:sp>
      <p:sp>
        <p:nvSpPr>
          <p:cNvPr id="17" name="Rectangle 24"/>
          <p:cNvSpPr>
            <a:spLocks noChangeArrowheads="1"/>
          </p:cNvSpPr>
          <p:nvPr/>
        </p:nvSpPr>
        <p:spPr bwMode="gray">
          <a:xfrm>
            <a:off x="1447800" y="76200"/>
            <a:ext cx="68580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Предмет испитивања</a:t>
            </a:r>
            <a:r>
              <a:rPr lang="sr-Latn-RS" sz="2000" smtClean="0">
                <a:solidFill>
                  <a:schemeClr val="tx1">
                    <a:lumMod val="50000"/>
                  </a:schemeClr>
                </a:solidFill>
                <a:cs typeface="Arial" pitchFamily="34" charset="0"/>
              </a:rPr>
              <a:t> – </a:t>
            </a:r>
            <a:r>
              <a:rPr lang="sr-Cyrl-CS" sz="2000" smtClean="0">
                <a:solidFill>
                  <a:schemeClr val="tx1">
                    <a:lumMod val="50000"/>
                  </a:schemeClr>
                </a:solidFill>
                <a:cs typeface="Arial" pitchFamily="34" charset="0"/>
              </a:rPr>
              <a:t>Е</a:t>
            </a:r>
            <a:r>
              <a:rPr lang="sr-Latn-RS" sz="2000" smtClean="0">
                <a:solidFill>
                  <a:schemeClr val="tx1">
                    <a:lumMod val="50000"/>
                  </a:schemeClr>
                </a:solidFill>
                <a:cs typeface="Arial" pitchFamily="34" charset="0"/>
              </a:rPr>
              <a:t>-</a:t>
            </a:r>
            <a:r>
              <a:rPr lang="sr-Cyrl-CS" sz="2000" smtClean="0">
                <a:solidFill>
                  <a:schemeClr val="tx1">
                    <a:lumMod val="50000"/>
                  </a:schemeClr>
                </a:solidFill>
                <a:cs typeface="Arial" pitchFamily="34" charset="0"/>
              </a:rPr>
              <a:t>бус </a:t>
            </a:r>
            <a:r>
              <a:rPr lang="en-US" sz="2000" smtClean="0">
                <a:solidFill>
                  <a:schemeClr val="tx1">
                    <a:lumMod val="50000"/>
                  </a:schemeClr>
                </a:solidFill>
                <a:cs typeface="Arial" pitchFamily="34" charset="0"/>
              </a:rPr>
              <a:t>HIGER KLQ6125GEV3</a:t>
            </a:r>
          </a:p>
          <a:p>
            <a:pPr algn="l">
              <a:defRPr/>
            </a:pPr>
            <a:r>
              <a:rPr lang="sr-Latn-RS" sz="2000" smtClean="0">
                <a:solidFill>
                  <a:schemeClr val="tx1">
                    <a:lumMod val="50000"/>
                  </a:schemeClr>
                </a:solidFill>
                <a:cs typeface="Arial" pitchFamily="34" charset="0"/>
              </a:rPr>
              <a:t> </a:t>
            </a:r>
            <a:endParaRPr lang="en-US" sz="2000">
              <a:solidFill>
                <a:schemeClr val="tx1">
                  <a:lumMod val="50000"/>
                </a:schemeClr>
              </a:solidFill>
              <a:cs typeface="Arial" pitchFamily="34" charset="0"/>
            </a:endParaRPr>
          </a:p>
        </p:txBody>
      </p:sp>
      <p:graphicFrame>
        <p:nvGraphicFramePr>
          <p:cNvPr id="20" name="Table 19"/>
          <p:cNvGraphicFramePr>
            <a:graphicFrameLocks noGrp="1"/>
          </p:cNvGraphicFramePr>
          <p:nvPr/>
        </p:nvGraphicFramePr>
        <p:xfrm>
          <a:off x="228600" y="838200"/>
          <a:ext cx="8686800" cy="5433255"/>
        </p:xfrm>
        <a:graphic>
          <a:graphicData uri="http://schemas.openxmlformats.org/drawingml/2006/table">
            <a:tbl>
              <a:tblPr/>
              <a:tblGrid>
                <a:gridCol w="6172200"/>
                <a:gridCol w="2514600"/>
              </a:tblGrid>
              <a:tr h="156308">
                <a:tc gridSpan="2">
                  <a:txBody>
                    <a:bodyPr/>
                    <a:lstStyle/>
                    <a:p>
                      <a:pPr algn="just">
                        <a:spcAft>
                          <a:spcPts val="0"/>
                        </a:spcAft>
                      </a:pPr>
                      <a:r>
                        <a:rPr lang="en-US" sz="1400" b="1">
                          <a:solidFill>
                            <a:schemeClr val="bg1"/>
                          </a:solidFill>
                          <a:latin typeface="+mn-lt"/>
                          <a:ea typeface="Times New Roman"/>
                          <a:cs typeface="Times New Roman"/>
                        </a:rPr>
                        <a:t>Опште конструкционе </a:t>
                      </a:r>
                      <a:r>
                        <a:rPr lang="en-US" sz="1400" b="1" smtClean="0">
                          <a:solidFill>
                            <a:schemeClr val="bg1"/>
                          </a:solidFill>
                          <a:latin typeface="+mn-lt"/>
                          <a:ea typeface="Times New Roman"/>
                          <a:cs typeface="Times New Roman"/>
                        </a:rPr>
                        <a:t>карактеристике</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905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hMerge="1">
                  <a:txBody>
                    <a:bodyPr/>
                    <a:lstStyle/>
                    <a:p>
                      <a:endParaRPr lang="en-US"/>
                    </a:p>
                  </a:txBody>
                  <a:tcPr/>
                </a:tc>
              </a:tr>
              <a:tr h="156308">
                <a:tc>
                  <a:txBody>
                    <a:bodyPr/>
                    <a:lstStyle/>
                    <a:p>
                      <a:pPr algn="just">
                        <a:spcAft>
                          <a:spcPts val="0"/>
                        </a:spcAft>
                      </a:pPr>
                      <a:r>
                        <a:rPr lang="en-US" sz="1400">
                          <a:solidFill>
                            <a:schemeClr val="bg1"/>
                          </a:solidFill>
                          <a:latin typeface="+mn-lt"/>
                          <a:ea typeface="Times New Roman"/>
                          <a:cs typeface="Times New Roman"/>
                        </a:rPr>
                        <a:t>Дужина [mm]</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12000</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Ширина [mm]</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2550</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Висина [mm]</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3680</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Међуосовинско растојање [mm]</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5900</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Предњи / задњи препуст [mm]</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2700 / 3400</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Прилазни / силазни угао [°]</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7 / 7</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Висина првог степеника (неопт. возило) [mm]</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340</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Maса празног возила [kg]</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12500</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12615">
                <a:tc>
                  <a:txBody>
                    <a:bodyPr/>
                    <a:lstStyle/>
                    <a:p>
                      <a:pPr algn="just">
                        <a:spcAft>
                          <a:spcPts val="0"/>
                        </a:spcAft>
                      </a:pPr>
                      <a:r>
                        <a:rPr lang="en-US" sz="1400">
                          <a:solidFill>
                            <a:schemeClr val="bg1"/>
                          </a:solidFill>
                          <a:latin typeface="+mn-lt"/>
                          <a:ea typeface="Times New Roman"/>
                          <a:cs typeface="Times New Roman"/>
                        </a:rPr>
                        <a:t>Расподела масе празног возила по осовинама [kg]</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Осовина 1: ~3700</a:t>
                      </a:r>
                      <a:endParaRPr lang="en-US" sz="1400">
                        <a:solidFill>
                          <a:schemeClr val="bg1"/>
                        </a:solidFill>
                        <a:latin typeface="+mn-lt"/>
                        <a:ea typeface="Calibri"/>
                        <a:cs typeface="Times New Roman"/>
                      </a:endParaRPr>
                    </a:p>
                    <a:p>
                      <a:pPr algn="just">
                        <a:spcAft>
                          <a:spcPts val="0"/>
                        </a:spcAft>
                      </a:pPr>
                      <a:r>
                        <a:rPr lang="en-US" sz="1400">
                          <a:solidFill>
                            <a:schemeClr val="bg1"/>
                          </a:solidFill>
                          <a:latin typeface="+mn-lt"/>
                          <a:ea typeface="Times New Roman"/>
                          <a:cs typeface="Times New Roman"/>
                        </a:rPr>
                        <a:t>Осовина 2: ~8800</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Највећа дозвољена маса [kg]</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19000 </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12615">
                <a:tc>
                  <a:txBody>
                    <a:bodyPr/>
                    <a:lstStyle/>
                    <a:p>
                      <a:pPr algn="just">
                        <a:spcAft>
                          <a:spcPts val="0"/>
                        </a:spcAft>
                      </a:pPr>
                      <a:r>
                        <a:rPr lang="en-US" sz="1400">
                          <a:solidFill>
                            <a:schemeClr val="bg1"/>
                          </a:solidFill>
                          <a:latin typeface="+mn-lt"/>
                          <a:ea typeface="Times New Roman"/>
                          <a:cs typeface="Times New Roman"/>
                        </a:rPr>
                        <a:t>Расподела масе максимално оптерећеног возила по осовинама [kg]</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Осовина 1: 6500</a:t>
                      </a:r>
                      <a:endParaRPr lang="en-US" sz="1400">
                        <a:solidFill>
                          <a:schemeClr val="bg1"/>
                        </a:solidFill>
                        <a:latin typeface="+mn-lt"/>
                        <a:ea typeface="Calibri"/>
                        <a:cs typeface="Times New Roman"/>
                      </a:endParaRPr>
                    </a:p>
                    <a:p>
                      <a:pPr algn="just">
                        <a:spcAft>
                          <a:spcPts val="0"/>
                        </a:spcAft>
                      </a:pPr>
                      <a:r>
                        <a:rPr lang="en-US" sz="1400">
                          <a:solidFill>
                            <a:schemeClr val="bg1"/>
                          </a:solidFill>
                          <a:latin typeface="+mn-lt"/>
                          <a:ea typeface="Times New Roman"/>
                          <a:cs typeface="Times New Roman"/>
                        </a:rPr>
                        <a:t>Осовина 2: 11500</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Максимална брзина [km/h]</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70</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Радијус закретања [m]</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25</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Погонска осовина</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задња</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Димензије пнеуматика</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275/70 R22.5</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Број седишта (укључујући седиште за возача)</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27+2+1</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Укупан број путника (укључујући возача)</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90</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gridSpan="2">
                  <a:txBody>
                    <a:bodyPr/>
                    <a:lstStyle/>
                    <a:p>
                      <a:pPr algn="just">
                        <a:spcAft>
                          <a:spcPts val="0"/>
                        </a:spcAft>
                      </a:pPr>
                      <a:r>
                        <a:rPr lang="en-US" sz="1400" b="1">
                          <a:solidFill>
                            <a:schemeClr val="bg1"/>
                          </a:solidFill>
                          <a:latin typeface="+mn-lt"/>
                          <a:ea typeface="Times New Roman"/>
                          <a:cs typeface="Times New Roman"/>
                        </a:rPr>
                        <a:t>Систем за пренос снаге</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hMerge="1">
                  <a:txBody>
                    <a:bodyPr/>
                    <a:lstStyle/>
                    <a:p>
                      <a:endParaRPr lang="en-US"/>
                    </a:p>
                  </a:txBody>
                  <a:tcPr/>
                </a:tc>
              </a:tr>
              <a:tr h="156308">
                <a:tc>
                  <a:txBody>
                    <a:bodyPr/>
                    <a:lstStyle/>
                    <a:p>
                      <a:pPr algn="just">
                        <a:spcAft>
                          <a:spcPts val="0"/>
                        </a:spcAft>
                      </a:pPr>
                      <a:r>
                        <a:rPr lang="en-US" sz="1400">
                          <a:solidFill>
                            <a:schemeClr val="bg1"/>
                          </a:solidFill>
                          <a:latin typeface="+mn-lt"/>
                          <a:ea typeface="Times New Roman"/>
                          <a:cs typeface="Times New Roman"/>
                        </a:rPr>
                        <a:t>Произвођач</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ZF</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Врста</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једностепени редуктор</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12615">
                <a:tc>
                  <a:txBody>
                    <a:bodyPr/>
                    <a:lstStyle/>
                    <a:p>
                      <a:pPr algn="just">
                        <a:spcAft>
                          <a:spcPts val="0"/>
                        </a:spcAft>
                      </a:pPr>
                      <a:r>
                        <a:rPr lang="en-US" sz="1400">
                          <a:solidFill>
                            <a:schemeClr val="bg1"/>
                          </a:solidFill>
                          <a:latin typeface="+mn-lt"/>
                          <a:ea typeface="Times New Roman"/>
                          <a:cs typeface="Times New Roman"/>
                        </a:rPr>
                        <a:t>Број степени преноса (не укључујући ход уназад)</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1</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56308">
                <a:tc>
                  <a:txBody>
                    <a:bodyPr/>
                    <a:lstStyle/>
                    <a:p>
                      <a:pPr algn="just">
                        <a:spcAft>
                          <a:spcPts val="0"/>
                        </a:spcAft>
                      </a:pPr>
                      <a:r>
                        <a:rPr lang="en-US" sz="1400">
                          <a:solidFill>
                            <a:schemeClr val="bg1"/>
                          </a:solidFill>
                          <a:latin typeface="+mn-lt"/>
                          <a:ea typeface="Times New Roman"/>
                          <a:cs typeface="Times New Roman"/>
                        </a:rPr>
                        <a:t>Преносни однос редуктора</a:t>
                      </a:r>
                      <a:endParaRPr lang="en-US" sz="1400">
                        <a:solidFill>
                          <a:schemeClr val="bg1"/>
                        </a:solidFill>
                        <a:latin typeface="+mn-lt"/>
                        <a:ea typeface="Calibri"/>
                        <a:cs typeface="Times New Roman"/>
                      </a:endParaRPr>
                    </a:p>
                  </a:txBody>
                  <a:tcPr marL="58615" marR="58615"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905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4.05</a:t>
                      </a:r>
                      <a:endParaRPr lang="en-US" sz="1400">
                        <a:solidFill>
                          <a:schemeClr val="bg1"/>
                        </a:solidFill>
                        <a:latin typeface="+mn-lt"/>
                        <a:ea typeface="Calibri"/>
                        <a:cs typeface="Times New Roman"/>
                      </a:endParaRPr>
                    </a:p>
                  </a:txBody>
                  <a:tcPr marL="58615" marR="58615"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9050" cap="flat" cmpd="sng" algn="ctr">
                      <a:solidFill>
                        <a:srgbClr val="000000"/>
                      </a:solidFill>
                      <a:prstDash val="solid"/>
                      <a:round/>
                      <a:headEnd type="none" w="med" len="med"/>
                      <a:tailEnd type="none" w="med" len="med"/>
                    </a:lnB>
                  </a:tcPr>
                </a:tc>
              </a:tr>
            </a:tbl>
          </a:graphicData>
        </a:graphic>
      </p:graphicFrame>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2" name="Rectangle 11"/>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12"/>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4" name="Rectangle 13"/>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5" name="Rectangle 14"/>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11</a:t>
            </a:fld>
            <a:r>
              <a:rPr lang="sr-Latn-RS" sz="1600" b="0" smtClean="0">
                <a:cs typeface="Arial" pitchFamily="34" charset="0"/>
              </a:rPr>
              <a:t> / 45</a:t>
            </a:r>
            <a:endParaRPr lang="en-US" sz="1600" b="0">
              <a:cs typeface="Arial" pitchFamily="34" charset="0"/>
            </a:endParaRPr>
          </a:p>
        </p:txBody>
      </p:sp>
      <p:graphicFrame>
        <p:nvGraphicFramePr>
          <p:cNvPr id="21" name="Table 20"/>
          <p:cNvGraphicFramePr>
            <a:graphicFrameLocks noGrp="1"/>
          </p:cNvGraphicFramePr>
          <p:nvPr/>
        </p:nvGraphicFramePr>
        <p:xfrm>
          <a:off x="228600" y="1493520"/>
          <a:ext cx="8686800" cy="3840480"/>
        </p:xfrm>
        <a:graphic>
          <a:graphicData uri="http://schemas.openxmlformats.org/drawingml/2006/table">
            <a:tbl>
              <a:tblPr/>
              <a:tblGrid>
                <a:gridCol w="5834934"/>
                <a:gridCol w="2851866"/>
              </a:tblGrid>
              <a:tr h="33655">
                <a:tc gridSpan="2">
                  <a:txBody>
                    <a:bodyPr/>
                    <a:lstStyle/>
                    <a:p>
                      <a:pPr algn="just">
                        <a:spcAft>
                          <a:spcPts val="0"/>
                        </a:spcAft>
                      </a:pPr>
                      <a:r>
                        <a:rPr lang="en-US" sz="1400" b="1">
                          <a:solidFill>
                            <a:schemeClr val="bg1"/>
                          </a:solidFill>
                          <a:latin typeface="+mn-lt"/>
                          <a:ea typeface="Times New Roman"/>
                          <a:cs typeface="Times New Roman"/>
                        </a:rPr>
                        <a:t>Погонски агрегат – два електромотора</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905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hMerge="1">
                  <a:txBody>
                    <a:bodyPr/>
                    <a:lstStyle/>
                    <a:p>
                      <a:endParaRPr lang="en-US"/>
                    </a:p>
                  </a:txBody>
                  <a:tcPr/>
                </a:tc>
              </a:tr>
              <a:tr h="35560">
                <a:tc>
                  <a:txBody>
                    <a:bodyPr/>
                    <a:lstStyle/>
                    <a:p>
                      <a:pPr algn="just">
                        <a:spcAft>
                          <a:spcPts val="0"/>
                        </a:spcAft>
                      </a:pPr>
                      <a:r>
                        <a:rPr lang="en-US" sz="1400">
                          <a:solidFill>
                            <a:schemeClr val="bg1"/>
                          </a:solidFill>
                          <a:latin typeface="+mn-lt"/>
                          <a:ea typeface="Times New Roman"/>
                          <a:cs typeface="Times New Roman"/>
                        </a:rPr>
                        <a:t>Произвођач</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SIEMENS</a:t>
                      </a:r>
                      <a:endParaRPr lang="en-US" sz="1400">
                        <a:solidFill>
                          <a:schemeClr val="bg1"/>
                        </a:solidFill>
                        <a:latin typeface="+mn-lt"/>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5560">
                <a:tc>
                  <a:txBody>
                    <a:bodyPr/>
                    <a:lstStyle/>
                    <a:p>
                      <a:pPr algn="just">
                        <a:spcAft>
                          <a:spcPts val="0"/>
                        </a:spcAft>
                      </a:pPr>
                      <a:r>
                        <a:rPr lang="en-US" sz="1400">
                          <a:solidFill>
                            <a:schemeClr val="bg1"/>
                          </a:solidFill>
                          <a:latin typeface="+mn-lt"/>
                          <a:ea typeface="Times New Roman"/>
                          <a:cs typeface="Times New Roman"/>
                        </a:rPr>
                        <a:t>Врста</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Асинхрони ел. мотор</a:t>
                      </a:r>
                      <a:endParaRPr lang="en-US" sz="1400">
                        <a:solidFill>
                          <a:schemeClr val="bg1"/>
                        </a:solidFill>
                        <a:latin typeface="+mn-lt"/>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5560">
                <a:tc>
                  <a:txBody>
                    <a:bodyPr/>
                    <a:lstStyle/>
                    <a:p>
                      <a:pPr algn="just">
                        <a:spcAft>
                          <a:spcPts val="0"/>
                        </a:spcAft>
                      </a:pPr>
                      <a:r>
                        <a:rPr lang="en-US" sz="1400">
                          <a:solidFill>
                            <a:schemeClr val="bg1"/>
                          </a:solidFill>
                          <a:latin typeface="+mn-lt"/>
                          <a:ea typeface="Times New Roman"/>
                          <a:cs typeface="Times New Roman"/>
                        </a:rPr>
                        <a:t>Тип</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1PV5135-4WS28</a:t>
                      </a:r>
                      <a:endParaRPr lang="en-US" sz="1400">
                        <a:solidFill>
                          <a:schemeClr val="bg1"/>
                        </a:solidFill>
                        <a:latin typeface="+mn-lt"/>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5560">
                <a:tc>
                  <a:txBody>
                    <a:bodyPr/>
                    <a:lstStyle/>
                    <a:p>
                      <a:pPr algn="just">
                        <a:spcAft>
                          <a:spcPts val="0"/>
                        </a:spcAft>
                      </a:pPr>
                      <a:r>
                        <a:rPr lang="en-US" sz="1400">
                          <a:solidFill>
                            <a:schemeClr val="bg1"/>
                          </a:solidFill>
                          <a:latin typeface="+mn-lt"/>
                          <a:ea typeface="Times New Roman"/>
                          <a:cs typeface="Times New Roman"/>
                        </a:rPr>
                        <a:t>Напон [V]</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380</a:t>
                      </a:r>
                      <a:endParaRPr lang="en-US" sz="1400">
                        <a:solidFill>
                          <a:schemeClr val="bg1"/>
                        </a:solidFill>
                        <a:latin typeface="+mn-lt"/>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5560">
                <a:tc>
                  <a:txBody>
                    <a:bodyPr/>
                    <a:lstStyle/>
                    <a:p>
                      <a:pPr algn="just">
                        <a:spcAft>
                          <a:spcPts val="0"/>
                        </a:spcAft>
                      </a:pPr>
                      <a:r>
                        <a:rPr lang="en-US" sz="1400">
                          <a:solidFill>
                            <a:schemeClr val="bg1"/>
                          </a:solidFill>
                          <a:latin typeface="+mn-lt"/>
                          <a:ea typeface="Times New Roman"/>
                          <a:cs typeface="Times New Roman"/>
                        </a:rPr>
                        <a:t>Максимална снага по мотору [kW]</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90 </a:t>
                      </a:r>
                      <a:endParaRPr lang="en-US" sz="1400">
                        <a:solidFill>
                          <a:schemeClr val="bg1"/>
                        </a:solidFill>
                        <a:latin typeface="+mn-lt"/>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5560">
                <a:tc>
                  <a:txBody>
                    <a:bodyPr/>
                    <a:lstStyle/>
                    <a:p>
                      <a:pPr algn="l">
                        <a:spcAft>
                          <a:spcPts val="0"/>
                        </a:spcAft>
                      </a:pPr>
                      <a:r>
                        <a:rPr lang="en-US" sz="1400">
                          <a:solidFill>
                            <a:schemeClr val="bg1"/>
                          </a:solidFill>
                          <a:latin typeface="+mn-lt"/>
                          <a:ea typeface="Times New Roman"/>
                          <a:cs typeface="Times New Roman"/>
                        </a:rPr>
                        <a:t>Номинална снага по мотору [kW]</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l">
                        <a:spcAft>
                          <a:spcPts val="0"/>
                        </a:spcAft>
                      </a:pPr>
                      <a:r>
                        <a:rPr lang="en-US" sz="1400">
                          <a:solidFill>
                            <a:schemeClr val="bg1"/>
                          </a:solidFill>
                          <a:latin typeface="+mn-lt"/>
                          <a:ea typeface="Times New Roman"/>
                          <a:cs typeface="Times New Roman"/>
                        </a:rPr>
                        <a:t>67 </a:t>
                      </a:r>
                      <a:endParaRPr lang="en-US" sz="1400">
                        <a:solidFill>
                          <a:schemeClr val="bg1"/>
                        </a:solidFill>
                        <a:latin typeface="+mn-lt"/>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5560">
                <a:tc>
                  <a:txBody>
                    <a:bodyPr/>
                    <a:lstStyle/>
                    <a:p>
                      <a:pPr algn="just">
                        <a:spcAft>
                          <a:spcPts val="0"/>
                        </a:spcAft>
                      </a:pPr>
                      <a:r>
                        <a:rPr lang="en-US" sz="1400">
                          <a:solidFill>
                            <a:schemeClr val="bg1"/>
                          </a:solidFill>
                          <a:latin typeface="+mn-lt"/>
                          <a:ea typeface="Times New Roman"/>
                          <a:cs typeface="Times New Roman"/>
                        </a:rPr>
                        <a:t>Номинални обртни момент по мотору [Nm]</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160 </a:t>
                      </a:r>
                      <a:endParaRPr lang="en-US" sz="1400">
                        <a:solidFill>
                          <a:schemeClr val="bg1"/>
                        </a:solidFill>
                        <a:latin typeface="+mn-lt"/>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5560">
                <a:tc>
                  <a:txBody>
                    <a:bodyPr/>
                    <a:lstStyle/>
                    <a:p>
                      <a:pPr algn="just">
                        <a:spcAft>
                          <a:spcPts val="0"/>
                        </a:spcAft>
                      </a:pPr>
                      <a:r>
                        <a:rPr lang="en-US" sz="1400">
                          <a:solidFill>
                            <a:schemeClr val="bg1"/>
                          </a:solidFill>
                          <a:latin typeface="+mn-lt"/>
                          <a:ea typeface="Times New Roman"/>
                          <a:cs typeface="Times New Roman"/>
                        </a:rPr>
                        <a:t>Максимални обртни момент по мотору [Nm]</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430 при 300 А; 360 при 250 А</a:t>
                      </a:r>
                      <a:endParaRPr lang="en-US" sz="1400">
                        <a:solidFill>
                          <a:schemeClr val="bg1"/>
                        </a:solidFill>
                        <a:latin typeface="+mn-lt"/>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5560">
                <a:tc>
                  <a:txBody>
                    <a:bodyPr/>
                    <a:lstStyle/>
                    <a:p>
                      <a:pPr algn="just">
                        <a:spcAft>
                          <a:spcPts val="0"/>
                        </a:spcAft>
                      </a:pPr>
                      <a:r>
                        <a:rPr lang="en-US" sz="1400">
                          <a:solidFill>
                            <a:schemeClr val="bg1"/>
                          </a:solidFill>
                          <a:latin typeface="+mn-lt"/>
                          <a:ea typeface="Times New Roman"/>
                          <a:cs typeface="Times New Roman"/>
                        </a:rPr>
                        <a:t>Номинални број обртаја [min</a:t>
                      </a:r>
                      <a:r>
                        <a:rPr lang="en-US" sz="1400" baseline="30000">
                          <a:solidFill>
                            <a:schemeClr val="bg1"/>
                          </a:solidFill>
                          <a:latin typeface="+mn-lt"/>
                          <a:ea typeface="Times New Roman"/>
                          <a:cs typeface="Times New Roman"/>
                        </a:rPr>
                        <a:t>-1</a:t>
                      </a:r>
                      <a:r>
                        <a:rPr lang="en-US" sz="1400">
                          <a:solidFill>
                            <a:schemeClr val="bg1"/>
                          </a:solidFill>
                          <a:latin typeface="+mn-lt"/>
                          <a:ea typeface="Times New Roman"/>
                          <a:cs typeface="Times New Roman"/>
                        </a:rPr>
                        <a:t>]</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4000</a:t>
                      </a:r>
                      <a:endParaRPr lang="en-US" sz="1400">
                        <a:solidFill>
                          <a:schemeClr val="bg1"/>
                        </a:solidFill>
                        <a:latin typeface="+mn-lt"/>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5560">
                <a:tc>
                  <a:txBody>
                    <a:bodyPr/>
                    <a:lstStyle/>
                    <a:p>
                      <a:pPr algn="just">
                        <a:spcAft>
                          <a:spcPts val="0"/>
                        </a:spcAft>
                      </a:pPr>
                      <a:r>
                        <a:rPr lang="en-US" sz="1400">
                          <a:solidFill>
                            <a:schemeClr val="bg1"/>
                          </a:solidFill>
                          <a:latin typeface="+mn-lt"/>
                          <a:ea typeface="Times New Roman"/>
                          <a:cs typeface="Times New Roman"/>
                        </a:rPr>
                        <a:t>Максимални број обртаја [min</a:t>
                      </a:r>
                      <a:r>
                        <a:rPr lang="en-US" sz="1400" baseline="30000">
                          <a:solidFill>
                            <a:schemeClr val="bg1"/>
                          </a:solidFill>
                          <a:latin typeface="+mn-lt"/>
                          <a:ea typeface="Times New Roman"/>
                          <a:cs typeface="Times New Roman"/>
                        </a:rPr>
                        <a:t>-1</a:t>
                      </a:r>
                      <a:r>
                        <a:rPr lang="en-US" sz="1400">
                          <a:solidFill>
                            <a:schemeClr val="bg1"/>
                          </a:solidFill>
                          <a:latin typeface="+mn-lt"/>
                          <a:ea typeface="Times New Roman"/>
                          <a:cs typeface="Times New Roman"/>
                        </a:rPr>
                        <a:t>]</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10000</a:t>
                      </a:r>
                      <a:endParaRPr lang="en-US" sz="1400">
                        <a:solidFill>
                          <a:schemeClr val="bg1"/>
                        </a:solidFill>
                        <a:latin typeface="+mn-lt"/>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5560">
                <a:tc>
                  <a:txBody>
                    <a:bodyPr/>
                    <a:lstStyle/>
                    <a:p>
                      <a:pPr algn="just">
                        <a:spcAft>
                          <a:spcPts val="0"/>
                        </a:spcAft>
                      </a:pPr>
                      <a:r>
                        <a:rPr lang="en-US" sz="1400">
                          <a:solidFill>
                            <a:schemeClr val="bg1"/>
                          </a:solidFill>
                          <a:latin typeface="+mn-lt"/>
                          <a:ea typeface="Times New Roman"/>
                          <a:cs typeface="Times New Roman"/>
                        </a:rPr>
                        <a:t>Маса [kg]</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90 </a:t>
                      </a:r>
                      <a:endParaRPr lang="en-US" sz="1400">
                        <a:solidFill>
                          <a:schemeClr val="bg1"/>
                        </a:solidFill>
                        <a:latin typeface="+mn-lt"/>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5560">
                <a:tc gridSpan="2">
                  <a:txBody>
                    <a:bodyPr/>
                    <a:lstStyle/>
                    <a:p>
                      <a:pPr algn="just">
                        <a:spcAft>
                          <a:spcPts val="0"/>
                        </a:spcAft>
                      </a:pPr>
                      <a:r>
                        <a:rPr lang="en-US" sz="1400" b="1">
                          <a:solidFill>
                            <a:schemeClr val="bg1"/>
                          </a:solidFill>
                          <a:latin typeface="+mn-lt"/>
                          <a:ea typeface="Times New Roman"/>
                          <a:cs typeface="Times New Roman"/>
                        </a:rPr>
                        <a:t>Складиштење енергије - извор напајања</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hMerge="1">
                  <a:txBody>
                    <a:bodyPr/>
                    <a:lstStyle/>
                    <a:p>
                      <a:endParaRPr lang="en-US"/>
                    </a:p>
                  </a:txBody>
                  <a:tcPr/>
                </a:tc>
              </a:tr>
              <a:tr h="35560">
                <a:tc>
                  <a:txBody>
                    <a:bodyPr/>
                    <a:lstStyle/>
                    <a:p>
                      <a:pPr algn="just">
                        <a:spcAft>
                          <a:spcPts val="0"/>
                        </a:spcAft>
                      </a:pPr>
                      <a:r>
                        <a:rPr lang="en-US" sz="1400">
                          <a:solidFill>
                            <a:schemeClr val="bg1"/>
                          </a:solidFill>
                          <a:latin typeface="+mn-lt"/>
                          <a:ea typeface="Times New Roman"/>
                          <a:cs typeface="Times New Roman"/>
                        </a:rPr>
                        <a:t>Тип</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суперкондензатор</a:t>
                      </a:r>
                      <a:endParaRPr lang="en-US" sz="1400">
                        <a:solidFill>
                          <a:schemeClr val="bg1"/>
                        </a:solidFill>
                        <a:latin typeface="+mn-lt"/>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5560">
                <a:tc>
                  <a:txBody>
                    <a:bodyPr/>
                    <a:lstStyle/>
                    <a:p>
                      <a:pPr algn="just">
                        <a:spcAft>
                          <a:spcPts val="0"/>
                        </a:spcAft>
                      </a:pPr>
                      <a:r>
                        <a:rPr lang="en-US" sz="1400">
                          <a:solidFill>
                            <a:schemeClr val="bg1"/>
                          </a:solidFill>
                          <a:latin typeface="+mn-lt"/>
                          <a:ea typeface="Times New Roman"/>
                          <a:cs typeface="Times New Roman"/>
                        </a:rPr>
                        <a:t>Капацитет [kWh]</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20</a:t>
                      </a:r>
                      <a:endParaRPr lang="en-US" sz="1400">
                        <a:solidFill>
                          <a:schemeClr val="bg1"/>
                        </a:solidFill>
                        <a:latin typeface="+mn-lt"/>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3655">
                <a:tc gridSpan="2">
                  <a:txBody>
                    <a:bodyPr/>
                    <a:lstStyle/>
                    <a:p>
                      <a:pPr algn="just">
                        <a:spcAft>
                          <a:spcPts val="0"/>
                        </a:spcAft>
                      </a:pPr>
                      <a:r>
                        <a:rPr lang="en-US" sz="1400" b="1">
                          <a:solidFill>
                            <a:schemeClr val="bg1"/>
                          </a:solidFill>
                          <a:latin typeface="+mn-lt"/>
                          <a:ea typeface="Times New Roman"/>
                          <a:cs typeface="Times New Roman"/>
                        </a:rPr>
                        <a:t>Остала опрема</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hMerge="1">
                  <a:txBody>
                    <a:bodyPr/>
                    <a:lstStyle/>
                    <a:p>
                      <a:endParaRPr lang="en-US"/>
                    </a:p>
                  </a:txBody>
                  <a:tcPr/>
                </a:tc>
              </a:tr>
              <a:tr h="35560">
                <a:tc>
                  <a:txBody>
                    <a:bodyPr/>
                    <a:lstStyle/>
                    <a:p>
                      <a:pPr algn="just">
                        <a:spcAft>
                          <a:spcPts val="0"/>
                        </a:spcAft>
                      </a:pPr>
                      <a:r>
                        <a:rPr lang="en-US" sz="1400">
                          <a:solidFill>
                            <a:schemeClr val="bg1"/>
                          </a:solidFill>
                          <a:latin typeface="+mn-lt"/>
                          <a:ea typeface="Times New Roman"/>
                          <a:cs typeface="Times New Roman"/>
                        </a:rPr>
                        <a:t>Расхладни уређај (A/C)</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THERMO KING E-Aircon (26 kW)</a:t>
                      </a:r>
                      <a:endParaRPr lang="en-US" sz="1400">
                        <a:solidFill>
                          <a:schemeClr val="bg1"/>
                        </a:solidFill>
                        <a:latin typeface="+mn-lt"/>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5560">
                <a:tc>
                  <a:txBody>
                    <a:bodyPr/>
                    <a:lstStyle/>
                    <a:p>
                      <a:pPr algn="just">
                        <a:spcAft>
                          <a:spcPts val="0"/>
                        </a:spcAft>
                      </a:pPr>
                      <a:r>
                        <a:rPr lang="en-US" sz="1400">
                          <a:solidFill>
                            <a:schemeClr val="bg1"/>
                          </a:solidFill>
                          <a:latin typeface="+mn-lt"/>
                          <a:ea typeface="Times New Roman"/>
                          <a:cs typeface="Times New Roman"/>
                        </a:rPr>
                        <a:t>Уређај за загревање </a:t>
                      </a:r>
                      <a:endParaRPr lang="en-US" sz="1400">
                        <a:solidFill>
                          <a:schemeClr val="bg1"/>
                        </a:solidFill>
                        <a:latin typeface="+mn-lt"/>
                        <a:ea typeface="Calibri"/>
                        <a:cs typeface="Times New Roman"/>
                      </a:endParaRPr>
                    </a:p>
                  </a:txBody>
                  <a:tcPr marL="68580" marR="68580" marT="0" marB="0" anchor="ctr">
                    <a:lnL w="1905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9050" cap="flat" cmpd="sng" algn="ctr">
                      <a:solidFill>
                        <a:srgbClr val="000000"/>
                      </a:solidFill>
                      <a:prstDash val="solid"/>
                      <a:round/>
                      <a:headEnd type="none" w="med" len="med"/>
                      <a:tailEnd type="none" w="med" len="med"/>
                    </a:lnB>
                  </a:tcPr>
                </a:tc>
                <a:tc>
                  <a:txBody>
                    <a:bodyPr/>
                    <a:lstStyle/>
                    <a:p>
                      <a:pPr algn="just">
                        <a:spcAft>
                          <a:spcPts val="0"/>
                        </a:spcAft>
                      </a:pPr>
                      <a:r>
                        <a:rPr lang="en-US" sz="1400">
                          <a:solidFill>
                            <a:schemeClr val="bg1"/>
                          </a:solidFill>
                          <a:latin typeface="+mn-lt"/>
                          <a:ea typeface="Times New Roman"/>
                          <a:cs typeface="Times New Roman"/>
                        </a:rPr>
                        <a:t>WEBASTO SPHEROS (32 kW)</a:t>
                      </a:r>
                      <a:endParaRPr lang="en-US" sz="1400">
                        <a:solidFill>
                          <a:schemeClr val="bg1"/>
                        </a:solidFill>
                        <a:latin typeface="+mn-lt"/>
                        <a:ea typeface="Calibri"/>
                        <a:cs typeface="Times New Roman"/>
                      </a:endParaRPr>
                    </a:p>
                  </a:txBody>
                  <a:tcPr marL="68580" marR="68580" marT="0" marB="0" anchor="ctr">
                    <a:lnL w="12700" cap="flat" cmpd="sng" algn="ctr">
                      <a:solidFill>
                        <a:srgbClr val="000000"/>
                      </a:solidFill>
                      <a:prstDash val="solid"/>
                      <a:round/>
                      <a:headEnd type="none" w="med" len="med"/>
                      <a:tailEnd type="none" w="med" len="med"/>
                    </a:lnL>
                    <a:lnR w="1905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9050" cap="flat" cmpd="sng" algn="ctr">
                      <a:solidFill>
                        <a:srgbClr val="000000"/>
                      </a:solidFill>
                      <a:prstDash val="solid"/>
                      <a:round/>
                      <a:headEnd type="none" w="med" len="med"/>
                      <a:tailEnd type="none" w="med" len="med"/>
                    </a:lnB>
                  </a:tcPr>
                </a:tc>
              </a:tr>
            </a:tbl>
          </a:graphicData>
        </a:graphic>
      </p:graphicFrame>
      <p:sp>
        <p:nvSpPr>
          <p:cNvPr id="11" name="Rectangle 24"/>
          <p:cNvSpPr>
            <a:spLocks noChangeArrowheads="1"/>
          </p:cNvSpPr>
          <p:nvPr/>
        </p:nvSpPr>
        <p:spPr bwMode="gray">
          <a:xfrm>
            <a:off x="1447800" y="76200"/>
            <a:ext cx="68580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Предмет испитивања</a:t>
            </a:r>
            <a:r>
              <a:rPr lang="sr-Latn-RS" sz="2000" smtClean="0">
                <a:solidFill>
                  <a:schemeClr val="tx1">
                    <a:lumMod val="50000"/>
                  </a:schemeClr>
                </a:solidFill>
                <a:cs typeface="Arial" pitchFamily="34" charset="0"/>
              </a:rPr>
              <a:t> – </a:t>
            </a:r>
            <a:r>
              <a:rPr lang="sr-Cyrl-CS" sz="2000" smtClean="0">
                <a:solidFill>
                  <a:schemeClr val="tx1">
                    <a:lumMod val="50000"/>
                  </a:schemeClr>
                </a:solidFill>
                <a:cs typeface="Arial" pitchFamily="34" charset="0"/>
              </a:rPr>
              <a:t>Е</a:t>
            </a:r>
            <a:r>
              <a:rPr lang="sr-Latn-RS" sz="2000" smtClean="0">
                <a:solidFill>
                  <a:schemeClr val="tx1">
                    <a:lumMod val="50000"/>
                  </a:schemeClr>
                </a:solidFill>
                <a:cs typeface="Arial" pitchFamily="34" charset="0"/>
              </a:rPr>
              <a:t>-</a:t>
            </a:r>
            <a:r>
              <a:rPr lang="sr-Cyrl-CS" sz="2000" smtClean="0">
                <a:solidFill>
                  <a:schemeClr val="tx1">
                    <a:lumMod val="50000"/>
                  </a:schemeClr>
                </a:solidFill>
                <a:cs typeface="Arial" pitchFamily="34" charset="0"/>
              </a:rPr>
              <a:t>бус </a:t>
            </a:r>
            <a:r>
              <a:rPr lang="en-US" sz="2000" smtClean="0">
                <a:solidFill>
                  <a:schemeClr val="tx1">
                    <a:lumMod val="50000"/>
                  </a:schemeClr>
                </a:solidFill>
                <a:cs typeface="Arial" pitchFamily="34" charset="0"/>
              </a:rPr>
              <a:t>HIGER KLQ6125GEV3</a:t>
            </a:r>
          </a:p>
          <a:p>
            <a:pPr algn="l">
              <a:defRPr/>
            </a:pPr>
            <a:r>
              <a:rPr lang="sr-Latn-RS" sz="2000" smtClean="0">
                <a:solidFill>
                  <a:schemeClr val="tx1">
                    <a:lumMod val="50000"/>
                  </a:schemeClr>
                </a:solidFill>
                <a:cs typeface="Arial" pitchFamily="34" charset="0"/>
              </a:rPr>
              <a:t> </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2" name="Rectangle 11"/>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388" name="TextBox 7"/>
          <p:cNvSpPr txBox="1">
            <a:spLocks noChangeArrowheads="1"/>
          </p:cNvSpPr>
          <p:nvPr/>
        </p:nvSpPr>
        <p:spPr bwMode="auto">
          <a:xfrm>
            <a:off x="228600" y="838200"/>
            <a:ext cx="8686800" cy="2031325"/>
          </a:xfrm>
          <a:prstGeom prst="rect">
            <a:avLst/>
          </a:prstGeom>
          <a:noFill/>
          <a:ln>
            <a:noFill/>
          </a:ln>
          <a:extLst/>
        </p:spPr>
        <p:txBody>
          <a:bodyPr>
            <a:spAutoFit/>
          </a:bodyPr>
          <a:lstStyle/>
          <a:p>
            <a:pPr algn="ctr">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r>
              <a:rPr lang="sr-Cyrl-CS">
                <a:solidFill>
                  <a:schemeClr val="bg1"/>
                </a:solidFill>
                <a:latin typeface="+mn-lt"/>
              </a:rPr>
              <a:t> </a:t>
            </a:r>
            <a:endParaRPr lang="sr-Cyrl-CS" b="0">
              <a:solidFill>
                <a:schemeClr val="bg1"/>
              </a:solidFill>
              <a:effectLst>
                <a:outerShdw blurRad="38100" dist="38100" dir="2700000" algn="tl">
                  <a:srgbClr val="000000"/>
                </a:outerShdw>
              </a:effectLst>
              <a:latin typeface="+mn-lt"/>
            </a:endParaRPr>
          </a:p>
        </p:txBody>
      </p:sp>
      <p:sp>
        <p:nvSpPr>
          <p:cNvPr id="13" name="Rectangle 12"/>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4" name="Rectangle 13"/>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5" name="Rectangle 14"/>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12</a:t>
            </a:fld>
            <a:r>
              <a:rPr lang="sr-Latn-RS" sz="1600" b="0" smtClean="0">
                <a:cs typeface="Arial" pitchFamily="34" charset="0"/>
              </a:rPr>
              <a:t> / 45</a:t>
            </a:r>
            <a:endParaRPr lang="en-US" sz="1600" b="0">
              <a:cs typeface="Arial" pitchFamily="34" charset="0"/>
            </a:endParaRPr>
          </a:p>
        </p:txBody>
      </p:sp>
      <p:sp>
        <p:nvSpPr>
          <p:cNvPr id="17"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Теоријске основе</a:t>
            </a:r>
            <a:endParaRPr lang="en-US" sz="2000">
              <a:solidFill>
                <a:schemeClr val="tx1">
                  <a:lumMod val="50000"/>
                </a:schemeClr>
              </a:solidFill>
              <a:cs typeface="Arial" pitchFamily="34" charset="0"/>
            </a:endParaRPr>
          </a:p>
        </p:txBody>
      </p:sp>
      <p:pic>
        <p:nvPicPr>
          <p:cNvPr id="18" name="Picture 17" descr="6.2edit.png"/>
          <p:cNvPicPr>
            <a:picLocks noChangeAspect="1"/>
          </p:cNvPicPr>
          <p:nvPr/>
        </p:nvPicPr>
        <p:blipFill>
          <a:blip r:embed="rId3" cstate="print"/>
          <a:stretch>
            <a:fillRect/>
          </a:stretch>
        </p:blipFill>
        <p:spPr>
          <a:xfrm>
            <a:off x="457200" y="685800"/>
            <a:ext cx="8229600" cy="5623998"/>
          </a:xfrm>
          <a:prstGeom prst="rect">
            <a:avLst/>
          </a:prstGeom>
        </p:spPr>
      </p:pic>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Rectangle 11"/>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388" name="TextBox 7"/>
          <p:cNvSpPr txBox="1">
            <a:spLocks noChangeArrowheads="1"/>
          </p:cNvSpPr>
          <p:nvPr/>
        </p:nvSpPr>
        <p:spPr bwMode="auto">
          <a:xfrm>
            <a:off x="228600" y="838200"/>
            <a:ext cx="8686800" cy="2031325"/>
          </a:xfrm>
          <a:prstGeom prst="rect">
            <a:avLst/>
          </a:prstGeom>
          <a:noFill/>
          <a:ln>
            <a:noFill/>
          </a:ln>
          <a:extLst/>
        </p:spPr>
        <p:txBody>
          <a:bodyPr>
            <a:spAutoFit/>
          </a:bodyPr>
          <a:lstStyle/>
          <a:p>
            <a:pPr algn="ctr">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r>
              <a:rPr lang="sr-Cyrl-CS">
                <a:solidFill>
                  <a:schemeClr val="bg1"/>
                </a:solidFill>
                <a:latin typeface="+mn-lt"/>
              </a:rPr>
              <a:t> </a:t>
            </a:r>
            <a:endParaRPr lang="sr-Cyrl-CS" b="0">
              <a:solidFill>
                <a:schemeClr val="bg1"/>
              </a:solidFill>
              <a:effectLst>
                <a:outerShdw blurRad="38100" dist="38100" dir="2700000" algn="tl">
                  <a:srgbClr val="000000"/>
                </a:outerShdw>
              </a:effectLst>
              <a:latin typeface="+mn-lt"/>
            </a:endParaRPr>
          </a:p>
        </p:txBody>
      </p:sp>
      <p:pic>
        <p:nvPicPr>
          <p:cNvPr id="2051" name="Picture 3"/>
          <p:cNvPicPr>
            <a:picLocks noChangeAspect="1" noChangeArrowheads="1"/>
          </p:cNvPicPr>
          <p:nvPr/>
        </p:nvPicPr>
        <p:blipFill>
          <a:blip r:embed="rId3" cstate="print"/>
          <a:srcRect/>
          <a:stretch>
            <a:fillRect/>
          </a:stretch>
        </p:blipFill>
        <p:spPr bwMode="auto">
          <a:xfrm>
            <a:off x="228599" y="1143000"/>
            <a:ext cx="2590801" cy="2744103"/>
          </a:xfrm>
          <a:prstGeom prst="rect">
            <a:avLst/>
          </a:prstGeom>
          <a:noFill/>
          <a:ln w="9525">
            <a:noFill/>
            <a:miter lim="800000"/>
            <a:headEnd/>
            <a:tailEnd/>
          </a:ln>
        </p:spPr>
      </p:pic>
      <p:pic>
        <p:nvPicPr>
          <p:cNvPr id="2052" name="Picture 4"/>
          <p:cNvPicPr>
            <a:picLocks noChangeAspect="1" noChangeArrowheads="1"/>
          </p:cNvPicPr>
          <p:nvPr/>
        </p:nvPicPr>
        <p:blipFill>
          <a:blip r:embed="rId4" cstate="print"/>
          <a:srcRect/>
          <a:stretch>
            <a:fillRect/>
          </a:stretch>
        </p:blipFill>
        <p:spPr bwMode="auto">
          <a:xfrm>
            <a:off x="228600" y="4769416"/>
            <a:ext cx="1524289" cy="640784"/>
          </a:xfrm>
          <a:prstGeom prst="rect">
            <a:avLst/>
          </a:prstGeom>
          <a:noFill/>
          <a:ln w="9525">
            <a:noFill/>
            <a:miter lim="800000"/>
            <a:headEnd/>
            <a:tailEnd/>
          </a:ln>
        </p:spPr>
      </p:pic>
      <p:pic>
        <p:nvPicPr>
          <p:cNvPr id="2055" name="Picture 7"/>
          <p:cNvPicPr>
            <a:picLocks noChangeAspect="1" noChangeArrowheads="1"/>
          </p:cNvPicPr>
          <p:nvPr/>
        </p:nvPicPr>
        <p:blipFill>
          <a:blip r:embed="rId5" cstate="print"/>
          <a:srcRect l="12628"/>
          <a:stretch>
            <a:fillRect/>
          </a:stretch>
        </p:blipFill>
        <p:spPr bwMode="auto">
          <a:xfrm>
            <a:off x="4495800" y="4572000"/>
            <a:ext cx="2438400" cy="1066800"/>
          </a:xfrm>
          <a:prstGeom prst="rect">
            <a:avLst/>
          </a:prstGeom>
          <a:noFill/>
          <a:ln w="9525">
            <a:noFill/>
            <a:miter lim="800000"/>
            <a:headEnd/>
            <a:tailEnd/>
          </a:ln>
        </p:spPr>
      </p:pic>
      <p:pic>
        <p:nvPicPr>
          <p:cNvPr id="2054" name="Picture 6"/>
          <p:cNvPicPr>
            <a:picLocks noChangeAspect="1" noChangeArrowheads="1"/>
          </p:cNvPicPr>
          <p:nvPr/>
        </p:nvPicPr>
        <p:blipFill>
          <a:blip r:embed="rId6" cstate="print"/>
          <a:srcRect/>
          <a:stretch>
            <a:fillRect/>
          </a:stretch>
        </p:blipFill>
        <p:spPr bwMode="auto">
          <a:xfrm>
            <a:off x="4267200" y="1210996"/>
            <a:ext cx="4648200" cy="2980004"/>
          </a:xfrm>
          <a:prstGeom prst="rect">
            <a:avLst/>
          </a:prstGeom>
          <a:noFill/>
          <a:ln w="9525">
            <a:noFill/>
            <a:miter lim="800000"/>
            <a:headEnd/>
            <a:tailEnd/>
          </a:ln>
        </p:spPr>
      </p:pic>
      <p:sp>
        <p:nvSpPr>
          <p:cNvPr id="13" name="Rectangle 12"/>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4" name="Rectangle 13"/>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5" name="Rectangle 14"/>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13</a:t>
            </a:fld>
            <a:r>
              <a:rPr lang="sr-Latn-RS" sz="1600" b="0" smtClean="0">
                <a:cs typeface="Arial" pitchFamily="34" charset="0"/>
              </a:rPr>
              <a:t> / 45</a:t>
            </a:r>
            <a:endParaRPr lang="en-US" sz="1600" b="0">
              <a:cs typeface="Arial" pitchFamily="34" charset="0"/>
            </a:endParaRPr>
          </a:p>
        </p:txBody>
      </p:sp>
      <p:sp>
        <p:nvSpPr>
          <p:cNvPr id="17"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Теоријске основе</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388" name="TextBox 7"/>
          <p:cNvSpPr txBox="1">
            <a:spLocks noChangeArrowheads="1"/>
          </p:cNvSpPr>
          <p:nvPr/>
        </p:nvSpPr>
        <p:spPr bwMode="auto">
          <a:xfrm>
            <a:off x="228600" y="838200"/>
            <a:ext cx="8686800" cy="2031325"/>
          </a:xfrm>
          <a:prstGeom prst="rect">
            <a:avLst/>
          </a:prstGeom>
          <a:noFill/>
          <a:ln>
            <a:noFill/>
          </a:ln>
          <a:extLst/>
        </p:spPr>
        <p:txBody>
          <a:bodyPr>
            <a:spAutoFit/>
          </a:bodyPr>
          <a:lstStyle/>
          <a:p>
            <a:pPr algn="ctr">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r>
              <a:rPr lang="sr-Cyrl-CS">
                <a:solidFill>
                  <a:schemeClr val="bg1"/>
                </a:solidFill>
                <a:latin typeface="+mn-lt"/>
              </a:rPr>
              <a:t> </a:t>
            </a:r>
            <a:endParaRPr lang="sr-Cyrl-CS" b="0">
              <a:solidFill>
                <a:schemeClr val="bg1"/>
              </a:solidFill>
              <a:effectLst>
                <a:outerShdw blurRad="38100" dist="38100" dir="2700000" algn="tl">
                  <a:srgbClr val="000000"/>
                </a:outerShdw>
              </a:effectLst>
              <a:latin typeface="+mn-lt"/>
            </a:endParaRPr>
          </a:p>
        </p:txBody>
      </p:sp>
      <p:sp>
        <p:nvSpPr>
          <p:cNvPr id="11" name="TextBox 10"/>
          <p:cNvSpPr txBox="1"/>
          <p:nvPr/>
        </p:nvSpPr>
        <p:spPr>
          <a:xfrm>
            <a:off x="228600" y="762000"/>
            <a:ext cx="8686800" cy="2308324"/>
          </a:xfrm>
          <a:prstGeom prst="rect">
            <a:avLst/>
          </a:prstGeom>
          <a:noFill/>
        </p:spPr>
        <p:txBody>
          <a:bodyPr wrap="square" rtlCol="0">
            <a:spAutoFit/>
          </a:bodyPr>
          <a:lstStyle/>
          <a:p>
            <a:pPr algn="just"/>
            <a:r>
              <a:rPr lang="en-US" b="0" smtClean="0">
                <a:solidFill>
                  <a:schemeClr val="bg1"/>
                </a:solidFill>
                <a:latin typeface="+mn-lt"/>
                <a:cs typeface="Times New Roman" pitchFamily="18" charset="0"/>
              </a:rPr>
              <a:t>Карактеристични режими испитивања електроаутобуса на полигону треба да обухвате убрзања различитих интензитета, кретање различитим константним брзинама, као и успорења различитих интензитета. Пре дефинисања режима испитивања сагледане су вредности брзина кретања у реалним условима експлоатације са путницима на линији ЕКО 1</a:t>
            </a:r>
            <a:r>
              <a:rPr lang="sr-Cyrl-RS" b="0" smtClean="0">
                <a:solidFill>
                  <a:schemeClr val="bg1"/>
                </a:solidFill>
                <a:latin typeface="+mn-lt"/>
                <a:cs typeface="Times New Roman" pitchFamily="18" charset="0"/>
              </a:rPr>
              <a:t> при чему </a:t>
            </a:r>
            <a:r>
              <a:rPr lang="en-US" b="0" smtClean="0">
                <a:solidFill>
                  <a:schemeClr val="bg1"/>
                </a:solidFill>
                <a:latin typeface="+mn-lt"/>
                <a:cs typeface="Times New Roman" pitchFamily="18" charset="0"/>
              </a:rPr>
              <a:t>је забележено да је брзина кретања у ретким случајевима већа од 40 km/h (само приликом кретања преко Бранковог моста), те се на основу тога, приликом убрзања, брзине од 35, односно 40 km/h могу сматрати крајњим.</a:t>
            </a:r>
            <a:endParaRPr lang="en-US" b="0">
              <a:solidFill>
                <a:schemeClr val="bg1"/>
              </a:solidFill>
              <a:latin typeface="+mn-lt"/>
              <a:cs typeface="Times New Roman" pitchFamily="18" charset="0"/>
            </a:endParaRPr>
          </a:p>
        </p:txBody>
      </p:sp>
      <p:pic>
        <p:nvPicPr>
          <p:cNvPr id="12" name="Picture 11"/>
          <p:cNvPicPr/>
          <p:nvPr/>
        </p:nvPicPr>
        <p:blipFill>
          <a:blip r:embed="rId3" cstate="print"/>
          <a:srcRect t="3647"/>
          <a:stretch>
            <a:fillRect/>
          </a:stretch>
        </p:blipFill>
        <p:spPr>
          <a:xfrm>
            <a:off x="152400" y="3124201"/>
            <a:ext cx="8839200" cy="3276600"/>
          </a:xfrm>
          <a:prstGeom prst="rect">
            <a:avLst/>
          </a:prstGeom>
        </p:spPr>
      </p:pic>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12"/>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4"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14</a:t>
            </a:fld>
            <a:r>
              <a:rPr lang="sr-Latn-RS" sz="1600" b="0" smtClean="0">
                <a:cs typeface="Arial" pitchFamily="34" charset="0"/>
              </a:rPr>
              <a:t> / 45</a:t>
            </a:r>
            <a:endParaRPr lang="en-US" sz="1600" b="0">
              <a:cs typeface="Arial" pitchFamily="34" charset="0"/>
            </a:endParaRPr>
          </a:p>
        </p:txBody>
      </p:sp>
      <p:sp>
        <p:nvSpPr>
          <p:cNvPr id="15"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Режими вожње</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2" name="Rectangle 11"/>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388" name="TextBox 7"/>
          <p:cNvSpPr txBox="1">
            <a:spLocks noChangeArrowheads="1"/>
          </p:cNvSpPr>
          <p:nvPr/>
        </p:nvSpPr>
        <p:spPr bwMode="auto">
          <a:xfrm>
            <a:off x="228600" y="838200"/>
            <a:ext cx="8686800" cy="2031325"/>
          </a:xfrm>
          <a:prstGeom prst="rect">
            <a:avLst/>
          </a:prstGeom>
          <a:noFill/>
          <a:ln>
            <a:noFill/>
          </a:ln>
          <a:extLst/>
        </p:spPr>
        <p:txBody>
          <a:bodyPr>
            <a:spAutoFit/>
          </a:bodyPr>
          <a:lstStyle/>
          <a:p>
            <a:pPr algn="ctr">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r>
              <a:rPr lang="sr-Cyrl-CS">
                <a:solidFill>
                  <a:schemeClr val="bg1"/>
                </a:solidFill>
                <a:latin typeface="+mn-lt"/>
              </a:rPr>
              <a:t> </a:t>
            </a:r>
            <a:endParaRPr lang="sr-Cyrl-CS" b="0">
              <a:solidFill>
                <a:schemeClr val="bg1"/>
              </a:solidFill>
              <a:effectLst>
                <a:outerShdw blurRad="38100" dist="38100" dir="2700000" algn="tl">
                  <a:srgbClr val="000000"/>
                </a:outerShdw>
              </a:effectLst>
              <a:latin typeface="+mn-lt"/>
            </a:endParaRPr>
          </a:p>
        </p:txBody>
      </p:sp>
      <p:sp>
        <p:nvSpPr>
          <p:cNvPr id="11" name="TextBox 10"/>
          <p:cNvSpPr txBox="1"/>
          <p:nvPr/>
        </p:nvSpPr>
        <p:spPr>
          <a:xfrm>
            <a:off x="228600" y="780871"/>
            <a:ext cx="8686800" cy="1200329"/>
          </a:xfrm>
          <a:prstGeom prst="rect">
            <a:avLst/>
          </a:prstGeom>
          <a:noFill/>
        </p:spPr>
        <p:txBody>
          <a:bodyPr wrap="square" rtlCol="0">
            <a:spAutoFit/>
          </a:bodyPr>
          <a:lstStyle/>
          <a:p>
            <a:pPr algn="just"/>
            <a:r>
              <a:rPr lang="sr-Cyrl-RS" smtClean="0">
                <a:solidFill>
                  <a:schemeClr val="bg1"/>
                </a:solidFill>
                <a:latin typeface="+mn-lt"/>
                <a:cs typeface="Times New Roman" pitchFamily="18" charset="0"/>
              </a:rPr>
              <a:t>Режими убрзања</a:t>
            </a:r>
          </a:p>
          <a:p>
            <a:pPr algn="just"/>
            <a:r>
              <a:rPr lang="en-US" b="0" smtClean="0">
                <a:solidFill>
                  <a:schemeClr val="bg1"/>
                </a:solidFill>
                <a:latin typeface="+mn-lt"/>
                <a:cs typeface="Times New Roman" pitchFamily="18" charset="0"/>
              </a:rPr>
              <a:t>Положај команде „гаса“ је параметар преко кога возач задаје интензитет убрзања. Зато испитивањем режима убрзања треба обухватити константне положаје команде „гаса“, као и положаје команде „гаса“ који су променљиви.</a:t>
            </a:r>
            <a:endParaRPr lang="en-US" b="0">
              <a:solidFill>
                <a:schemeClr val="bg1"/>
              </a:solidFill>
              <a:latin typeface="+mn-lt"/>
              <a:cs typeface="Times New Roman" pitchFamily="18" charset="0"/>
            </a:endParaRPr>
          </a:p>
        </p:txBody>
      </p:sp>
      <p:pic>
        <p:nvPicPr>
          <p:cNvPr id="8" name="Picture 7"/>
          <p:cNvPicPr/>
          <p:nvPr/>
        </p:nvPicPr>
        <p:blipFill>
          <a:blip r:embed="rId3" cstate="print">
            <a:extLst>
              <a:ext uri="{28A0092B-C50C-407E-A947-70E740481C1C}">
                <a14:useLocalDpi xmlns="" xmlns:a14="http://schemas.microsoft.com/office/drawing/2010/main" val="0"/>
              </a:ext>
            </a:extLst>
          </a:blip>
          <a:srcRect/>
          <a:stretch>
            <a:fillRect/>
          </a:stretch>
        </p:blipFill>
        <p:spPr bwMode="auto">
          <a:xfrm>
            <a:off x="228600" y="2057400"/>
            <a:ext cx="4648200" cy="3048000"/>
          </a:xfrm>
          <a:prstGeom prst="rect">
            <a:avLst/>
          </a:prstGeom>
          <a:noFill/>
        </p:spPr>
      </p:pic>
      <p:pic>
        <p:nvPicPr>
          <p:cNvPr id="9" name="Picture 8"/>
          <p:cNvPicPr/>
          <p:nvPr/>
        </p:nvPicPr>
        <p:blipFill>
          <a:blip r:embed="rId4" cstate="print">
            <a:extLst>
              <a:ext uri="{28A0092B-C50C-407E-A947-70E740481C1C}">
                <a14:useLocalDpi xmlns="" xmlns:a14="http://schemas.microsoft.com/office/drawing/2010/main" val="0"/>
              </a:ext>
            </a:extLst>
          </a:blip>
          <a:srcRect/>
          <a:stretch>
            <a:fillRect/>
          </a:stretch>
        </p:blipFill>
        <p:spPr bwMode="auto">
          <a:xfrm>
            <a:off x="4221276" y="3657600"/>
            <a:ext cx="579324" cy="990600"/>
          </a:xfrm>
          <a:prstGeom prst="rect">
            <a:avLst/>
          </a:prstGeom>
          <a:noFill/>
        </p:spPr>
      </p:pic>
      <p:graphicFrame>
        <p:nvGraphicFramePr>
          <p:cNvPr id="13" name="Table 12"/>
          <p:cNvGraphicFramePr>
            <a:graphicFrameLocks noGrp="1"/>
          </p:cNvGraphicFramePr>
          <p:nvPr/>
        </p:nvGraphicFramePr>
        <p:xfrm>
          <a:off x="5029200" y="2057400"/>
          <a:ext cx="4114800" cy="3444798"/>
        </p:xfrm>
        <a:graphic>
          <a:graphicData uri="http://schemas.openxmlformats.org/drawingml/2006/table">
            <a:tbl>
              <a:tblPr/>
              <a:tblGrid>
                <a:gridCol w="2662518"/>
                <a:gridCol w="726141"/>
                <a:gridCol w="726141"/>
              </a:tblGrid>
              <a:tr h="223583">
                <a:tc>
                  <a:txBody>
                    <a:bodyPr/>
                    <a:lstStyle/>
                    <a:p>
                      <a:pPr algn="ctr">
                        <a:spcAft>
                          <a:spcPts val="0"/>
                        </a:spcAft>
                      </a:pPr>
                      <a:r>
                        <a:rPr lang="en-US" sz="1400">
                          <a:solidFill>
                            <a:schemeClr val="bg1"/>
                          </a:solidFill>
                          <a:latin typeface="Arial" pitchFamily="34" charset="0"/>
                          <a:ea typeface="Times New Roman"/>
                          <a:cs typeface="Arial" pitchFamily="34" charset="0"/>
                        </a:rPr>
                        <a:t>Режим</a:t>
                      </a:r>
                      <a:endParaRPr lang="en-US" sz="140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gridSpan="2">
                  <a:txBody>
                    <a:bodyPr/>
                    <a:lstStyle/>
                    <a:p>
                      <a:pPr algn="ctr">
                        <a:spcAft>
                          <a:spcPts val="0"/>
                        </a:spcAft>
                      </a:pPr>
                      <a:r>
                        <a:rPr lang="en-US" sz="1400" i="1">
                          <a:solidFill>
                            <a:schemeClr val="bg1"/>
                          </a:solidFill>
                          <a:latin typeface="Arial" pitchFamily="34" charset="0"/>
                          <a:ea typeface="Times New Roman"/>
                          <a:cs typeface="Arial" pitchFamily="34" charset="0"/>
                        </a:rPr>
                        <a:t>V</a:t>
                      </a:r>
                      <a:r>
                        <a:rPr lang="en-US" sz="1400" baseline="-25000">
                          <a:solidFill>
                            <a:schemeClr val="bg1"/>
                          </a:solidFill>
                          <a:latin typeface="Arial" pitchFamily="34" charset="0"/>
                          <a:ea typeface="Times New Roman"/>
                          <a:cs typeface="Arial" pitchFamily="34" charset="0"/>
                        </a:rPr>
                        <a:t>max</a:t>
                      </a:r>
                      <a:r>
                        <a:rPr lang="en-US" sz="1400">
                          <a:solidFill>
                            <a:schemeClr val="bg1"/>
                          </a:solidFill>
                          <a:latin typeface="Arial" pitchFamily="34" charset="0"/>
                          <a:ea typeface="Times New Roman"/>
                          <a:cs typeface="Arial" pitchFamily="34" charset="0"/>
                        </a:rPr>
                        <a:t> </a:t>
                      </a:r>
                      <a:endParaRPr lang="en-US" sz="140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hMerge="1">
                  <a:txBody>
                    <a:bodyPr/>
                    <a:lstStyle/>
                    <a:p>
                      <a:endParaRPr lang="en-US"/>
                    </a:p>
                  </a:txBody>
                  <a:tcPr/>
                </a:tc>
              </a:tr>
              <a:tr h="447165">
                <a:tc>
                  <a:txBody>
                    <a:bodyPr/>
                    <a:lstStyle/>
                    <a:p>
                      <a:pPr algn="l">
                        <a:spcAft>
                          <a:spcPts val="0"/>
                        </a:spcAft>
                      </a:pPr>
                      <a:r>
                        <a:rPr lang="en-US" sz="1400">
                          <a:solidFill>
                            <a:schemeClr val="bg1"/>
                          </a:solidFill>
                          <a:latin typeface="Arial" pitchFamily="34" charset="0"/>
                          <a:ea typeface="Times New Roman"/>
                          <a:cs typeface="Arial" pitchFamily="34" charset="0"/>
                        </a:rPr>
                        <a:t>Максимално убрзање </a:t>
                      </a:r>
                      <a:endParaRPr lang="en-US" sz="1400">
                        <a:solidFill>
                          <a:schemeClr val="bg1"/>
                        </a:solidFill>
                        <a:latin typeface="Arial" pitchFamily="34" charset="0"/>
                        <a:ea typeface="Calibri"/>
                        <a:cs typeface="Arial" pitchFamily="34" charset="0"/>
                      </a:endParaRPr>
                    </a:p>
                    <a:p>
                      <a:pPr algn="l">
                        <a:spcAft>
                          <a:spcPts val="0"/>
                        </a:spcAft>
                      </a:pPr>
                      <a:r>
                        <a:rPr lang="en-US" sz="1400">
                          <a:solidFill>
                            <a:schemeClr val="bg1"/>
                          </a:solidFill>
                          <a:latin typeface="Arial" pitchFamily="34" charset="0"/>
                          <a:ea typeface="Times New Roman"/>
                          <a:cs typeface="Arial" pitchFamily="34" charset="0"/>
                        </a:rPr>
                        <a:t>(положај  команде „гаса“ 100%)</a:t>
                      </a:r>
                      <a:endParaRPr lang="en-US" sz="140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rowSpan="4">
                  <a:txBody>
                    <a:bodyPr/>
                    <a:lstStyle/>
                    <a:p>
                      <a:pPr algn="ctr">
                        <a:spcAft>
                          <a:spcPts val="0"/>
                        </a:spcAft>
                      </a:pPr>
                      <a:r>
                        <a:rPr lang="en-US" sz="1400">
                          <a:solidFill>
                            <a:schemeClr val="bg1"/>
                          </a:solidFill>
                          <a:latin typeface="Arial" pitchFamily="34" charset="0"/>
                          <a:ea typeface="Times New Roman"/>
                          <a:cs typeface="Arial" pitchFamily="34" charset="0"/>
                        </a:rPr>
                        <a:t>35 km/h</a:t>
                      </a:r>
                      <a:endParaRPr lang="en-US" sz="140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rowSpan="4">
                  <a:txBody>
                    <a:bodyPr/>
                    <a:lstStyle/>
                    <a:p>
                      <a:pPr algn="ctr">
                        <a:spcAft>
                          <a:spcPts val="0"/>
                        </a:spcAft>
                      </a:pPr>
                      <a:r>
                        <a:rPr lang="en-US" sz="1400">
                          <a:solidFill>
                            <a:schemeClr val="bg1"/>
                          </a:solidFill>
                          <a:latin typeface="Arial" pitchFamily="34" charset="0"/>
                          <a:ea typeface="Times New Roman"/>
                          <a:cs typeface="Arial" pitchFamily="34" charset="0"/>
                        </a:rPr>
                        <a:t>40 km/h</a:t>
                      </a:r>
                      <a:endParaRPr lang="en-US" sz="140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728546">
                <a:tc>
                  <a:txBody>
                    <a:bodyPr/>
                    <a:lstStyle/>
                    <a:p>
                      <a:pPr algn="l">
                        <a:spcAft>
                          <a:spcPts val="0"/>
                        </a:spcAft>
                      </a:pPr>
                      <a:r>
                        <a:rPr lang="en-US" sz="1400">
                          <a:solidFill>
                            <a:schemeClr val="bg1"/>
                          </a:solidFill>
                          <a:latin typeface="Arial" pitchFamily="34" charset="0"/>
                          <a:ea typeface="Times New Roman"/>
                          <a:cs typeface="Arial" pitchFamily="34" charset="0"/>
                        </a:rPr>
                        <a:t>Постепено померање команде „гаса“ (по осећају возача) до максималне вредности</a:t>
                      </a:r>
                      <a:endParaRPr lang="en-US" sz="140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vMerge="1">
                  <a:txBody>
                    <a:bodyPr/>
                    <a:lstStyle/>
                    <a:p>
                      <a:endParaRPr lang="en-US"/>
                    </a:p>
                  </a:txBody>
                  <a:tcPr/>
                </a:tc>
                <a:tc vMerge="1">
                  <a:txBody>
                    <a:bodyPr/>
                    <a:lstStyle/>
                    <a:p>
                      <a:endParaRPr lang="en-US"/>
                    </a:p>
                  </a:txBody>
                  <a:tcPr/>
                </a:tc>
              </a:tr>
              <a:tr h="874255">
                <a:tc>
                  <a:txBody>
                    <a:bodyPr/>
                    <a:lstStyle/>
                    <a:p>
                      <a:pPr algn="l">
                        <a:spcAft>
                          <a:spcPts val="0"/>
                        </a:spcAft>
                      </a:pPr>
                      <a:r>
                        <a:rPr lang="en-US" sz="1400">
                          <a:solidFill>
                            <a:schemeClr val="bg1"/>
                          </a:solidFill>
                          <a:latin typeface="Arial" pitchFamily="34" charset="0"/>
                          <a:ea typeface="Times New Roman"/>
                          <a:cs typeface="Arial" pitchFamily="34" charset="0"/>
                        </a:rPr>
                        <a:t>Постепено попуштање команде „гаса“ (по осећају возача) од максималне вредности</a:t>
                      </a:r>
                      <a:endParaRPr lang="en-US" sz="140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vMerge="1">
                  <a:txBody>
                    <a:bodyPr/>
                    <a:lstStyle/>
                    <a:p>
                      <a:endParaRPr lang="en-US"/>
                    </a:p>
                  </a:txBody>
                  <a:tcPr/>
                </a:tc>
                <a:tc vMerge="1">
                  <a:txBody>
                    <a:bodyPr/>
                    <a:lstStyle/>
                    <a:p>
                      <a:endParaRPr lang="en-US"/>
                    </a:p>
                  </a:txBody>
                  <a:tcPr/>
                </a:tc>
              </a:tr>
              <a:tr h="728546">
                <a:tc>
                  <a:txBody>
                    <a:bodyPr/>
                    <a:lstStyle/>
                    <a:p>
                      <a:pPr algn="l">
                        <a:spcAft>
                          <a:spcPts val="0"/>
                        </a:spcAft>
                      </a:pPr>
                      <a:r>
                        <a:rPr lang="en-US" sz="1400">
                          <a:solidFill>
                            <a:schemeClr val="bg1"/>
                          </a:solidFill>
                          <a:latin typeface="Arial" pitchFamily="34" charset="0"/>
                          <a:ea typeface="Times New Roman"/>
                          <a:cs typeface="Arial" pitchFamily="34" charset="0"/>
                        </a:rPr>
                        <a:t>Праћење кривих зависности брзине од времена дефинисаних коефицијентом β = (0,7 - 2)</a:t>
                      </a:r>
                      <a:endParaRPr lang="en-US" sz="140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vMerge="1">
                  <a:txBody>
                    <a:bodyPr/>
                    <a:lstStyle/>
                    <a:p>
                      <a:endParaRPr lang="en-US"/>
                    </a:p>
                  </a:txBody>
                  <a:tcPr/>
                </a:tc>
                <a:tc vMerge="1">
                  <a:txBody>
                    <a:bodyPr/>
                    <a:lstStyle/>
                    <a:p>
                      <a:endParaRPr lang="en-US"/>
                    </a:p>
                  </a:txBody>
                  <a:tcPr/>
                </a:tc>
              </a:tr>
            </a:tbl>
          </a:graphicData>
        </a:graphic>
      </p:graphicFrame>
      <p:sp>
        <p:nvSpPr>
          <p:cNvPr id="14" name="Rectangle 13"/>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5" name="Rectangle 14"/>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 name="Rectangle 15"/>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7"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15</a:t>
            </a:fld>
            <a:r>
              <a:rPr lang="sr-Latn-RS" sz="1600" b="0" smtClean="0">
                <a:cs typeface="Arial" pitchFamily="34" charset="0"/>
              </a:rPr>
              <a:t> / 45</a:t>
            </a:r>
            <a:endParaRPr lang="en-US" sz="1600" b="0">
              <a:cs typeface="Arial" pitchFamily="34" charset="0"/>
            </a:endParaRPr>
          </a:p>
        </p:txBody>
      </p:sp>
      <p:sp>
        <p:nvSpPr>
          <p:cNvPr id="19"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Режими вожње</a:t>
            </a:r>
            <a:endParaRPr lang="en-US" sz="2000">
              <a:solidFill>
                <a:schemeClr val="tx1">
                  <a:lumMod val="50000"/>
                </a:schemeClr>
              </a:solidFill>
              <a:cs typeface="Arial" pitchFamily="34" charset="0"/>
            </a:endParaRPr>
          </a:p>
        </p:txBody>
      </p:sp>
      <p:sp>
        <p:nvSpPr>
          <p:cNvPr id="20" name="TextBox 19"/>
          <p:cNvSpPr txBox="1"/>
          <p:nvPr/>
        </p:nvSpPr>
        <p:spPr>
          <a:xfrm>
            <a:off x="228600" y="5181600"/>
            <a:ext cx="3200400" cy="369332"/>
          </a:xfrm>
          <a:prstGeom prst="rect">
            <a:avLst/>
          </a:prstGeom>
          <a:noFill/>
        </p:spPr>
        <p:txBody>
          <a:bodyPr wrap="square" rtlCol="0">
            <a:spAutoFit/>
          </a:bodyPr>
          <a:lstStyle/>
          <a:p>
            <a:pPr algn="just"/>
            <a:r>
              <a:rPr lang="en-US" i="1" smtClean="0">
                <a:solidFill>
                  <a:schemeClr val="bg1"/>
                </a:solidFill>
                <a:latin typeface="+mn-lt"/>
                <a:cs typeface="Times New Roman" pitchFamily="18" charset="0"/>
              </a:rPr>
              <a:t>v</a:t>
            </a:r>
            <a:r>
              <a:rPr lang="en-US" smtClean="0">
                <a:solidFill>
                  <a:schemeClr val="bg1"/>
                </a:solidFill>
                <a:latin typeface="+mn-lt"/>
                <a:cs typeface="Times New Roman" pitchFamily="18" charset="0"/>
              </a:rPr>
              <a:t> = </a:t>
            </a:r>
            <a:r>
              <a:rPr lang="en-US" i="1" smtClean="0">
                <a:solidFill>
                  <a:schemeClr val="bg1"/>
                </a:solidFill>
                <a:latin typeface="+mn-lt"/>
                <a:cs typeface="Times New Roman" pitchFamily="18" charset="0"/>
              </a:rPr>
              <a:t>v</a:t>
            </a:r>
            <a:r>
              <a:rPr lang="en-US" baseline="-25000" smtClean="0">
                <a:solidFill>
                  <a:schemeClr val="bg1"/>
                </a:solidFill>
                <a:latin typeface="+mn-lt"/>
                <a:cs typeface="Times New Roman" pitchFamily="18" charset="0"/>
              </a:rPr>
              <a:t>0</a:t>
            </a:r>
            <a:r>
              <a:rPr lang="en-US" smtClean="0">
                <a:solidFill>
                  <a:schemeClr val="bg1"/>
                </a:solidFill>
                <a:latin typeface="+mn-lt"/>
                <a:cs typeface="Times New Roman" pitchFamily="18" charset="0"/>
              </a:rPr>
              <a:t> + (</a:t>
            </a:r>
            <a:r>
              <a:rPr lang="en-US" i="1" smtClean="0">
                <a:solidFill>
                  <a:schemeClr val="bg1"/>
                </a:solidFill>
                <a:latin typeface="+mn-lt"/>
                <a:cs typeface="Times New Roman" pitchFamily="18" charset="0"/>
              </a:rPr>
              <a:t>v</a:t>
            </a:r>
            <a:r>
              <a:rPr lang="en-US" baseline="-25000" smtClean="0">
                <a:solidFill>
                  <a:schemeClr val="bg1"/>
                </a:solidFill>
                <a:latin typeface="+mn-lt"/>
                <a:cs typeface="Times New Roman" pitchFamily="18" charset="0"/>
              </a:rPr>
              <a:t>f</a:t>
            </a:r>
            <a:r>
              <a:rPr lang="en-US" smtClean="0">
                <a:solidFill>
                  <a:schemeClr val="bg1"/>
                </a:solidFill>
                <a:cs typeface="Times New Roman" pitchFamily="18" charset="0"/>
              </a:rPr>
              <a:t>–</a:t>
            </a:r>
            <a:r>
              <a:rPr lang="en-US" i="1" smtClean="0">
                <a:solidFill>
                  <a:schemeClr val="bg1"/>
                </a:solidFill>
                <a:latin typeface="+mn-lt"/>
                <a:cs typeface="Times New Roman" pitchFamily="18" charset="0"/>
              </a:rPr>
              <a:t>v</a:t>
            </a:r>
            <a:r>
              <a:rPr lang="en-US" baseline="-25000" smtClean="0">
                <a:solidFill>
                  <a:schemeClr val="bg1"/>
                </a:solidFill>
                <a:latin typeface="+mn-lt"/>
                <a:cs typeface="Times New Roman" pitchFamily="18" charset="0"/>
              </a:rPr>
              <a:t>0</a:t>
            </a:r>
            <a:r>
              <a:rPr lang="en-US" smtClean="0">
                <a:solidFill>
                  <a:schemeClr val="bg1"/>
                </a:solidFill>
                <a:latin typeface="+mn-lt"/>
                <a:cs typeface="Times New Roman" pitchFamily="18" charset="0"/>
              </a:rPr>
              <a:t>)·((</a:t>
            </a:r>
            <a:r>
              <a:rPr lang="en-US" i="1" smtClean="0">
                <a:solidFill>
                  <a:schemeClr val="bg1"/>
                </a:solidFill>
                <a:latin typeface="+mn-lt"/>
                <a:cs typeface="Times New Roman" pitchFamily="18" charset="0"/>
              </a:rPr>
              <a:t>t</a:t>
            </a:r>
            <a:r>
              <a:rPr lang="en-US" smtClean="0">
                <a:solidFill>
                  <a:schemeClr val="bg1"/>
                </a:solidFill>
                <a:cs typeface="Times New Roman" pitchFamily="18" charset="0"/>
              </a:rPr>
              <a:t>–</a:t>
            </a:r>
            <a:r>
              <a:rPr lang="en-US" i="1" smtClean="0">
                <a:solidFill>
                  <a:schemeClr val="bg1"/>
                </a:solidFill>
                <a:latin typeface="+mn-lt"/>
                <a:cs typeface="Times New Roman" pitchFamily="18" charset="0"/>
              </a:rPr>
              <a:t>t</a:t>
            </a:r>
            <a:r>
              <a:rPr lang="en-US" baseline="-25000" smtClean="0">
                <a:solidFill>
                  <a:schemeClr val="bg1"/>
                </a:solidFill>
                <a:latin typeface="+mn-lt"/>
                <a:cs typeface="Times New Roman" pitchFamily="18" charset="0"/>
              </a:rPr>
              <a:t>0</a:t>
            </a:r>
            <a:r>
              <a:rPr lang="en-US" smtClean="0">
                <a:solidFill>
                  <a:schemeClr val="bg1"/>
                </a:solidFill>
                <a:latin typeface="+mn-lt"/>
                <a:cs typeface="Times New Roman" pitchFamily="18" charset="0"/>
              </a:rPr>
              <a:t>)/(</a:t>
            </a:r>
            <a:r>
              <a:rPr lang="en-US" i="1" smtClean="0">
                <a:solidFill>
                  <a:schemeClr val="bg1"/>
                </a:solidFill>
                <a:latin typeface="+mn-lt"/>
                <a:cs typeface="Times New Roman" pitchFamily="18" charset="0"/>
              </a:rPr>
              <a:t>t</a:t>
            </a:r>
            <a:r>
              <a:rPr lang="en-US" baseline="-25000" smtClean="0">
                <a:solidFill>
                  <a:schemeClr val="bg1"/>
                </a:solidFill>
                <a:latin typeface="+mn-lt"/>
                <a:cs typeface="Times New Roman" pitchFamily="18" charset="0"/>
              </a:rPr>
              <a:t>f</a:t>
            </a:r>
            <a:r>
              <a:rPr lang="en-US" smtClean="0">
                <a:solidFill>
                  <a:schemeClr val="bg1"/>
                </a:solidFill>
                <a:cs typeface="Times New Roman" pitchFamily="18" charset="0"/>
              </a:rPr>
              <a:t>–</a:t>
            </a:r>
            <a:r>
              <a:rPr lang="en-US" i="1" smtClean="0">
                <a:solidFill>
                  <a:schemeClr val="bg1"/>
                </a:solidFill>
                <a:latin typeface="+mn-lt"/>
                <a:cs typeface="Times New Roman" pitchFamily="18" charset="0"/>
              </a:rPr>
              <a:t>t</a:t>
            </a:r>
            <a:r>
              <a:rPr lang="en-US" baseline="-25000" smtClean="0">
                <a:solidFill>
                  <a:schemeClr val="bg1"/>
                </a:solidFill>
                <a:latin typeface="+mn-lt"/>
                <a:cs typeface="Times New Roman" pitchFamily="18" charset="0"/>
              </a:rPr>
              <a:t>o</a:t>
            </a:r>
            <a:r>
              <a:rPr lang="en-US" smtClean="0">
                <a:solidFill>
                  <a:schemeClr val="bg1"/>
                </a:solidFill>
                <a:latin typeface="+mn-lt"/>
                <a:cs typeface="Times New Roman" pitchFamily="18" charset="0"/>
              </a:rPr>
              <a:t>))</a:t>
            </a:r>
            <a:r>
              <a:rPr lang="el-GR" i="1" baseline="30000" smtClean="0">
                <a:solidFill>
                  <a:schemeClr val="bg1"/>
                </a:solidFill>
                <a:latin typeface="+mn-lt"/>
                <a:cs typeface="Times New Roman" pitchFamily="18" charset="0"/>
              </a:rPr>
              <a:t>β</a:t>
            </a:r>
            <a:r>
              <a:rPr lang="en-US" smtClean="0">
                <a:solidFill>
                  <a:schemeClr val="bg1"/>
                </a:solidFill>
                <a:latin typeface="+mn-lt"/>
                <a:cs typeface="Times New Roman" pitchFamily="18" charset="0"/>
              </a:rPr>
              <a:t> </a:t>
            </a:r>
            <a:endParaRPr lang="en-US" b="0">
              <a:solidFill>
                <a:schemeClr val="bg1"/>
              </a:solidFill>
              <a:latin typeface="+mn-lt"/>
              <a:cs typeface="Times New Roman" pitchFamily="18" charset="0"/>
            </a:endParaRPr>
          </a:p>
        </p:txBody>
      </p:sp>
      <p:sp>
        <p:nvSpPr>
          <p:cNvPr id="21" name="TextBox 20"/>
          <p:cNvSpPr txBox="1"/>
          <p:nvPr/>
        </p:nvSpPr>
        <p:spPr>
          <a:xfrm>
            <a:off x="228600" y="5638800"/>
            <a:ext cx="5867400" cy="646331"/>
          </a:xfrm>
          <a:prstGeom prst="rect">
            <a:avLst/>
          </a:prstGeom>
          <a:noFill/>
        </p:spPr>
        <p:txBody>
          <a:bodyPr wrap="square" rtlCol="0">
            <a:spAutoFit/>
          </a:bodyPr>
          <a:lstStyle/>
          <a:p>
            <a:pPr algn="just"/>
            <a:r>
              <a:rPr lang="en-US" b="0" i="1" smtClean="0">
                <a:solidFill>
                  <a:schemeClr val="bg1"/>
                </a:solidFill>
                <a:latin typeface="+mn-lt"/>
                <a:cs typeface="Times New Roman" pitchFamily="18" charset="0"/>
              </a:rPr>
              <a:t>v</a:t>
            </a:r>
            <a:r>
              <a:rPr lang="en-US" b="0" smtClean="0">
                <a:solidFill>
                  <a:schemeClr val="bg1"/>
                </a:solidFill>
                <a:latin typeface="+mn-lt"/>
                <a:cs typeface="Times New Roman" pitchFamily="18" charset="0"/>
              </a:rPr>
              <a:t>,</a:t>
            </a:r>
            <a:r>
              <a:rPr lang="en-US" b="0" i="1" smtClean="0">
                <a:solidFill>
                  <a:schemeClr val="bg1"/>
                </a:solidFill>
                <a:latin typeface="+mn-lt"/>
                <a:cs typeface="Times New Roman" pitchFamily="18" charset="0"/>
              </a:rPr>
              <a:t>v</a:t>
            </a:r>
            <a:r>
              <a:rPr lang="en-US" b="0" baseline="-25000" smtClean="0">
                <a:solidFill>
                  <a:schemeClr val="bg1"/>
                </a:solidFill>
                <a:latin typeface="+mn-lt"/>
                <a:cs typeface="Times New Roman" pitchFamily="18" charset="0"/>
              </a:rPr>
              <a:t>0</a:t>
            </a:r>
            <a:r>
              <a:rPr lang="en-US" b="0" smtClean="0">
                <a:solidFill>
                  <a:schemeClr val="bg1"/>
                </a:solidFill>
                <a:latin typeface="+mn-lt"/>
                <a:cs typeface="Times New Roman" pitchFamily="18" charset="0"/>
              </a:rPr>
              <a:t>,</a:t>
            </a:r>
            <a:r>
              <a:rPr lang="en-US" b="0" i="1" smtClean="0">
                <a:solidFill>
                  <a:schemeClr val="bg1"/>
                </a:solidFill>
                <a:latin typeface="+mn-lt"/>
                <a:cs typeface="Times New Roman" pitchFamily="18" charset="0"/>
              </a:rPr>
              <a:t>v</a:t>
            </a:r>
            <a:r>
              <a:rPr lang="en-US" b="0" baseline="-25000" smtClean="0">
                <a:solidFill>
                  <a:schemeClr val="bg1"/>
                </a:solidFill>
                <a:latin typeface="+mn-lt"/>
                <a:cs typeface="Times New Roman" pitchFamily="18" charset="0"/>
              </a:rPr>
              <a:t>f  </a:t>
            </a:r>
            <a:r>
              <a:rPr lang="en-US" b="0" smtClean="0">
                <a:solidFill>
                  <a:schemeClr val="bg1"/>
                </a:solidFill>
                <a:cs typeface="Times New Roman" pitchFamily="18" charset="0"/>
              </a:rPr>
              <a:t>– </a:t>
            </a:r>
            <a:r>
              <a:rPr lang="sr-Cyrl-RS" b="0" smtClean="0">
                <a:solidFill>
                  <a:schemeClr val="bg1"/>
                </a:solidFill>
                <a:latin typeface="+mn-lt"/>
                <a:cs typeface="Times New Roman" pitchFamily="18" charset="0"/>
              </a:rPr>
              <a:t>тренутна, почетна и крајња брзина </a:t>
            </a:r>
            <a:r>
              <a:rPr lang="en-US" b="0" smtClean="0">
                <a:solidFill>
                  <a:schemeClr val="bg1"/>
                </a:solidFill>
                <a:latin typeface="+mn-lt"/>
                <a:cs typeface="Times New Roman" pitchFamily="18" charset="0"/>
              </a:rPr>
              <a:t>[m/s]</a:t>
            </a:r>
          </a:p>
          <a:p>
            <a:pPr algn="just"/>
            <a:r>
              <a:rPr lang="en-US" b="0" i="1" smtClean="0">
                <a:solidFill>
                  <a:schemeClr val="bg1"/>
                </a:solidFill>
                <a:cs typeface="Times New Roman" pitchFamily="18" charset="0"/>
              </a:rPr>
              <a:t>t</a:t>
            </a:r>
            <a:r>
              <a:rPr lang="en-US" b="0" smtClean="0">
                <a:solidFill>
                  <a:schemeClr val="bg1"/>
                </a:solidFill>
                <a:cs typeface="Times New Roman" pitchFamily="18" charset="0"/>
              </a:rPr>
              <a:t>,</a:t>
            </a:r>
            <a:r>
              <a:rPr lang="en-US" b="0" i="1" smtClean="0">
                <a:solidFill>
                  <a:schemeClr val="bg1"/>
                </a:solidFill>
                <a:cs typeface="Times New Roman" pitchFamily="18" charset="0"/>
              </a:rPr>
              <a:t>t</a:t>
            </a:r>
            <a:r>
              <a:rPr lang="en-US" b="0" baseline="-25000" smtClean="0">
                <a:solidFill>
                  <a:schemeClr val="bg1"/>
                </a:solidFill>
                <a:cs typeface="Times New Roman" pitchFamily="18" charset="0"/>
              </a:rPr>
              <a:t>0</a:t>
            </a:r>
            <a:r>
              <a:rPr lang="en-US" b="0" smtClean="0">
                <a:solidFill>
                  <a:schemeClr val="bg1"/>
                </a:solidFill>
                <a:cs typeface="Times New Roman" pitchFamily="18" charset="0"/>
              </a:rPr>
              <a:t>,</a:t>
            </a:r>
            <a:r>
              <a:rPr lang="en-US" b="0" i="1" smtClean="0">
                <a:solidFill>
                  <a:schemeClr val="bg1"/>
                </a:solidFill>
                <a:cs typeface="Times New Roman" pitchFamily="18" charset="0"/>
              </a:rPr>
              <a:t>t</a:t>
            </a:r>
            <a:r>
              <a:rPr lang="en-US" b="0" baseline="-25000" smtClean="0">
                <a:solidFill>
                  <a:schemeClr val="bg1"/>
                </a:solidFill>
                <a:cs typeface="Times New Roman" pitchFamily="18" charset="0"/>
              </a:rPr>
              <a:t>f  </a:t>
            </a:r>
            <a:r>
              <a:rPr lang="en-US" b="0" smtClean="0">
                <a:solidFill>
                  <a:schemeClr val="bg1"/>
                </a:solidFill>
                <a:cs typeface="Times New Roman" pitchFamily="18" charset="0"/>
              </a:rPr>
              <a:t>– </a:t>
            </a:r>
            <a:r>
              <a:rPr lang="sr-Cyrl-RS" b="0" smtClean="0">
                <a:solidFill>
                  <a:schemeClr val="bg1"/>
                </a:solidFill>
                <a:cs typeface="Times New Roman" pitchFamily="18" charset="0"/>
              </a:rPr>
              <a:t>тренутно, почетно и крајње време убрзања </a:t>
            </a:r>
            <a:r>
              <a:rPr lang="en-US" b="0" smtClean="0">
                <a:solidFill>
                  <a:schemeClr val="bg1"/>
                </a:solidFill>
                <a:cs typeface="Times New Roman" pitchFamily="18" charset="0"/>
              </a:rPr>
              <a:t>[s]</a:t>
            </a:r>
            <a:endParaRPr lang="en-US" b="0">
              <a:solidFill>
                <a:schemeClr val="bg1"/>
              </a:solidFill>
              <a:latin typeface="+mn-lt"/>
              <a:cs typeface="Times New Roman" pitchFamily="18" charset="0"/>
            </a:endParaRPr>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388" name="TextBox 7"/>
          <p:cNvSpPr txBox="1">
            <a:spLocks noChangeArrowheads="1"/>
          </p:cNvSpPr>
          <p:nvPr/>
        </p:nvSpPr>
        <p:spPr bwMode="auto">
          <a:xfrm>
            <a:off x="228600" y="838200"/>
            <a:ext cx="8686800" cy="2031325"/>
          </a:xfrm>
          <a:prstGeom prst="rect">
            <a:avLst/>
          </a:prstGeom>
          <a:noFill/>
          <a:ln>
            <a:noFill/>
          </a:ln>
          <a:extLst/>
        </p:spPr>
        <p:txBody>
          <a:bodyPr>
            <a:spAutoFit/>
          </a:bodyPr>
          <a:lstStyle/>
          <a:p>
            <a:pPr algn="ctr">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r>
              <a:rPr lang="sr-Cyrl-CS">
                <a:solidFill>
                  <a:schemeClr val="bg1"/>
                </a:solidFill>
                <a:latin typeface="+mn-lt"/>
              </a:rPr>
              <a:t> </a:t>
            </a:r>
            <a:endParaRPr lang="sr-Cyrl-CS" b="0">
              <a:solidFill>
                <a:schemeClr val="bg1"/>
              </a:solidFill>
              <a:effectLst>
                <a:outerShdw blurRad="38100" dist="38100" dir="2700000" algn="tl">
                  <a:srgbClr val="000000"/>
                </a:outerShdw>
              </a:effectLst>
              <a:latin typeface="+mn-lt"/>
            </a:endParaRPr>
          </a:p>
        </p:txBody>
      </p:sp>
      <p:sp>
        <p:nvSpPr>
          <p:cNvPr id="11" name="TextBox 10"/>
          <p:cNvSpPr txBox="1"/>
          <p:nvPr/>
        </p:nvSpPr>
        <p:spPr>
          <a:xfrm>
            <a:off x="228600" y="1299864"/>
            <a:ext cx="8686800" cy="3139321"/>
          </a:xfrm>
          <a:prstGeom prst="rect">
            <a:avLst/>
          </a:prstGeom>
          <a:noFill/>
        </p:spPr>
        <p:txBody>
          <a:bodyPr wrap="square" rtlCol="0">
            <a:spAutoFit/>
          </a:bodyPr>
          <a:lstStyle/>
          <a:p>
            <a:pPr algn="just"/>
            <a:r>
              <a:rPr lang="sr-Cyrl-RS" dirty="0" smtClean="0">
                <a:solidFill>
                  <a:schemeClr val="bg1"/>
                </a:solidFill>
                <a:latin typeface="+mn-lt"/>
                <a:cs typeface="Times New Roman" pitchFamily="18" charset="0"/>
              </a:rPr>
              <a:t>Режими  константне брзине кретања</a:t>
            </a:r>
          </a:p>
          <a:p>
            <a:pPr algn="just"/>
            <a:r>
              <a:rPr lang="en-US" b="0" dirty="0" err="1" smtClean="0">
                <a:solidFill>
                  <a:schemeClr val="bg1"/>
                </a:solidFill>
                <a:latin typeface="+mn-lt"/>
                <a:cs typeface="Times New Roman" pitchFamily="18" charset="0"/>
              </a:rPr>
              <a:t>Иако</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су</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константне</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брзине</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кретања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на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линији</a:t>
            </a:r>
            <a:r>
              <a:rPr lang="en-US" b="0" dirty="0" smtClean="0">
                <a:solidFill>
                  <a:schemeClr val="bg1"/>
                </a:solidFill>
                <a:latin typeface="+mn-lt"/>
                <a:cs typeface="Times New Roman" pitchFamily="18" charset="0"/>
              </a:rPr>
              <a:t> ЕКО 1 </a:t>
            </a:r>
            <a:r>
              <a:rPr lang="en-US" b="0" dirty="0" err="1" smtClean="0">
                <a:solidFill>
                  <a:schemeClr val="bg1"/>
                </a:solidFill>
                <a:latin typeface="+mn-lt"/>
                <a:cs typeface="Times New Roman" pitchFamily="18" charset="0"/>
              </a:rPr>
              <a:t>ретке</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испитивања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су</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вршена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за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различите</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вредности</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тих</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брзина</a:t>
            </a:r>
            <a:r>
              <a:rPr lang="en-US" b="0" dirty="0" smtClean="0">
                <a:solidFill>
                  <a:schemeClr val="bg1"/>
                </a:solidFill>
                <a:latin typeface="+mn-lt"/>
                <a:cs typeface="Times New Roman" pitchFamily="18" charset="0"/>
              </a:rPr>
              <a:t> у </a:t>
            </a:r>
            <a:r>
              <a:rPr lang="en-US" b="0" dirty="0" err="1" smtClean="0">
                <a:solidFill>
                  <a:schemeClr val="bg1"/>
                </a:solidFill>
                <a:latin typeface="+mn-lt"/>
                <a:cs typeface="Times New Roman" pitchFamily="18" charset="0"/>
              </a:rPr>
              <a:t>опсегу</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између</a:t>
            </a:r>
            <a:r>
              <a:rPr lang="en-US" b="0" dirty="0" smtClean="0">
                <a:solidFill>
                  <a:schemeClr val="bg1"/>
                </a:solidFill>
                <a:latin typeface="+mn-lt"/>
                <a:cs typeface="Times New Roman" pitchFamily="18" charset="0"/>
              </a:rPr>
              <a:t> 25 и 50 km/h, </a:t>
            </a:r>
            <a:r>
              <a:rPr lang="en-US" b="0" dirty="0" err="1" smtClean="0">
                <a:solidFill>
                  <a:schemeClr val="bg1"/>
                </a:solidFill>
                <a:latin typeface="+mn-lt"/>
                <a:cs typeface="Times New Roman" pitchFamily="18" charset="0"/>
              </a:rPr>
              <a:t>како</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би</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се</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одредила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константа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брзина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при</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којој</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је</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енергетска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ефикасност</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возила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највећа</a:t>
            </a:r>
            <a:r>
              <a:rPr lang="en-US" b="0" dirty="0" smtClean="0">
                <a:solidFill>
                  <a:schemeClr val="bg1"/>
                </a:solidFill>
                <a:latin typeface="+mn-lt"/>
                <a:cs typeface="Times New Roman" pitchFamily="18" charset="0"/>
              </a:rPr>
              <a:t>.</a:t>
            </a:r>
            <a:endParaRPr lang="sr-Cyrl-RS" b="0" dirty="0" smtClean="0">
              <a:solidFill>
                <a:schemeClr val="bg1"/>
              </a:solidFill>
              <a:latin typeface="+mn-lt"/>
              <a:cs typeface="Times New Roman" pitchFamily="18" charset="0"/>
            </a:endParaRPr>
          </a:p>
          <a:p>
            <a:pPr algn="just"/>
            <a:endParaRPr lang="sr-Cyrl-RS" b="0" dirty="0" smtClean="0">
              <a:solidFill>
                <a:schemeClr val="bg1"/>
              </a:solidFill>
              <a:latin typeface="+mn-lt"/>
              <a:cs typeface="Times New Roman" pitchFamily="18" charset="0"/>
            </a:endParaRPr>
          </a:p>
          <a:p>
            <a:pPr algn="just"/>
            <a:r>
              <a:rPr lang="sr-Cyrl-RS" dirty="0" smtClean="0">
                <a:solidFill>
                  <a:schemeClr val="bg1"/>
                </a:solidFill>
                <a:latin typeface="+mn-lt"/>
                <a:cs typeface="Times New Roman" pitchFamily="18" charset="0"/>
              </a:rPr>
              <a:t>Режими успорења</a:t>
            </a:r>
          </a:p>
          <a:p>
            <a:pPr algn="just"/>
            <a:r>
              <a:rPr lang="sr-Cyrl-RS" b="0" dirty="0" smtClean="0">
                <a:solidFill>
                  <a:schemeClr val="bg1"/>
                </a:solidFill>
                <a:latin typeface="+mn-lt"/>
                <a:cs typeface="Times New Roman" pitchFamily="18" charset="0"/>
              </a:rPr>
              <a:t>П</a:t>
            </a:r>
            <a:r>
              <a:rPr lang="en-US" b="0" dirty="0" err="1" smtClean="0">
                <a:solidFill>
                  <a:schemeClr val="bg1"/>
                </a:solidFill>
                <a:latin typeface="+mn-lt"/>
                <a:cs typeface="Times New Roman" pitchFamily="18" charset="0"/>
              </a:rPr>
              <a:t>отребно</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је</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извести</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успорења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мањег</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средњег</a:t>
            </a:r>
            <a:r>
              <a:rPr lang="en-US" b="0" dirty="0" smtClean="0">
                <a:solidFill>
                  <a:schemeClr val="bg1"/>
                </a:solidFill>
                <a:latin typeface="+mn-lt"/>
                <a:cs typeface="Times New Roman" pitchFamily="18" charset="0"/>
              </a:rPr>
              <a:t> и </a:t>
            </a:r>
            <a:r>
              <a:rPr lang="en-US" b="0" dirty="0" err="1" smtClean="0">
                <a:solidFill>
                  <a:schemeClr val="bg1"/>
                </a:solidFill>
                <a:latin typeface="+mn-lt"/>
                <a:cs typeface="Times New Roman" pitchFamily="18" charset="0"/>
              </a:rPr>
              <a:t>већег</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интензитета</a:t>
            </a:r>
            <a:r>
              <a:rPr lang="en-US" b="0" dirty="0" smtClean="0">
                <a:solidFill>
                  <a:schemeClr val="bg1"/>
                </a:solidFill>
                <a:latin typeface="+mn-lt"/>
                <a:cs typeface="Times New Roman" pitchFamily="18" charset="0"/>
              </a:rPr>
              <a:t>, и </a:t>
            </a:r>
            <a:r>
              <a:rPr lang="en-US" b="0" dirty="0" err="1" smtClean="0">
                <a:solidFill>
                  <a:schemeClr val="bg1"/>
                </a:solidFill>
                <a:latin typeface="+mn-lt"/>
                <a:cs typeface="Times New Roman" pitchFamily="18" charset="0"/>
              </a:rPr>
              <a:t>то</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са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оптерећеним</a:t>
            </a:r>
            <a:r>
              <a:rPr lang="en-US" b="0" dirty="0" smtClean="0">
                <a:solidFill>
                  <a:schemeClr val="bg1"/>
                </a:solidFill>
                <a:latin typeface="+mn-lt"/>
                <a:cs typeface="Times New Roman" pitchFamily="18" charset="0"/>
              </a:rPr>
              <a:t> и </a:t>
            </a:r>
            <a:r>
              <a:rPr lang="en-US" b="0" dirty="0" err="1" smtClean="0">
                <a:solidFill>
                  <a:schemeClr val="bg1"/>
                </a:solidFill>
                <a:latin typeface="+mn-lt"/>
                <a:cs typeface="Times New Roman" pitchFamily="18" charset="0"/>
              </a:rPr>
              <a:t>неоптерећеним</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возилом</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како</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би</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се</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одредила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количина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рекуперисане</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енергије</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при</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различитим</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положајима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команде</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кочнице</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оптерећењима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возила</a:t>
            </a:r>
            <a:r>
              <a:rPr lang="en-US" b="0" dirty="0" smtClean="0">
                <a:solidFill>
                  <a:schemeClr val="bg1"/>
                </a:solidFill>
                <a:latin typeface="+mn-lt"/>
                <a:cs typeface="Times New Roman" pitchFamily="18" charset="0"/>
              </a:rPr>
              <a:t> и </a:t>
            </a:r>
            <a:r>
              <a:rPr lang="en-US" b="0" dirty="0" err="1" smtClean="0">
                <a:solidFill>
                  <a:schemeClr val="bg1"/>
                </a:solidFill>
                <a:latin typeface="+mn-lt"/>
                <a:cs typeface="Times New Roman" pitchFamily="18" charset="0"/>
              </a:rPr>
              <a:t>брзинама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кретања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пре</a:t>
            </a:r>
            <a:r>
              <a:rPr lang="en-US" b="0" dirty="0" smtClean="0">
                <a:solidFill>
                  <a:schemeClr val="bg1"/>
                </a:solidFill>
                <a:latin typeface="+mn-lt"/>
                <a:cs typeface="Times New Roman" pitchFamily="18" charset="0"/>
              </a:rPr>
              <a:t> и </a:t>
            </a:r>
            <a:r>
              <a:rPr lang="en-US" b="0" dirty="0" err="1" smtClean="0">
                <a:solidFill>
                  <a:schemeClr val="bg1"/>
                </a:solidFill>
                <a:latin typeface="+mn-lt"/>
                <a:cs typeface="Times New Roman" pitchFamily="18" charset="0"/>
              </a:rPr>
              <a:t>током</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процеса</a:t>
            </a:r>
            <a:r>
              <a:rPr lang="en-US" b="0" dirty="0" smtClean="0">
                <a:solidFill>
                  <a:schemeClr val="bg1"/>
                </a:solidFill>
                <a:latin typeface="+mn-lt"/>
                <a:cs typeface="Times New Roman" pitchFamily="18" charset="0"/>
              </a:rPr>
              <a:t> </a:t>
            </a:r>
            <a:r>
              <a:rPr lang="en-US" b="0" dirty="0" err="1" smtClean="0">
                <a:solidFill>
                  <a:schemeClr val="bg1"/>
                </a:solidFill>
                <a:latin typeface="+mn-lt"/>
                <a:cs typeface="Times New Roman" pitchFamily="18" charset="0"/>
              </a:rPr>
              <a:t>кочења</a:t>
            </a:r>
            <a:r>
              <a:rPr lang="en-US" b="0" dirty="0" smtClean="0">
                <a:solidFill>
                  <a:schemeClr val="bg1"/>
                </a:solidFill>
                <a:latin typeface="+mn-lt"/>
                <a:cs typeface="Times New Roman" pitchFamily="18" charset="0"/>
              </a:rPr>
              <a:t>. </a:t>
            </a:r>
            <a:endParaRPr lang="sr-Cyrl-RS" b="0" dirty="0" smtClean="0">
              <a:solidFill>
                <a:schemeClr val="bg1"/>
              </a:solidFill>
              <a:latin typeface="+mn-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12"/>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4"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16</a:t>
            </a:fld>
            <a:r>
              <a:rPr lang="sr-Latn-RS" sz="1600" b="0" smtClean="0">
                <a:cs typeface="Arial" pitchFamily="34" charset="0"/>
              </a:rPr>
              <a:t> / 45</a:t>
            </a:r>
            <a:endParaRPr lang="en-US" sz="1600" b="0">
              <a:cs typeface="Arial" pitchFamily="34" charset="0"/>
            </a:endParaRPr>
          </a:p>
        </p:txBody>
      </p:sp>
      <p:sp>
        <p:nvSpPr>
          <p:cNvPr id="15"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Режими вожње</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388" name="TextBox 7"/>
          <p:cNvSpPr txBox="1">
            <a:spLocks noChangeArrowheads="1"/>
          </p:cNvSpPr>
          <p:nvPr/>
        </p:nvSpPr>
        <p:spPr bwMode="auto">
          <a:xfrm>
            <a:off x="228600" y="838200"/>
            <a:ext cx="8686800" cy="2031325"/>
          </a:xfrm>
          <a:prstGeom prst="rect">
            <a:avLst/>
          </a:prstGeom>
          <a:noFill/>
          <a:ln>
            <a:noFill/>
          </a:ln>
          <a:extLst/>
        </p:spPr>
        <p:txBody>
          <a:bodyPr>
            <a:spAutoFit/>
          </a:bodyPr>
          <a:lstStyle/>
          <a:p>
            <a:pPr algn="ctr">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r>
              <a:rPr lang="sr-Cyrl-CS">
                <a:solidFill>
                  <a:schemeClr val="bg1"/>
                </a:solidFill>
                <a:latin typeface="+mn-lt"/>
              </a:rPr>
              <a:t> </a:t>
            </a:r>
            <a:endParaRPr lang="sr-Cyrl-CS" b="0">
              <a:solidFill>
                <a:schemeClr val="bg1"/>
              </a:solidFill>
              <a:effectLst>
                <a:outerShdw blurRad="38100" dist="38100" dir="2700000" algn="tl">
                  <a:srgbClr val="000000"/>
                </a:outerShdw>
              </a:effectLst>
              <a:latin typeface="+mn-lt"/>
            </a:endParaRPr>
          </a:p>
        </p:txBody>
      </p:sp>
      <p:sp>
        <p:nvSpPr>
          <p:cNvPr id="11" name="TextBox 10"/>
          <p:cNvSpPr txBox="1"/>
          <p:nvPr/>
        </p:nvSpPr>
        <p:spPr>
          <a:xfrm>
            <a:off x="228600" y="762000"/>
            <a:ext cx="4648200" cy="646331"/>
          </a:xfrm>
          <a:prstGeom prst="rect">
            <a:avLst/>
          </a:prstGeom>
          <a:noFill/>
        </p:spPr>
        <p:txBody>
          <a:bodyPr wrap="square" rtlCol="0">
            <a:spAutoFit/>
          </a:bodyPr>
          <a:lstStyle/>
          <a:p>
            <a:pPr algn="just"/>
            <a:r>
              <a:rPr lang="sr-Cyrl-RS" smtClean="0">
                <a:solidFill>
                  <a:schemeClr val="bg1"/>
                </a:solidFill>
                <a:latin typeface="+mn-lt"/>
                <a:cs typeface="Times New Roman" pitchFamily="18" charset="0"/>
              </a:rPr>
              <a:t>Неоптерећено</a:t>
            </a:r>
          </a:p>
          <a:p>
            <a:pPr algn="just"/>
            <a:r>
              <a:rPr lang="en-US" b="0" smtClean="0">
                <a:solidFill>
                  <a:schemeClr val="bg1"/>
                </a:solidFill>
                <a:cs typeface="Times New Roman" pitchFamily="18" charset="0"/>
              </a:rPr>
              <a:t>7 испитивача (укупн</a:t>
            </a:r>
            <a:r>
              <a:rPr lang="sr-Cyrl-RS" b="0" smtClean="0">
                <a:solidFill>
                  <a:schemeClr val="bg1"/>
                </a:solidFill>
                <a:cs typeface="Times New Roman" pitchFamily="18" charset="0"/>
              </a:rPr>
              <a:t>о</a:t>
            </a:r>
            <a:r>
              <a:rPr lang="en-US" b="0" smtClean="0">
                <a:solidFill>
                  <a:schemeClr val="bg1"/>
                </a:solidFill>
                <a:cs typeface="Times New Roman" pitchFamily="18" charset="0"/>
              </a:rPr>
              <a:t> 490 kg)</a:t>
            </a:r>
            <a:endParaRPr lang="en-US" b="0">
              <a:solidFill>
                <a:srgbClr val="FF0000"/>
              </a:solidFill>
              <a:latin typeface="+mn-lt"/>
              <a:cs typeface="Times New Roman" pitchFamily="18" charset="0"/>
            </a:endParaRPr>
          </a:p>
        </p:txBody>
      </p:sp>
      <p:pic>
        <p:nvPicPr>
          <p:cNvPr id="12" name="Picture 11" descr="D:\Izvestaj\04_12_2019 Fotografije\IMG_20191204_101341.jpg"/>
          <p:cNvPicPr/>
          <p:nvPr/>
        </p:nvPicPr>
        <p:blipFill>
          <a:blip r:embed="rId3" cstate="print"/>
          <a:srcRect t="18921"/>
          <a:stretch>
            <a:fillRect/>
          </a:stretch>
        </p:blipFill>
        <p:spPr bwMode="auto">
          <a:xfrm>
            <a:off x="1" y="2819400"/>
            <a:ext cx="9144000" cy="3657600"/>
          </a:xfrm>
          <a:prstGeom prst="rect">
            <a:avLst/>
          </a:prstGeom>
          <a:noFill/>
          <a:ln w="9525">
            <a:noFill/>
            <a:miter lim="800000"/>
            <a:headEnd/>
            <a:tailEnd/>
          </a:ln>
        </p:spPr>
      </p:pic>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12"/>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4"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17</a:t>
            </a:fld>
            <a:r>
              <a:rPr lang="sr-Latn-RS" sz="1600" b="0" smtClean="0">
                <a:cs typeface="Arial" pitchFamily="34" charset="0"/>
              </a:rPr>
              <a:t> / 45</a:t>
            </a:r>
            <a:endParaRPr lang="en-US" sz="1600" b="0">
              <a:cs typeface="Arial" pitchFamily="34" charset="0"/>
            </a:endParaRPr>
          </a:p>
        </p:txBody>
      </p:sp>
      <p:sp>
        <p:nvSpPr>
          <p:cNvPr id="15"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Оптерећење возила</a:t>
            </a:r>
            <a:endParaRPr lang="en-US" sz="2000">
              <a:solidFill>
                <a:schemeClr val="tx1">
                  <a:lumMod val="50000"/>
                </a:schemeClr>
              </a:solidFill>
              <a:cs typeface="Arial" pitchFamily="34" charset="0"/>
            </a:endParaRPr>
          </a:p>
        </p:txBody>
      </p:sp>
      <p:sp>
        <p:nvSpPr>
          <p:cNvPr id="16" name="TextBox 15"/>
          <p:cNvSpPr txBox="1"/>
          <p:nvPr/>
        </p:nvSpPr>
        <p:spPr>
          <a:xfrm>
            <a:off x="4648200" y="762000"/>
            <a:ext cx="4648200" cy="1477328"/>
          </a:xfrm>
          <a:prstGeom prst="rect">
            <a:avLst/>
          </a:prstGeom>
          <a:noFill/>
        </p:spPr>
        <p:txBody>
          <a:bodyPr wrap="square" rtlCol="0">
            <a:spAutoFit/>
          </a:bodyPr>
          <a:lstStyle/>
          <a:p>
            <a:pPr algn="just"/>
            <a:r>
              <a:rPr lang="sr-Cyrl-RS" smtClean="0">
                <a:solidFill>
                  <a:schemeClr val="bg1"/>
                </a:solidFill>
                <a:latin typeface="+mn-lt"/>
                <a:cs typeface="Times New Roman" pitchFamily="18" charset="0"/>
              </a:rPr>
              <a:t>Оптерећено</a:t>
            </a:r>
          </a:p>
          <a:p>
            <a:pPr algn="just"/>
            <a:r>
              <a:rPr lang="en-US" b="0" smtClean="0">
                <a:solidFill>
                  <a:schemeClr val="bg1"/>
                </a:solidFill>
                <a:latin typeface="+mn-lt"/>
                <a:cs typeface="Times New Roman" pitchFamily="18" charset="0"/>
              </a:rPr>
              <a:t>50% макс</a:t>
            </a:r>
            <a:r>
              <a:rPr lang="sr-Cyrl-RS" b="0" smtClean="0">
                <a:solidFill>
                  <a:schemeClr val="bg1"/>
                </a:solidFill>
                <a:latin typeface="+mn-lt"/>
                <a:cs typeface="Times New Roman" pitchFamily="18" charset="0"/>
              </a:rPr>
              <a:t>.</a:t>
            </a:r>
            <a:r>
              <a:rPr lang="en-US" b="0" smtClean="0">
                <a:solidFill>
                  <a:schemeClr val="bg1"/>
                </a:solidFill>
                <a:latin typeface="+mn-lt"/>
                <a:cs typeface="Times New Roman" pitchFamily="18" charset="0"/>
              </a:rPr>
              <a:t> </a:t>
            </a:r>
            <a:r>
              <a:rPr lang="sr-Cyrl-RS" b="0" smtClean="0">
                <a:solidFill>
                  <a:schemeClr val="bg1"/>
                </a:solidFill>
                <a:latin typeface="+mn-lt"/>
                <a:cs typeface="Times New Roman" pitchFamily="18" charset="0"/>
              </a:rPr>
              <a:t>(као за </a:t>
            </a:r>
            <a:r>
              <a:rPr lang="en-US" b="0" i="1" smtClean="0">
                <a:solidFill>
                  <a:schemeClr val="bg1"/>
                </a:solidFill>
                <a:latin typeface="+mn-lt"/>
                <a:cs typeface="Times New Roman" pitchFamily="18" charset="0"/>
              </a:rPr>
              <a:t>SORT</a:t>
            </a:r>
            <a:r>
              <a:rPr lang="en-US" b="0" smtClean="0">
                <a:solidFill>
                  <a:schemeClr val="bg1"/>
                </a:solidFill>
                <a:latin typeface="+mn-lt"/>
                <a:cs typeface="Times New Roman" pitchFamily="18" charset="0"/>
              </a:rPr>
              <a:t> циклус</a:t>
            </a:r>
            <a:r>
              <a:rPr lang="sr-Cyrl-RS" b="0" smtClean="0">
                <a:solidFill>
                  <a:schemeClr val="bg1"/>
                </a:solidFill>
                <a:latin typeface="+mn-lt"/>
                <a:cs typeface="Times New Roman" pitchFamily="18" charset="0"/>
              </a:rPr>
              <a:t>)</a:t>
            </a:r>
            <a:r>
              <a:rPr lang="en-US" b="0" smtClean="0">
                <a:solidFill>
                  <a:schemeClr val="bg1"/>
                </a:solidFill>
                <a:latin typeface="+mn-lt"/>
                <a:cs typeface="Times New Roman" pitchFamily="18" charset="0"/>
              </a:rPr>
              <a:t> </a:t>
            </a:r>
            <a:endParaRPr lang="sr-Cyrl-RS" b="0" smtClean="0">
              <a:solidFill>
                <a:schemeClr val="bg1"/>
              </a:solidFill>
              <a:latin typeface="+mn-lt"/>
              <a:cs typeface="Times New Roman" pitchFamily="18" charset="0"/>
            </a:endParaRPr>
          </a:p>
          <a:p>
            <a:pPr algn="just"/>
            <a:r>
              <a:rPr lang="en-US" b="0" smtClean="0">
                <a:solidFill>
                  <a:schemeClr val="bg1"/>
                </a:solidFill>
                <a:latin typeface="+mn-lt"/>
                <a:cs typeface="Times New Roman" pitchFamily="18" charset="0"/>
              </a:rPr>
              <a:t>џакова са песком, масе 40 kg </a:t>
            </a:r>
            <a:endParaRPr lang="sr-Cyrl-RS" b="0" smtClean="0">
              <a:solidFill>
                <a:schemeClr val="bg1"/>
              </a:solidFill>
              <a:latin typeface="+mn-lt"/>
              <a:cs typeface="Times New Roman" pitchFamily="18" charset="0"/>
            </a:endParaRPr>
          </a:p>
          <a:p>
            <a:pPr algn="just"/>
            <a:r>
              <a:rPr lang="en-US" b="0" smtClean="0">
                <a:solidFill>
                  <a:schemeClr val="bg1"/>
                </a:solidFill>
                <a:latin typeface="+mn-lt"/>
                <a:cs typeface="Times New Roman" pitchFamily="18" charset="0"/>
              </a:rPr>
              <a:t>(</a:t>
            </a:r>
            <a:r>
              <a:rPr lang="sr-Cyrl-RS" b="0" smtClean="0">
                <a:solidFill>
                  <a:schemeClr val="bg1"/>
                </a:solidFill>
                <a:latin typeface="+mn-lt"/>
                <a:cs typeface="Times New Roman" pitchFamily="18" charset="0"/>
              </a:rPr>
              <a:t>укупно </a:t>
            </a:r>
            <a:r>
              <a:rPr lang="en-US" b="0" smtClean="0">
                <a:solidFill>
                  <a:schemeClr val="bg1"/>
                </a:solidFill>
                <a:latin typeface="+mn-lt"/>
                <a:cs typeface="Times New Roman" pitchFamily="18" charset="0"/>
              </a:rPr>
              <a:t>3060 kg</a:t>
            </a:r>
            <a:r>
              <a:rPr lang="sr-Cyrl-RS" b="0" smtClean="0">
                <a:solidFill>
                  <a:schemeClr val="bg1"/>
                </a:solidFill>
                <a:latin typeface="+mn-lt"/>
                <a:cs typeface="Times New Roman" pitchFamily="18" charset="0"/>
              </a:rPr>
              <a:t> = </a:t>
            </a:r>
            <a:r>
              <a:rPr lang="en-US" b="0" smtClean="0">
                <a:solidFill>
                  <a:schemeClr val="bg1"/>
                </a:solidFill>
                <a:latin typeface="+mn-lt"/>
                <a:cs typeface="Times New Roman" pitchFamily="18" charset="0"/>
              </a:rPr>
              <a:t>45 путника </a:t>
            </a:r>
            <a:r>
              <a:rPr lang="sr-Cyrl-RS" b="0" smtClean="0">
                <a:solidFill>
                  <a:schemeClr val="bg1"/>
                </a:solidFill>
                <a:latin typeface="+mn-lt"/>
                <a:cs typeface="Times New Roman" pitchFamily="18" charset="0"/>
              </a:rPr>
              <a:t>по </a:t>
            </a:r>
            <a:r>
              <a:rPr lang="en-US" b="0" smtClean="0">
                <a:solidFill>
                  <a:schemeClr val="bg1"/>
                </a:solidFill>
                <a:latin typeface="+mn-lt"/>
                <a:cs typeface="Times New Roman" pitchFamily="18" charset="0"/>
              </a:rPr>
              <a:t>68 kg)</a:t>
            </a:r>
            <a:endParaRPr lang="sr-Cyrl-RS" b="0" smtClean="0">
              <a:solidFill>
                <a:schemeClr val="bg1"/>
              </a:solidFill>
              <a:latin typeface="+mn-lt"/>
              <a:cs typeface="Times New Roman" pitchFamily="18" charset="0"/>
            </a:endParaRPr>
          </a:p>
          <a:p>
            <a:pPr algn="just"/>
            <a:r>
              <a:rPr lang="en-US" b="0" smtClean="0">
                <a:solidFill>
                  <a:schemeClr val="bg1"/>
                </a:solidFill>
                <a:latin typeface="+mn-lt"/>
                <a:cs typeface="Times New Roman" pitchFamily="18" charset="0"/>
              </a:rPr>
              <a:t>7 испитивача (укупн</a:t>
            </a:r>
            <a:r>
              <a:rPr lang="sr-Cyrl-RS" b="0" smtClean="0">
                <a:solidFill>
                  <a:schemeClr val="bg1"/>
                </a:solidFill>
                <a:latin typeface="+mn-lt"/>
                <a:cs typeface="Times New Roman" pitchFamily="18" charset="0"/>
              </a:rPr>
              <a:t>о</a:t>
            </a:r>
            <a:r>
              <a:rPr lang="en-US" b="0" smtClean="0">
                <a:solidFill>
                  <a:schemeClr val="bg1"/>
                </a:solidFill>
                <a:latin typeface="+mn-lt"/>
                <a:cs typeface="Times New Roman" pitchFamily="18" charset="0"/>
              </a:rPr>
              <a:t> 490 kg).</a:t>
            </a:r>
            <a:endParaRPr lang="en-US" b="0">
              <a:solidFill>
                <a:schemeClr val="bg1"/>
              </a:solidFill>
              <a:latin typeface="+mn-lt"/>
              <a:cs typeface="Times New Roman" pitchFamily="18" charset="0"/>
            </a:endParaRPr>
          </a:p>
        </p:txBody>
      </p:sp>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9" name="Rectangle 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388" name="TextBox 7"/>
          <p:cNvSpPr txBox="1">
            <a:spLocks noChangeArrowheads="1"/>
          </p:cNvSpPr>
          <p:nvPr/>
        </p:nvSpPr>
        <p:spPr bwMode="auto">
          <a:xfrm>
            <a:off x="228600" y="838200"/>
            <a:ext cx="8686800" cy="2031325"/>
          </a:xfrm>
          <a:prstGeom prst="rect">
            <a:avLst/>
          </a:prstGeom>
          <a:noFill/>
          <a:ln>
            <a:noFill/>
          </a:ln>
          <a:extLst/>
        </p:spPr>
        <p:txBody>
          <a:bodyPr>
            <a:spAutoFit/>
          </a:bodyPr>
          <a:lstStyle/>
          <a:p>
            <a:pPr algn="ctr">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endParaRPr lang="sr-Cyrl-CS">
              <a:solidFill>
                <a:schemeClr val="bg1"/>
              </a:solidFill>
              <a:latin typeface="+mn-lt"/>
            </a:endParaRPr>
          </a:p>
          <a:p>
            <a:pPr algn="l">
              <a:defRPr/>
            </a:pPr>
            <a:r>
              <a:rPr lang="sr-Cyrl-CS">
                <a:solidFill>
                  <a:schemeClr val="bg1"/>
                </a:solidFill>
                <a:latin typeface="+mn-lt"/>
              </a:rPr>
              <a:t> </a:t>
            </a:r>
            <a:endParaRPr lang="sr-Cyrl-CS" b="0">
              <a:solidFill>
                <a:schemeClr val="bg1"/>
              </a:solidFill>
              <a:effectLst>
                <a:outerShdw blurRad="38100" dist="38100" dir="2700000" algn="tl">
                  <a:srgbClr val="000000"/>
                </a:outerShdw>
              </a:effectLst>
              <a:latin typeface="+mn-lt"/>
            </a:endParaRPr>
          </a:p>
        </p:txBody>
      </p:sp>
      <p:sp>
        <p:nvSpPr>
          <p:cNvPr id="11" name="TextBox 10"/>
          <p:cNvSpPr txBox="1"/>
          <p:nvPr/>
        </p:nvSpPr>
        <p:spPr>
          <a:xfrm>
            <a:off x="228600" y="762000"/>
            <a:ext cx="8686800" cy="5601533"/>
          </a:xfrm>
          <a:prstGeom prst="rect">
            <a:avLst/>
          </a:prstGeom>
          <a:noFill/>
        </p:spPr>
        <p:txBody>
          <a:bodyPr wrap="square" rtlCol="0">
            <a:spAutoFit/>
          </a:bodyPr>
          <a:lstStyle/>
          <a:p>
            <a:pPr marL="180975" indent="-180975" algn="just">
              <a:buFont typeface="Arial" pitchFamily="34" charset="0"/>
              <a:buChar char="•"/>
            </a:pPr>
            <a:r>
              <a:rPr lang="en-US" b="0" i="1" smtClean="0">
                <a:solidFill>
                  <a:schemeClr val="bg1"/>
                </a:solidFill>
                <a:latin typeface="+mn-lt"/>
                <a:cs typeface="Times New Roman" pitchFamily="18" charset="0"/>
              </a:rPr>
              <a:t>CAN </a:t>
            </a:r>
            <a:r>
              <a:rPr lang="en-US" b="0" smtClean="0">
                <a:solidFill>
                  <a:schemeClr val="bg1"/>
                </a:solidFill>
                <a:latin typeface="+mn-lt"/>
                <a:cs typeface="Times New Roman" pitchFamily="18" charset="0"/>
              </a:rPr>
              <a:t>(енг. </a:t>
            </a:r>
            <a:r>
              <a:rPr lang="en-US" b="0" i="1" smtClean="0">
                <a:solidFill>
                  <a:schemeClr val="bg1"/>
                </a:solidFill>
                <a:latin typeface="+mn-lt"/>
                <a:cs typeface="Times New Roman" pitchFamily="18" charset="0"/>
              </a:rPr>
              <a:t>Controller Area Network</a:t>
            </a:r>
            <a:r>
              <a:rPr lang="en-US" b="0" smtClean="0">
                <a:solidFill>
                  <a:schemeClr val="bg1"/>
                </a:solidFill>
                <a:latin typeface="+mn-lt"/>
                <a:cs typeface="Times New Roman" pitchFamily="18" charset="0"/>
              </a:rPr>
              <a:t>) представља стандард којим се омогућава комуникација између микроконтролера и других уређаја на возилу без потребе за повезивањем истих на централни рачунар. Протокол по коме функционише </a:t>
            </a:r>
            <a:r>
              <a:rPr lang="en-US" b="0" i="1" smtClean="0">
                <a:solidFill>
                  <a:schemeClr val="bg1"/>
                </a:solidFill>
                <a:latin typeface="+mn-lt"/>
                <a:cs typeface="Times New Roman" pitchFamily="18" charset="0"/>
              </a:rPr>
              <a:t>CAN</a:t>
            </a:r>
            <a:r>
              <a:rPr lang="en-US" b="0" smtClean="0">
                <a:solidFill>
                  <a:schemeClr val="bg1"/>
                </a:solidFill>
                <a:latin typeface="+mn-lt"/>
                <a:cs typeface="Times New Roman" pitchFamily="18" charset="0"/>
              </a:rPr>
              <a:t> магистрала је заснован на порукама, путем којих различити модули на мрежи комуницирају, развијен је првенствено за примену у моторним возилима и обезбеђује високу поузданост и брзи пренос података.</a:t>
            </a:r>
            <a:endParaRPr lang="sr-Cyrl-RS" b="0" smtClean="0">
              <a:solidFill>
                <a:schemeClr val="bg1"/>
              </a:solidFill>
              <a:latin typeface="+mn-lt"/>
              <a:cs typeface="Times New Roman" pitchFamily="18" charset="0"/>
            </a:endParaRPr>
          </a:p>
          <a:p>
            <a:pPr marL="180975" indent="-180975" algn="just">
              <a:buFont typeface="Arial" pitchFamily="34" charset="0"/>
              <a:buChar char="•"/>
            </a:pPr>
            <a:endParaRPr lang="sr-Cyrl-RS" b="0" smtClean="0">
              <a:solidFill>
                <a:schemeClr val="bg1"/>
              </a:solidFill>
              <a:latin typeface="+mn-lt"/>
              <a:cs typeface="Times New Roman" pitchFamily="18" charset="0"/>
            </a:endParaRPr>
          </a:p>
          <a:p>
            <a:pPr marL="180975" indent="-180975" algn="just">
              <a:buFont typeface="Arial" pitchFamily="34" charset="0"/>
              <a:buChar char="•"/>
            </a:pPr>
            <a:r>
              <a:rPr lang="en-US" b="0" smtClean="0">
                <a:solidFill>
                  <a:schemeClr val="bg1"/>
                </a:solidFill>
                <a:latin typeface="+mn-lt"/>
                <a:cs typeface="Times New Roman" pitchFamily="18" charset="0"/>
              </a:rPr>
              <a:t>Путем </a:t>
            </a:r>
            <a:r>
              <a:rPr lang="en-US" b="0" i="1" smtClean="0">
                <a:solidFill>
                  <a:schemeClr val="bg1"/>
                </a:solidFill>
                <a:latin typeface="+mn-lt"/>
                <a:cs typeface="Times New Roman" pitchFamily="18" charset="0"/>
              </a:rPr>
              <a:t>V-CAN</a:t>
            </a:r>
            <a:r>
              <a:rPr lang="en-US" b="0" smtClean="0">
                <a:solidFill>
                  <a:schemeClr val="bg1"/>
                </a:solidFill>
                <a:latin typeface="+mn-lt"/>
                <a:cs typeface="Times New Roman" pitchFamily="18" charset="0"/>
              </a:rPr>
              <a:t>-a се са повећаном прецизношћу (већина сигнала је доступна и на </a:t>
            </a:r>
            <a:r>
              <a:rPr lang="en-US" b="0" i="1" smtClean="0">
                <a:solidFill>
                  <a:schemeClr val="bg1"/>
                </a:solidFill>
                <a:latin typeface="+mn-lt"/>
                <a:cs typeface="Times New Roman" pitchFamily="18" charset="0"/>
              </a:rPr>
              <a:t>S-CAN</a:t>
            </a:r>
            <a:r>
              <a:rPr lang="en-US" b="0" smtClean="0">
                <a:solidFill>
                  <a:schemeClr val="bg1"/>
                </a:solidFill>
                <a:latin typeface="+mn-lt"/>
                <a:cs typeface="Times New Roman" pitchFamily="18" charset="0"/>
              </a:rPr>
              <a:t> магистрали али са незадовољавајућом прецизношћу и резолуцијом) могу пратити величине као што су температура суперкондензатора [°С], јачина струје [А] и напон [V] које испоручује суперкондензатор, брзина возила [km/h], положај система за пренос снаге (ход унапред, празан ход, ход уназад) који се приказује помоћу стања 0 - искључено и 1 - укључено. </a:t>
            </a:r>
            <a:endParaRPr lang="sr-Cyrl-RS" b="0" smtClean="0">
              <a:solidFill>
                <a:schemeClr val="bg1"/>
              </a:solidFill>
              <a:latin typeface="+mn-lt"/>
              <a:cs typeface="Times New Roman" pitchFamily="18" charset="0"/>
            </a:endParaRPr>
          </a:p>
          <a:p>
            <a:pPr marL="180975" indent="-180975" algn="just">
              <a:buFont typeface="Arial" pitchFamily="34" charset="0"/>
              <a:buChar char="•"/>
            </a:pPr>
            <a:endParaRPr lang="en-US" b="0" smtClean="0">
              <a:solidFill>
                <a:schemeClr val="bg1"/>
              </a:solidFill>
              <a:latin typeface="+mn-lt"/>
              <a:cs typeface="Times New Roman" pitchFamily="18" charset="0"/>
            </a:endParaRPr>
          </a:p>
          <a:p>
            <a:pPr marL="180975" indent="-180975" algn="just">
              <a:buFont typeface="Arial" pitchFamily="34" charset="0"/>
              <a:buChar char="•"/>
            </a:pPr>
            <a:r>
              <a:rPr lang="en-US" b="0" i="1" smtClean="0">
                <a:solidFill>
                  <a:schemeClr val="bg1"/>
                </a:solidFill>
                <a:latin typeface="+mn-lt"/>
                <a:cs typeface="Times New Roman" pitchFamily="18" charset="0"/>
              </a:rPr>
              <a:t>S</a:t>
            </a:r>
            <a:r>
              <a:rPr lang="sr-Cyrl-RS" b="0" i="1" smtClean="0">
                <a:solidFill>
                  <a:schemeClr val="bg1"/>
                </a:solidFill>
                <a:latin typeface="+mn-lt"/>
                <a:cs typeface="Times New Roman" pitchFamily="18" charset="0"/>
              </a:rPr>
              <a:t>-</a:t>
            </a:r>
            <a:r>
              <a:rPr lang="en-US" b="0" i="1" smtClean="0">
                <a:solidFill>
                  <a:schemeClr val="bg1"/>
                </a:solidFill>
                <a:latin typeface="+mn-lt"/>
                <a:cs typeface="Times New Roman" pitchFamily="18" charset="0"/>
              </a:rPr>
              <a:t>CAN</a:t>
            </a:r>
            <a:r>
              <a:rPr lang="en-US" b="0" smtClean="0">
                <a:solidFill>
                  <a:schemeClr val="bg1"/>
                </a:solidFill>
                <a:latin typeface="+mn-lt"/>
                <a:cs typeface="Times New Roman" pitchFamily="18" charset="0"/>
              </a:rPr>
              <a:t> магистрала омогућава прецизнију аквизицију података као што су статус напуњености суперкондензатора [%], обртни момент електромотора [%], број обртаја електромотора [min</a:t>
            </a:r>
            <a:r>
              <a:rPr lang="en-US" b="0" baseline="30000" smtClean="0">
                <a:solidFill>
                  <a:schemeClr val="bg1"/>
                </a:solidFill>
                <a:latin typeface="+mn-lt"/>
                <a:cs typeface="Times New Roman" pitchFamily="18" charset="0"/>
              </a:rPr>
              <a:t>-1</a:t>
            </a:r>
            <a:r>
              <a:rPr lang="en-US" b="0" smtClean="0">
                <a:solidFill>
                  <a:schemeClr val="bg1"/>
                </a:solidFill>
                <a:latin typeface="+mn-lt"/>
                <a:cs typeface="Times New Roman" pitchFamily="18" charset="0"/>
              </a:rPr>
              <a:t>], положај команде „гаса“ и кочнице [%].</a:t>
            </a:r>
            <a:endParaRPr lang="sr-Cyrl-RS" b="0" smtClean="0">
              <a:solidFill>
                <a:schemeClr val="bg1"/>
              </a:solidFill>
              <a:latin typeface="+mn-lt"/>
              <a:cs typeface="Times New Roman" pitchFamily="18" charset="0"/>
            </a:endParaRPr>
          </a:p>
          <a:p>
            <a:pPr algn="just"/>
            <a:endParaRPr lang="en-US" sz="1600" b="0">
              <a:solidFill>
                <a:schemeClr val="bg1"/>
              </a:solidFill>
              <a:latin typeface="+mn-lt"/>
              <a:cs typeface="Times New Roman" pitchFamily="18" charset="0"/>
            </a:endParaRPr>
          </a:p>
        </p:txBody>
      </p:sp>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11"/>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12"/>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4"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18</a:t>
            </a:fld>
            <a:r>
              <a:rPr lang="sr-Latn-RS" sz="1600" b="0" smtClean="0">
                <a:cs typeface="Arial" pitchFamily="34" charset="0"/>
              </a:rPr>
              <a:t> / 45</a:t>
            </a:r>
            <a:endParaRPr lang="en-US" sz="1600" b="0">
              <a:cs typeface="Arial" pitchFamily="34" charset="0"/>
            </a:endParaRPr>
          </a:p>
        </p:txBody>
      </p:sp>
      <p:sp>
        <p:nvSpPr>
          <p:cNvPr id="15"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Систем за праћење рада аутобуса - </a:t>
            </a:r>
            <a:r>
              <a:rPr lang="en-US" sz="2000" smtClean="0">
                <a:solidFill>
                  <a:schemeClr val="tx1">
                    <a:lumMod val="50000"/>
                  </a:schemeClr>
                </a:solidFill>
                <a:cs typeface="Arial" pitchFamily="34" charset="0"/>
              </a:rPr>
              <a:t>CAN</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pic>
        <p:nvPicPr>
          <p:cNvPr id="8" name="Picture 7"/>
          <p:cNvPicPr/>
          <p:nvPr/>
        </p:nvPicPr>
        <p:blipFill>
          <a:blip r:embed="rId3" cstate="print">
            <a:extLst>
              <a:ext uri="{28A0092B-C50C-407E-A947-70E740481C1C}">
                <a14:useLocalDpi xmlns="" xmlns:a14="http://schemas.microsoft.com/office/drawing/2010/main" val="0"/>
              </a:ext>
            </a:extLst>
          </a:blip>
          <a:stretch>
            <a:fillRect/>
          </a:stretch>
        </p:blipFill>
        <p:spPr>
          <a:xfrm>
            <a:off x="2057400" y="685800"/>
            <a:ext cx="4953000" cy="5715000"/>
          </a:xfrm>
          <a:prstGeom prst="rect">
            <a:avLst/>
          </a:prstGeom>
        </p:spPr>
      </p:pic>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11"/>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12"/>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4"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19</a:t>
            </a:fld>
            <a:r>
              <a:rPr lang="sr-Latn-RS" sz="1600" b="0" smtClean="0">
                <a:cs typeface="Arial" pitchFamily="34" charset="0"/>
              </a:rPr>
              <a:t> / 45</a:t>
            </a:r>
            <a:endParaRPr lang="en-US" sz="1600" b="0">
              <a:cs typeface="Arial" pitchFamily="34" charset="0"/>
            </a:endParaRPr>
          </a:p>
        </p:txBody>
      </p:sp>
      <p:sp>
        <p:nvSpPr>
          <p:cNvPr id="15"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Систем за праћење рада аутобуса - </a:t>
            </a:r>
            <a:r>
              <a:rPr lang="en-US" sz="2000" smtClean="0">
                <a:solidFill>
                  <a:schemeClr val="tx1">
                    <a:lumMod val="50000"/>
                  </a:schemeClr>
                </a:solidFill>
                <a:cs typeface="Arial" pitchFamily="34" charset="0"/>
              </a:rPr>
              <a:t>CAN</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9" name="Rectangle 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TextBox 10"/>
          <p:cNvSpPr txBox="1"/>
          <p:nvPr/>
        </p:nvSpPr>
        <p:spPr>
          <a:xfrm>
            <a:off x="228600" y="762000"/>
            <a:ext cx="8686800" cy="3831818"/>
          </a:xfrm>
          <a:prstGeom prst="rect">
            <a:avLst/>
          </a:prstGeom>
          <a:noFill/>
        </p:spPr>
        <p:txBody>
          <a:bodyPr wrap="square" rtlCol="0">
            <a:spAutoFit/>
          </a:bodyPr>
          <a:lstStyle/>
          <a:p>
            <a:pPr marL="173038" lvl="0" indent="-173038" algn="l">
              <a:spcAft>
                <a:spcPts val="600"/>
              </a:spcAft>
              <a:buFont typeface="Arial" pitchFamily="34" charset="0"/>
              <a:buChar char="•"/>
            </a:pPr>
            <a:r>
              <a:rPr lang="en-US" b="0" smtClean="0">
                <a:solidFill>
                  <a:schemeClr val="bg1"/>
                </a:solidFill>
                <a:latin typeface="+mn-lt"/>
                <a:cs typeface="Times New Roman" pitchFamily="18" charset="0"/>
              </a:rPr>
              <a:t>Мерно-аквизициони уређај - </a:t>
            </a:r>
            <a:r>
              <a:rPr lang="en-US" b="0" i="1" smtClean="0">
                <a:solidFill>
                  <a:schemeClr val="bg1"/>
                </a:solidFill>
                <a:latin typeface="+mn-lt"/>
                <a:cs typeface="Times New Roman" pitchFamily="18" charset="0"/>
              </a:rPr>
              <a:t>HBM QuantumX MX840A</a:t>
            </a:r>
            <a:r>
              <a:rPr lang="en-US" b="0" smtClean="0">
                <a:solidFill>
                  <a:schemeClr val="bg1"/>
                </a:solidFill>
                <a:latin typeface="+mn-lt"/>
                <a:cs typeface="Times New Roman" pitchFamily="18" charset="0"/>
              </a:rPr>
              <a:t> (</a:t>
            </a:r>
            <a:r>
              <a:rPr lang="sr-Cyrl-RS" b="0" smtClean="0">
                <a:solidFill>
                  <a:schemeClr val="bg1"/>
                </a:solidFill>
                <a:latin typeface="+mn-lt"/>
                <a:cs typeface="Times New Roman" pitchFamily="18" charset="0"/>
              </a:rPr>
              <a:t>2 </a:t>
            </a:r>
            <a:r>
              <a:rPr lang="en-US" b="0" smtClean="0">
                <a:solidFill>
                  <a:schemeClr val="bg1"/>
                </a:solidFill>
                <a:latin typeface="+mn-lt"/>
                <a:cs typeface="Times New Roman" pitchFamily="18" charset="0"/>
              </a:rPr>
              <a:t>комада)</a:t>
            </a:r>
            <a:endParaRPr lang="sr-Cyrl-RS" b="0"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i="1" smtClean="0">
                <a:solidFill>
                  <a:schemeClr val="bg1"/>
                </a:solidFill>
                <a:latin typeface="+mn-lt"/>
                <a:cs typeface="Times New Roman" pitchFamily="18" charset="0"/>
              </a:rPr>
              <a:t>Firewire HBM </a:t>
            </a:r>
            <a:r>
              <a:rPr lang="en-US" b="0" smtClean="0">
                <a:solidFill>
                  <a:schemeClr val="bg1"/>
                </a:solidFill>
                <a:latin typeface="+mn-lt"/>
                <a:cs typeface="Times New Roman" pitchFamily="18" charset="0"/>
              </a:rPr>
              <a:t>- проводник за повезивање </a:t>
            </a:r>
            <a:r>
              <a:rPr lang="sr-Cyrl-RS" b="0" smtClean="0">
                <a:solidFill>
                  <a:schemeClr val="bg1"/>
                </a:solidFill>
                <a:latin typeface="+mn-lt"/>
                <a:cs typeface="Times New Roman" pitchFamily="18" charset="0"/>
              </a:rPr>
              <a:t>и синхронизацију </a:t>
            </a:r>
            <a:r>
              <a:rPr lang="en-US" b="0" smtClean="0">
                <a:solidFill>
                  <a:schemeClr val="bg1"/>
                </a:solidFill>
                <a:latin typeface="+mn-lt"/>
                <a:cs typeface="Times New Roman" pitchFamily="18" charset="0"/>
              </a:rPr>
              <a:t>аквизицион</a:t>
            </a:r>
            <a:r>
              <a:rPr lang="sr-Cyrl-RS" b="0" smtClean="0">
                <a:solidFill>
                  <a:schemeClr val="bg1"/>
                </a:solidFill>
                <a:latin typeface="+mn-lt"/>
                <a:cs typeface="Times New Roman" pitchFamily="18" charset="0"/>
              </a:rPr>
              <a:t>их </a:t>
            </a:r>
            <a:r>
              <a:rPr lang="en-US" b="0" smtClean="0">
                <a:solidFill>
                  <a:schemeClr val="bg1"/>
                </a:solidFill>
                <a:latin typeface="+mn-lt"/>
                <a:cs typeface="Times New Roman" pitchFamily="18" charset="0"/>
              </a:rPr>
              <a:t>уређаја</a:t>
            </a:r>
            <a:endParaRPr lang="sr-Cyrl-RS" b="0"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smtClean="0">
                <a:solidFill>
                  <a:schemeClr val="bg1"/>
                </a:solidFill>
                <a:latin typeface="+mn-lt"/>
                <a:cs typeface="Times New Roman" pitchFamily="18" charset="0"/>
              </a:rPr>
              <a:t>Давач убрзања - </a:t>
            </a:r>
            <a:r>
              <a:rPr lang="en-US" b="0" i="1" smtClean="0">
                <a:solidFill>
                  <a:schemeClr val="bg1"/>
                </a:solidFill>
                <a:latin typeface="+mn-lt"/>
                <a:cs typeface="Times New Roman" pitchFamily="18" charset="0"/>
              </a:rPr>
              <a:t>Monitran MTN/7100</a:t>
            </a:r>
            <a:endParaRPr lang="sr-Cyrl-RS" b="0" i="1"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i="1" smtClean="0">
                <a:solidFill>
                  <a:schemeClr val="bg1"/>
                </a:solidFill>
                <a:latin typeface="+mn-lt"/>
                <a:cs typeface="Times New Roman" pitchFamily="18" charset="0"/>
              </a:rPr>
              <a:t>GPS</a:t>
            </a:r>
            <a:r>
              <a:rPr lang="en-US" b="0" smtClean="0">
                <a:solidFill>
                  <a:schemeClr val="bg1"/>
                </a:solidFill>
                <a:latin typeface="+mn-lt"/>
                <a:cs typeface="Times New Roman" pitchFamily="18" charset="0"/>
              </a:rPr>
              <a:t> давач брзине </a:t>
            </a:r>
            <a:r>
              <a:rPr lang="en-US" b="0" i="1" smtClean="0">
                <a:solidFill>
                  <a:schemeClr val="bg1"/>
                </a:solidFill>
                <a:latin typeface="+mn-lt"/>
                <a:cs typeface="Times New Roman" pitchFamily="18" charset="0"/>
              </a:rPr>
              <a:t>Racelogic - Vbox</a:t>
            </a:r>
            <a:endParaRPr lang="sr-Cyrl-RS" b="0" i="1"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smtClean="0">
                <a:solidFill>
                  <a:schemeClr val="bg1"/>
                </a:solidFill>
                <a:latin typeface="+mn-lt"/>
                <a:cs typeface="Times New Roman" pitchFamily="18" charset="0"/>
              </a:rPr>
              <a:t>Преносни рачунар </a:t>
            </a:r>
            <a:r>
              <a:rPr lang="en-US" b="0" i="1" smtClean="0">
                <a:solidFill>
                  <a:schemeClr val="bg1"/>
                </a:solidFill>
                <a:latin typeface="+mn-lt"/>
                <a:cs typeface="Times New Roman" pitchFamily="18" charset="0"/>
              </a:rPr>
              <a:t>Fujitsu Lifebook E series</a:t>
            </a:r>
            <a:endParaRPr lang="sr-Cyrl-RS" b="0" i="1"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smtClean="0">
                <a:solidFill>
                  <a:schemeClr val="bg1"/>
                </a:solidFill>
                <a:latin typeface="+mn-lt"/>
                <a:cs typeface="Times New Roman" pitchFamily="18" charset="0"/>
              </a:rPr>
              <a:t>Преносни рачунар (таблет) </a:t>
            </a:r>
            <a:r>
              <a:rPr lang="en-US" b="0" i="1" smtClean="0">
                <a:solidFill>
                  <a:schemeClr val="bg1"/>
                </a:solidFill>
                <a:latin typeface="+mn-lt"/>
                <a:cs typeface="Times New Roman" pitchFamily="18" charset="0"/>
              </a:rPr>
              <a:t>Samsung Galaxy Tab A</a:t>
            </a:r>
            <a:endParaRPr lang="sr-Cyrl-RS" b="0" i="1"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smtClean="0">
                <a:solidFill>
                  <a:schemeClr val="bg1"/>
                </a:solidFill>
                <a:latin typeface="+mn-lt"/>
                <a:cs typeface="Times New Roman" pitchFamily="18" charset="0"/>
              </a:rPr>
              <a:t>Софтверски пакет за прикупљање и обраду података </a:t>
            </a:r>
            <a:r>
              <a:rPr lang="en-US" b="0" i="1" smtClean="0">
                <a:solidFill>
                  <a:schemeClr val="bg1"/>
                </a:solidFill>
                <a:latin typeface="+mn-lt"/>
                <a:cs typeface="Times New Roman" pitchFamily="18" charset="0"/>
              </a:rPr>
              <a:t>CatmanAP V3.5.1</a:t>
            </a:r>
            <a:endParaRPr lang="sr-Cyrl-RS" b="0" i="1"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smtClean="0">
                <a:solidFill>
                  <a:schemeClr val="bg1"/>
                </a:solidFill>
                <a:latin typeface="+mn-lt"/>
                <a:cs typeface="Times New Roman" pitchFamily="18" charset="0"/>
              </a:rPr>
              <a:t>Етернет разделник са </a:t>
            </a:r>
            <a:r>
              <a:rPr lang="en-US" b="0" i="1" smtClean="0">
                <a:solidFill>
                  <a:schemeClr val="bg1"/>
                </a:solidFill>
                <a:latin typeface="+mn-lt"/>
                <a:cs typeface="Times New Roman" pitchFamily="18" charset="0"/>
              </a:rPr>
              <a:t>WiFi </a:t>
            </a:r>
            <a:r>
              <a:rPr lang="en-US" b="0" smtClean="0">
                <a:solidFill>
                  <a:schemeClr val="bg1"/>
                </a:solidFill>
                <a:latin typeface="+mn-lt"/>
                <a:cs typeface="Times New Roman" pitchFamily="18" charset="0"/>
              </a:rPr>
              <a:t>модулом </a:t>
            </a:r>
            <a:r>
              <a:rPr lang="en-US" b="0" i="1" smtClean="0">
                <a:solidFill>
                  <a:schemeClr val="bg1"/>
                </a:solidFill>
                <a:latin typeface="+mn-lt"/>
                <a:cs typeface="Times New Roman" pitchFamily="18" charset="0"/>
              </a:rPr>
              <a:t>Tenda N150 easy</a:t>
            </a:r>
            <a:endParaRPr lang="sr-Cyrl-RS" b="0" i="1"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smtClean="0">
                <a:solidFill>
                  <a:schemeClr val="bg1"/>
                </a:solidFill>
                <a:latin typeface="+mn-lt"/>
                <a:cs typeface="Times New Roman" pitchFamily="18" charset="0"/>
              </a:rPr>
              <a:t>Претварач напона (24V / 22V- синусни)</a:t>
            </a:r>
            <a:endParaRPr lang="sr-Cyrl-RS" b="0"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sr-Cyrl-RS" b="0" smtClean="0">
                <a:solidFill>
                  <a:schemeClr val="bg1"/>
                </a:solidFill>
                <a:latin typeface="+mn-lt"/>
                <a:cs typeface="Times New Roman" pitchFamily="18" charset="0"/>
              </a:rPr>
              <a:t>Инклинометар – </a:t>
            </a:r>
            <a:r>
              <a:rPr lang="en-US" b="0" i="1" smtClean="0">
                <a:solidFill>
                  <a:schemeClr val="bg1"/>
                </a:solidFill>
                <a:latin typeface="+mn-lt"/>
                <a:cs typeface="Times New Roman" pitchFamily="18" charset="0"/>
              </a:rPr>
              <a:t>WIT-motion SINIT232</a:t>
            </a:r>
            <a:endParaRPr lang="en-US" b="0">
              <a:solidFill>
                <a:schemeClr val="bg1"/>
              </a:solidFill>
              <a:latin typeface="+mn-lt"/>
              <a:cs typeface="Times New Roman" pitchFamily="18" charset="0"/>
            </a:endParaRPr>
          </a:p>
        </p:txBody>
      </p:sp>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11"/>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5" name="Rectangle 14"/>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20</a:t>
            </a:fld>
            <a:r>
              <a:rPr lang="sr-Latn-RS" sz="1600" b="0" smtClean="0">
                <a:cs typeface="Arial" pitchFamily="34" charset="0"/>
              </a:rPr>
              <a:t> / 45</a:t>
            </a:r>
            <a:endParaRPr lang="en-US" sz="1600" b="0">
              <a:cs typeface="Arial" pitchFamily="34" charset="0"/>
            </a:endParaRPr>
          </a:p>
        </p:txBody>
      </p:sp>
      <p:sp>
        <p:nvSpPr>
          <p:cNvPr id="17"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Мерна опрема</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 name="Picture 13"/>
          <p:cNvPicPr/>
          <p:nvPr/>
        </p:nvPicPr>
        <p:blipFill>
          <a:blip r:embed="rId3" cstate="print"/>
          <a:srcRect l="3102" r="10046" b="9837"/>
          <a:stretch>
            <a:fillRect/>
          </a:stretch>
        </p:blipFill>
        <p:spPr>
          <a:xfrm>
            <a:off x="3886200" y="3429000"/>
            <a:ext cx="4953000" cy="2935111"/>
          </a:xfrm>
          <a:prstGeom prst="rect">
            <a:avLst/>
          </a:prstGeom>
        </p:spPr>
      </p:pic>
      <p:sp>
        <p:nvSpPr>
          <p:cNvPr id="9" name="Rectangle 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TextBox 12"/>
          <p:cNvSpPr txBox="1"/>
          <p:nvPr/>
        </p:nvSpPr>
        <p:spPr>
          <a:xfrm>
            <a:off x="228600" y="762000"/>
            <a:ext cx="8686800" cy="4708981"/>
          </a:xfrm>
          <a:prstGeom prst="rect">
            <a:avLst/>
          </a:prstGeom>
          <a:noFill/>
        </p:spPr>
        <p:txBody>
          <a:bodyPr wrap="square" rtlCol="0">
            <a:spAutoFit/>
          </a:bodyPr>
          <a:lstStyle/>
          <a:p>
            <a:pPr marL="180975" lvl="0" indent="-180975" algn="l">
              <a:spcAft>
                <a:spcPts val="600"/>
              </a:spcAft>
              <a:buFont typeface="Arial" pitchFamily="34" charset="0"/>
              <a:buChar char="•"/>
            </a:pPr>
            <a:r>
              <a:rPr lang="en-US" b="0" smtClean="0">
                <a:solidFill>
                  <a:schemeClr val="bg1"/>
                </a:solidFill>
                <a:latin typeface="+mn-lt"/>
                <a:cs typeface="Times New Roman" pitchFamily="18" charset="0"/>
              </a:rPr>
              <a:t>Рачунар је повезан на </a:t>
            </a:r>
            <a:r>
              <a:rPr lang="en-US" b="0" i="1" smtClean="0">
                <a:solidFill>
                  <a:schemeClr val="bg1"/>
                </a:solidFill>
                <a:latin typeface="+mn-lt"/>
                <a:cs typeface="Times New Roman" pitchFamily="18" charset="0"/>
              </a:rPr>
              <a:t>Ethernet</a:t>
            </a:r>
            <a:r>
              <a:rPr lang="en-US" b="0" smtClean="0">
                <a:solidFill>
                  <a:schemeClr val="bg1"/>
                </a:solidFill>
                <a:latin typeface="+mn-lt"/>
                <a:cs typeface="Times New Roman" pitchFamily="18" charset="0"/>
              </a:rPr>
              <a:t> разделник помоћу </a:t>
            </a:r>
            <a:r>
              <a:rPr lang="en-US" b="0" i="1" smtClean="0">
                <a:solidFill>
                  <a:schemeClr val="bg1"/>
                </a:solidFill>
                <a:latin typeface="+mn-lt"/>
                <a:cs typeface="Times New Roman" pitchFamily="18" charset="0"/>
              </a:rPr>
              <a:t>LAN</a:t>
            </a:r>
            <a:r>
              <a:rPr lang="en-US" b="0" smtClean="0">
                <a:solidFill>
                  <a:schemeClr val="bg1"/>
                </a:solidFill>
                <a:latin typeface="+mn-lt"/>
                <a:cs typeface="Times New Roman" pitchFamily="18" charset="0"/>
              </a:rPr>
              <a:t> </a:t>
            </a:r>
            <a:r>
              <a:rPr lang="sr-Cyrl-RS" b="0" smtClean="0">
                <a:solidFill>
                  <a:schemeClr val="bg1"/>
                </a:solidFill>
                <a:latin typeface="+mn-lt"/>
                <a:cs typeface="Times New Roman" pitchFamily="18" charset="0"/>
              </a:rPr>
              <a:t>проводника</a:t>
            </a:r>
          </a:p>
          <a:p>
            <a:pPr marL="180975" lvl="0" indent="-180975" algn="l">
              <a:spcAft>
                <a:spcPts val="600"/>
              </a:spcAft>
              <a:buFont typeface="Arial" pitchFamily="34" charset="0"/>
              <a:buChar char="•"/>
            </a:pPr>
            <a:r>
              <a:rPr lang="en-US" b="0" smtClean="0">
                <a:solidFill>
                  <a:schemeClr val="bg1"/>
                </a:solidFill>
                <a:latin typeface="+mn-lt"/>
                <a:cs typeface="Times New Roman" pitchFamily="18" charset="0"/>
              </a:rPr>
              <a:t>Оба мерно-аквизициона уређаја повезана су на </a:t>
            </a:r>
            <a:r>
              <a:rPr lang="en-US" b="0" i="1" smtClean="0">
                <a:solidFill>
                  <a:schemeClr val="bg1"/>
                </a:solidFill>
                <a:latin typeface="+mn-lt"/>
                <a:cs typeface="Times New Roman" pitchFamily="18" charset="0"/>
              </a:rPr>
              <a:t>Ethernet</a:t>
            </a:r>
            <a:r>
              <a:rPr lang="en-US" b="0" smtClean="0">
                <a:solidFill>
                  <a:schemeClr val="bg1"/>
                </a:solidFill>
                <a:latin typeface="+mn-lt"/>
                <a:cs typeface="Times New Roman" pitchFamily="18" charset="0"/>
              </a:rPr>
              <a:t> разделник помоћу </a:t>
            </a:r>
            <a:r>
              <a:rPr lang="en-US" b="0" i="1" smtClean="0">
                <a:solidFill>
                  <a:schemeClr val="bg1"/>
                </a:solidFill>
                <a:latin typeface="+mn-lt"/>
                <a:cs typeface="Times New Roman" pitchFamily="18" charset="0"/>
              </a:rPr>
              <a:t>LAN</a:t>
            </a:r>
            <a:r>
              <a:rPr lang="en-US" b="0" smtClean="0">
                <a:solidFill>
                  <a:schemeClr val="bg1"/>
                </a:solidFill>
                <a:latin typeface="+mn-lt"/>
                <a:cs typeface="Times New Roman" pitchFamily="18" charset="0"/>
              </a:rPr>
              <a:t> </a:t>
            </a:r>
            <a:r>
              <a:rPr lang="sr-Cyrl-RS" b="0" smtClean="0">
                <a:solidFill>
                  <a:schemeClr val="bg1"/>
                </a:solidFill>
                <a:latin typeface="+mn-lt"/>
                <a:cs typeface="Times New Roman" pitchFamily="18" charset="0"/>
              </a:rPr>
              <a:t>проводника</a:t>
            </a:r>
          </a:p>
          <a:p>
            <a:pPr marL="180975" lvl="0" indent="-180975" algn="l">
              <a:spcAft>
                <a:spcPts val="600"/>
              </a:spcAft>
              <a:buFont typeface="Arial" pitchFamily="34" charset="0"/>
              <a:buChar char="•"/>
            </a:pPr>
            <a:r>
              <a:rPr lang="en-US" b="0" smtClean="0">
                <a:solidFill>
                  <a:schemeClr val="bg1"/>
                </a:solidFill>
                <a:latin typeface="+mn-lt"/>
                <a:cs typeface="Times New Roman" pitchFamily="18" charset="0"/>
              </a:rPr>
              <a:t>Мерно-аквизициони уређаји синхронизовани су преко </a:t>
            </a:r>
            <a:r>
              <a:rPr lang="en-US" b="0" i="1" smtClean="0">
                <a:solidFill>
                  <a:schemeClr val="bg1"/>
                </a:solidFill>
                <a:latin typeface="+mn-lt"/>
                <a:cs typeface="Times New Roman" pitchFamily="18" charset="0"/>
              </a:rPr>
              <a:t>Firewire HBM</a:t>
            </a:r>
            <a:r>
              <a:rPr lang="en-US" b="0" smtClean="0">
                <a:solidFill>
                  <a:schemeClr val="bg1"/>
                </a:solidFill>
                <a:latin typeface="+mn-lt"/>
                <a:cs typeface="Times New Roman" pitchFamily="18" charset="0"/>
              </a:rPr>
              <a:t> </a:t>
            </a:r>
            <a:r>
              <a:rPr lang="sr-Cyrl-RS" b="0" smtClean="0">
                <a:solidFill>
                  <a:schemeClr val="bg1"/>
                </a:solidFill>
                <a:latin typeface="+mn-lt"/>
                <a:cs typeface="Times New Roman" pitchFamily="18" charset="0"/>
              </a:rPr>
              <a:t>проводника</a:t>
            </a:r>
          </a:p>
          <a:p>
            <a:pPr marL="180975" lvl="0" indent="-180975" algn="l">
              <a:spcAft>
                <a:spcPts val="600"/>
              </a:spcAft>
              <a:buFont typeface="Arial" pitchFamily="34" charset="0"/>
              <a:buChar char="•"/>
            </a:pPr>
            <a:r>
              <a:rPr lang="en-US" b="0" smtClean="0">
                <a:solidFill>
                  <a:schemeClr val="bg1"/>
                </a:solidFill>
                <a:latin typeface="+mn-lt"/>
                <a:cs typeface="Times New Roman" pitchFamily="18" charset="0"/>
              </a:rPr>
              <a:t>Подаци са </a:t>
            </a:r>
            <a:r>
              <a:rPr lang="en-US" b="0" i="1" smtClean="0">
                <a:solidFill>
                  <a:schemeClr val="bg1"/>
                </a:solidFill>
                <a:latin typeface="+mn-lt"/>
                <a:cs typeface="Times New Roman" pitchFamily="18" charset="0"/>
              </a:rPr>
              <a:t>S-CAN</a:t>
            </a:r>
            <a:r>
              <a:rPr lang="en-US" b="0" smtClean="0">
                <a:solidFill>
                  <a:schemeClr val="bg1"/>
                </a:solidFill>
                <a:latin typeface="+mn-lt"/>
                <a:cs typeface="Times New Roman" pitchFamily="18" charset="0"/>
              </a:rPr>
              <a:t> магистрале се прикупљају користећи један </a:t>
            </a:r>
            <a:r>
              <a:rPr lang="en-US" b="0" i="1" smtClean="0">
                <a:solidFill>
                  <a:schemeClr val="bg1"/>
                </a:solidFill>
                <a:latin typeface="+mn-lt"/>
                <a:cs typeface="Times New Roman" pitchFamily="18" charset="0"/>
              </a:rPr>
              <a:t>HBM QuantumX MX840A</a:t>
            </a:r>
            <a:r>
              <a:rPr lang="en-US" b="0" smtClean="0">
                <a:solidFill>
                  <a:schemeClr val="bg1"/>
                </a:solidFill>
                <a:latin typeface="+mn-lt"/>
                <a:cs typeface="Times New Roman" pitchFamily="18" charset="0"/>
              </a:rPr>
              <a:t>, а са </a:t>
            </a:r>
            <a:r>
              <a:rPr lang="en-US" b="0" i="1" smtClean="0">
                <a:solidFill>
                  <a:schemeClr val="bg1"/>
                </a:solidFill>
                <a:latin typeface="+mn-lt"/>
                <a:cs typeface="Times New Roman" pitchFamily="18" charset="0"/>
              </a:rPr>
              <a:t>V-CAN </a:t>
            </a:r>
            <a:r>
              <a:rPr lang="en-US" b="0" smtClean="0">
                <a:solidFill>
                  <a:schemeClr val="bg1"/>
                </a:solidFill>
                <a:latin typeface="+mn-lt"/>
                <a:cs typeface="Times New Roman" pitchFamily="18" charset="0"/>
              </a:rPr>
              <a:t>магистрале на другом уређају</a:t>
            </a:r>
            <a:endParaRPr lang="sr-Cyrl-RS" b="0" smtClean="0">
              <a:solidFill>
                <a:schemeClr val="bg1"/>
              </a:solidFill>
              <a:latin typeface="+mn-lt"/>
              <a:cs typeface="Times New Roman" pitchFamily="18" charset="0"/>
            </a:endParaRPr>
          </a:p>
          <a:p>
            <a:pPr marL="180975" lvl="0" indent="-180975" algn="l">
              <a:spcAft>
                <a:spcPts val="600"/>
              </a:spcAft>
              <a:buFont typeface="Arial" pitchFamily="34" charset="0"/>
              <a:buChar char="•"/>
            </a:pPr>
            <a:r>
              <a:rPr lang="en-US" b="0" smtClean="0">
                <a:solidFill>
                  <a:schemeClr val="bg1"/>
                </a:solidFill>
                <a:latin typeface="+mn-lt"/>
                <a:cs typeface="Times New Roman" pitchFamily="18" charset="0"/>
              </a:rPr>
              <a:t>Давач убрзања и давач брзине су аналогно повезани са једним од </a:t>
            </a:r>
            <a:r>
              <a:rPr lang="en-US" b="0" i="1" smtClean="0">
                <a:solidFill>
                  <a:schemeClr val="bg1"/>
                </a:solidFill>
                <a:latin typeface="+mn-lt"/>
                <a:cs typeface="Times New Roman" pitchFamily="18" charset="0"/>
              </a:rPr>
              <a:t>HBM QuantumX MX840A</a:t>
            </a:r>
            <a:r>
              <a:rPr lang="en-US" b="0" smtClean="0">
                <a:solidFill>
                  <a:schemeClr val="bg1"/>
                </a:solidFill>
                <a:latin typeface="+mn-lt"/>
                <a:cs typeface="Times New Roman" pitchFamily="18" charset="0"/>
              </a:rPr>
              <a:t> уређаја</a:t>
            </a:r>
            <a:endParaRPr lang="sr-Cyrl-RS" b="0" smtClean="0">
              <a:solidFill>
                <a:schemeClr val="bg1"/>
              </a:solidFill>
              <a:latin typeface="+mn-lt"/>
              <a:cs typeface="Times New Roman" pitchFamily="18" charset="0"/>
            </a:endParaRPr>
          </a:p>
          <a:p>
            <a:pPr marL="180975" indent="-180975" algn="l" defTabSz="304800">
              <a:spcAft>
                <a:spcPts val="0"/>
              </a:spcAft>
              <a:buFont typeface="Arial" pitchFamily="34" charset="0"/>
              <a:buChar char="•"/>
              <a:tabLst>
                <a:tab pos="3590925" algn="l"/>
              </a:tabLst>
            </a:pPr>
            <a:r>
              <a:rPr lang="en-US" b="0" smtClean="0">
                <a:solidFill>
                  <a:schemeClr val="bg1"/>
                </a:solidFill>
                <a:latin typeface="+mn-lt"/>
                <a:cs typeface="Times New Roman" pitchFamily="18" charset="0"/>
              </a:rPr>
              <a:t>A</a:t>
            </a:r>
            <a:r>
              <a:rPr lang="sr-Cyrl-RS" b="0" smtClean="0">
                <a:solidFill>
                  <a:schemeClr val="bg1"/>
                </a:solidFill>
                <a:latin typeface="+mn-lt"/>
                <a:cs typeface="Times New Roman" pitchFamily="18" charset="0"/>
              </a:rPr>
              <a:t>налогни сигнали за мерење </a:t>
            </a:r>
          </a:p>
          <a:p>
            <a:pPr marL="180975" algn="l" defTabSz="304800">
              <a:spcAft>
                <a:spcPts val="0"/>
              </a:spcAft>
              <a:tabLst>
                <a:tab pos="3590925" algn="l"/>
              </a:tabLst>
            </a:pPr>
            <a:r>
              <a:rPr lang="sr-Cyrl-RS" b="0" smtClean="0">
                <a:solidFill>
                  <a:schemeClr val="bg1"/>
                </a:solidFill>
                <a:latin typeface="+mn-lt"/>
                <a:cs typeface="Times New Roman" pitchFamily="18" charset="0"/>
              </a:rPr>
              <a:t>јачине струје и напона </a:t>
            </a:r>
          </a:p>
          <a:p>
            <a:pPr marL="180975" algn="l" defTabSz="304800">
              <a:spcAft>
                <a:spcPts val="0"/>
              </a:spcAft>
              <a:tabLst>
                <a:tab pos="3590925" algn="l"/>
              </a:tabLst>
            </a:pPr>
            <a:r>
              <a:rPr lang="sr-Cyrl-RS" b="0" smtClean="0">
                <a:solidFill>
                  <a:schemeClr val="bg1"/>
                </a:solidFill>
                <a:latin typeface="+mn-lt"/>
                <a:cs typeface="Times New Roman" pitchFamily="18" charset="0"/>
              </a:rPr>
              <a:t>суперкондензатора су</a:t>
            </a:r>
          </a:p>
          <a:p>
            <a:pPr marL="180975" algn="l" defTabSz="304800">
              <a:spcAft>
                <a:spcPts val="0"/>
              </a:spcAft>
              <a:tabLst>
                <a:tab pos="3590925" algn="l"/>
              </a:tabLst>
            </a:pPr>
            <a:r>
              <a:rPr lang="sr-Cyrl-RS" b="0" smtClean="0">
                <a:solidFill>
                  <a:schemeClr val="bg1"/>
                </a:solidFill>
                <a:latin typeface="+mn-lt"/>
                <a:cs typeface="Times New Roman" pitchFamily="18" charset="0"/>
              </a:rPr>
              <a:t>прикупљани помоћу уређаја </a:t>
            </a:r>
          </a:p>
          <a:p>
            <a:pPr marL="180975" algn="l" defTabSz="304800">
              <a:spcAft>
                <a:spcPts val="0"/>
              </a:spcAft>
              <a:tabLst>
                <a:tab pos="3590925" algn="l"/>
              </a:tabLst>
            </a:pPr>
            <a:r>
              <a:rPr lang="en-US" b="0" i="1" smtClean="0">
                <a:solidFill>
                  <a:schemeClr val="bg1"/>
                </a:solidFill>
                <a:latin typeface="+mn-lt"/>
                <a:cs typeface="Times New Roman" pitchFamily="18" charset="0"/>
              </a:rPr>
              <a:t>HBM QuantumX MX840A</a:t>
            </a:r>
            <a:endParaRPr lang="en-US" b="0" smtClean="0">
              <a:solidFill>
                <a:schemeClr val="bg1"/>
              </a:solidFill>
              <a:latin typeface="+mn-lt"/>
              <a:cs typeface="Times New Roman" pitchFamily="18" charset="0"/>
            </a:endParaRPr>
          </a:p>
          <a:p>
            <a:pPr algn="l">
              <a:spcAft>
                <a:spcPts val="600"/>
              </a:spcAft>
            </a:pPr>
            <a:endParaRPr lang="en-US" b="0">
              <a:solidFill>
                <a:schemeClr val="bg1"/>
              </a:solidFill>
              <a:latin typeface="+mn-lt"/>
              <a:cs typeface="Times New Roman" pitchFamily="18" charset="0"/>
            </a:endParaRPr>
          </a:p>
        </p:txBody>
      </p:sp>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11"/>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5" name="Rectangle 14"/>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21</a:t>
            </a:fld>
            <a:r>
              <a:rPr lang="sr-Latn-RS" sz="1600" b="0" smtClean="0">
                <a:cs typeface="Arial" pitchFamily="34" charset="0"/>
              </a:rPr>
              <a:t> / 45</a:t>
            </a:r>
            <a:endParaRPr lang="en-US" sz="1600" b="0">
              <a:cs typeface="Arial" pitchFamily="34" charset="0"/>
            </a:endParaRPr>
          </a:p>
        </p:txBody>
      </p:sp>
      <p:sp>
        <p:nvSpPr>
          <p:cNvPr id="17"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Мерна опрема</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1" name="Rectangle 10"/>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pic>
        <p:nvPicPr>
          <p:cNvPr id="9" name="Picture 8" descr="3.jpg"/>
          <p:cNvPicPr/>
          <p:nvPr/>
        </p:nvPicPr>
        <p:blipFill>
          <a:blip r:embed="rId3" cstate="print"/>
          <a:srcRect l="10589" t="11765" r="168" b="2941"/>
          <a:stretch>
            <a:fillRect/>
          </a:stretch>
        </p:blipFill>
        <p:spPr>
          <a:xfrm>
            <a:off x="0" y="762000"/>
            <a:ext cx="4495800" cy="2209800"/>
          </a:xfrm>
          <a:prstGeom prst="rect">
            <a:avLst/>
          </a:prstGeom>
        </p:spPr>
      </p:pic>
      <p:pic>
        <p:nvPicPr>
          <p:cNvPr id="10" name="Picture 9"/>
          <p:cNvPicPr/>
          <p:nvPr/>
        </p:nvPicPr>
        <p:blipFill>
          <a:blip r:embed="rId4" cstate="print">
            <a:extLst>
              <a:ext uri="{28A0092B-C50C-407E-A947-70E740481C1C}">
                <a14:useLocalDpi xmlns="" xmlns:a14="http://schemas.microsoft.com/office/drawing/2010/main" val="0"/>
              </a:ext>
            </a:extLst>
          </a:blip>
          <a:stretch>
            <a:fillRect/>
          </a:stretch>
        </p:blipFill>
        <p:spPr>
          <a:xfrm>
            <a:off x="5129560" y="3200400"/>
            <a:ext cx="4014439" cy="3048000"/>
          </a:xfrm>
          <a:prstGeom prst="rect">
            <a:avLst/>
          </a:prstGeom>
        </p:spPr>
      </p:pic>
      <p:pic>
        <p:nvPicPr>
          <p:cNvPr id="12" name="Picture 11"/>
          <p:cNvPicPr/>
          <p:nvPr/>
        </p:nvPicPr>
        <p:blipFill>
          <a:blip r:embed="rId5" cstate="print">
            <a:extLst>
              <a:ext uri="{28A0092B-C50C-407E-A947-70E740481C1C}">
                <a14:useLocalDpi xmlns="" xmlns:a14="http://schemas.microsoft.com/office/drawing/2010/main" val="0"/>
              </a:ext>
            </a:extLst>
          </a:blip>
          <a:srcRect t="20000" r="47191"/>
          <a:stretch>
            <a:fillRect/>
          </a:stretch>
        </p:blipFill>
        <p:spPr>
          <a:xfrm>
            <a:off x="0" y="3200400"/>
            <a:ext cx="2590800" cy="3061855"/>
          </a:xfrm>
          <a:prstGeom prst="rect">
            <a:avLst/>
          </a:prstGeom>
        </p:spPr>
      </p:pic>
      <p:pic>
        <p:nvPicPr>
          <p:cNvPr id="13" name="Picture 12"/>
          <p:cNvPicPr/>
          <p:nvPr/>
        </p:nvPicPr>
        <p:blipFill>
          <a:blip r:embed="rId6" cstate="print">
            <a:extLst>
              <a:ext uri="{28A0092B-C50C-407E-A947-70E740481C1C}">
                <a14:useLocalDpi xmlns="" xmlns:a14="http://schemas.microsoft.com/office/drawing/2010/main" val="0"/>
              </a:ext>
            </a:extLst>
          </a:blip>
          <a:stretch>
            <a:fillRect/>
          </a:stretch>
        </p:blipFill>
        <p:spPr>
          <a:xfrm>
            <a:off x="2834068" y="3200400"/>
            <a:ext cx="2042732" cy="3048000"/>
          </a:xfrm>
          <a:prstGeom prst="rect">
            <a:avLst/>
          </a:prstGeom>
        </p:spPr>
      </p:pic>
      <p:pic>
        <p:nvPicPr>
          <p:cNvPr id="14" name="Picture 13"/>
          <p:cNvPicPr/>
          <p:nvPr/>
        </p:nvPicPr>
        <p:blipFill>
          <a:blip r:embed="rId7" cstate="print">
            <a:extLst>
              <a:ext uri="{28A0092B-C50C-407E-A947-70E740481C1C}">
                <a14:useLocalDpi xmlns="" xmlns:a14="http://schemas.microsoft.com/office/drawing/2010/main" val="0"/>
              </a:ext>
            </a:extLst>
          </a:blip>
          <a:srcRect t="7081" b="24470"/>
          <a:stretch>
            <a:fillRect/>
          </a:stretch>
        </p:blipFill>
        <p:spPr>
          <a:xfrm>
            <a:off x="4730044" y="762000"/>
            <a:ext cx="4413956" cy="2209800"/>
          </a:xfrm>
          <a:prstGeom prst="rect">
            <a:avLst/>
          </a:prstGeom>
        </p:spPr>
      </p:pic>
      <p:sp>
        <p:nvSpPr>
          <p:cNvPr id="15" name="Rectangle 14"/>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6" name="Rectangle 15"/>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7" name="Rectangle 16"/>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8"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22</a:t>
            </a:fld>
            <a:r>
              <a:rPr lang="sr-Latn-RS" sz="1600" b="0" smtClean="0">
                <a:cs typeface="Arial" pitchFamily="34" charset="0"/>
              </a:rPr>
              <a:t> / 45</a:t>
            </a:r>
            <a:endParaRPr lang="en-US" sz="1600" b="0">
              <a:cs typeface="Arial" pitchFamily="34" charset="0"/>
            </a:endParaRPr>
          </a:p>
        </p:txBody>
      </p:sp>
      <p:sp>
        <p:nvSpPr>
          <p:cNvPr id="19"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Мерна опрема</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0" name="Rectangle 9"/>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pic>
        <p:nvPicPr>
          <p:cNvPr id="11" name="Picture 10" descr="IMG_20200115_092714.jpg"/>
          <p:cNvPicPr/>
          <p:nvPr/>
        </p:nvPicPr>
        <p:blipFill>
          <a:blip r:embed="rId3" cstate="print"/>
          <a:srcRect b="15385"/>
          <a:stretch>
            <a:fillRect/>
          </a:stretch>
        </p:blipFill>
        <p:spPr>
          <a:xfrm>
            <a:off x="0" y="762000"/>
            <a:ext cx="3855308" cy="2514600"/>
          </a:xfrm>
          <a:prstGeom prst="rect">
            <a:avLst/>
          </a:prstGeom>
        </p:spPr>
      </p:pic>
      <p:pic>
        <p:nvPicPr>
          <p:cNvPr id="15" name="Picture 14" descr="IMG_20200115_092729.jpg"/>
          <p:cNvPicPr/>
          <p:nvPr/>
        </p:nvPicPr>
        <p:blipFill>
          <a:blip r:embed="rId4" cstate="print"/>
          <a:srcRect l="3927" r="19486" b="52885"/>
          <a:stretch>
            <a:fillRect/>
          </a:stretch>
        </p:blipFill>
        <p:spPr>
          <a:xfrm>
            <a:off x="4061012" y="762000"/>
            <a:ext cx="5082988" cy="2514600"/>
          </a:xfrm>
          <a:prstGeom prst="rect">
            <a:avLst/>
          </a:prstGeom>
        </p:spPr>
      </p:pic>
      <p:pic>
        <p:nvPicPr>
          <p:cNvPr id="16" name="Picture 15" descr="IMG_20200115_092741.jpg"/>
          <p:cNvPicPr/>
          <p:nvPr/>
        </p:nvPicPr>
        <p:blipFill>
          <a:blip r:embed="rId5" cstate="print"/>
          <a:srcRect r="872" b="7121"/>
          <a:stretch>
            <a:fillRect/>
          </a:stretch>
        </p:blipFill>
        <p:spPr>
          <a:xfrm>
            <a:off x="0" y="3505200"/>
            <a:ext cx="3852333" cy="2743200"/>
          </a:xfrm>
          <a:prstGeom prst="rect">
            <a:avLst/>
          </a:prstGeom>
        </p:spPr>
      </p:pic>
      <p:pic>
        <p:nvPicPr>
          <p:cNvPr id="17" name="Picture 16" descr="4.jpg"/>
          <p:cNvPicPr/>
          <p:nvPr/>
        </p:nvPicPr>
        <p:blipFill>
          <a:blip r:embed="rId6" cstate="print"/>
          <a:srcRect l="10085" t="5099" r="13557" b="8222"/>
          <a:stretch>
            <a:fillRect/>
          </a:stretch>
        </p:blipFill>
        <p:spPr>
          <a:xfrm>
            <a:off x="4061012" y="3505200"/>
            <a:ext cx="5082988" cy="2743200"/>
          </a:xfrm>
          <a:prstGeom prst="rect">
            <a:avLst/>
          </a:prstGeom>
        </p:spPr>
      </p:pic>
      <p:sp>
        <p:nvSpPr>
          <p:cNvPr id="12" name="Rectangle 11"/>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12"/>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4" name="Rectangle 13"/>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8"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23</a:t>
            </a:fld>
            <a:r>
              <a:rPr lang="sr-Latn-RS" sz="1600" b="0" smtClean="0">
                <a:cs typeface="Arial" pitchFamily="34" charset="0"/>
              </a:rPr>
              <a:t> / 45</a:t>
            </a:r>
            <a:endParaRPr lang="en-US" sz="1600" b="0">
              <a:cs typeface="Arial" pitchFamily="34" charset="0"/>
            </a:endParaRPr>
          </a:p>
        </p:txBody>
      </p:sp>
      <p:sp>
        <p:nvSpPr>
          <p:cNvPr id="19"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Мерна опрема</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62000"/>
            <a:ext cx="8686800" cy="5293757"/>
          </a:xfrm>
          <a:prstGeom prst="rect">
            <a:avLst/>
          </a:prstGeom>
          <a:noFill/>
        </p:spPr>
        <p:txBody>
          <a:bodyPr wrap="square" rtlCol="0">
            <a:spAutoFit/>
          </a:bodyPr>
          <a:lstStyle/>
          <a:p>
            <a:pPr algn="l"/>
            <a:r>
              <a:rPr lang="en-US" sz="1600" smtClean="0">
                <a:solidFill>
                  <a:schemeClr val="bg1"/>
                </a:solidFill>
                <a:latin typeface="+mj-lt"/>
                <a:cs typeface="Times New Roman" pitchFamily="18" charset="0"/>
              </a:rPr>
              <a:t>Током </a:t>
            </a:r>
            <a:r>
              <a:rPr lang="sr-Cyrl-RS" sz="1600" smtClean="0">
                <a:solidFill>
                  <a:schemeClr val="bg1"/>
                </a:solidFill>
                <a:latin typeface="+mj-lt"/>
                <a:cs typeface="Times New Roman" pitchFamily="18" charset="0"/>
              </a:rPr>
              <a:t>испитивања</a:t>
            </a:r>
            <a:r>
              <a:rPr lang="en-US" sz="1600" smtClean="0">
                <a:solidFill>
                  <a:schemeClr val="bg1"/>
                </a:solidFill>
                <a:latin typeface="+mj-lt"/>
                <a:cs typeface="Times New Roman" pitchFamily="18" charset="0"/>
              </a:rPr>
              <a:t> су праћени следећи параметри са </a:t>
            </a:r>
            <a:r>
              <a:rPr lang="en-US" sz="1600" i="1" smtClean="0">
                <a:solidFill>
                  <a:schemeClr val="bg1"/>
                </a:solidFill>
                <a:latin typeface="+mj-lt"/>
                <a:cs typeface="Times New Roman" pitchFamily="18" charset="0"/>
              </a:rPr>
              <a:t>V-CAN</a:t>
            </a:r>
            <a:r>
              <a:rPr lang="en-US" sz="1600" smtClean="0">
                <a:solidFill>
                  <a:schemeClr val="bg1"/>
                </a:solidFill>
                <a:latin typeface="+mj-lt"/>
                <a:cs typeface="Times New Roman" pitchFamily="18" charset="0"/>
              </a:rPr>
              <a:t> излаза:</a:t>
            </a:r>
            <a:endParaRPr lang="sr-Cyrl-RS" sz="1600" smtClean="0">
              <a:solidFill>
                <a:schemeClr val="bg1"/>
              </a:solidFill>
              <a:latin typeface="+mj-lt"/>
              <a:cs typeface="Times New Roman" pitchFamily="18" charset="0"/>
            </a:endParaRPr>
          </a:p>
          <a:p>
            <a:pPr algn="l"/>
            <a:endParaRPr lang="en-US" sz="1600" b="0" smtClean="0">
              <a:solidFill>
                <a:schemeClr val="bg1"/>
              </a:solidFill>
              <a:latin typeface="+mj-lt"/>
              <a:cs typeface="Times New Roman" pitchFamily="18" charset="0"/>
            </a:endParaRPr>
          </a:p>
          <a:p>
            <a:pPr marL="173038" lvl="0" indent="-173038" algn="l">
              <a:buFont typeface="Arial" pitchFamily="34" charset="0"/>
              <a:buChar char="•"/>
            </a:pPr>
            <a:r>
              <a:rPr lang="en-US" sz="1600" b="0" smtClean="0">
                <a:solidFill>
                  <a:schemeClr val="bg1"/>
                </a:solidFill>
                <a:latin typeface="+mj-lt"/>
                <a:cs typeface="Times New Roman" pitchFamily="18" charset="0"/>
              </a:rPr>
              <a:t>Ниво напуњености суперкондензатора: </a:t>
            </a:r>
            <a:r>
              <a:rPr lang="en-US" sz="1600" b="0" i="1" smtClean="0">
                <a:solidFill>
                  <a:schemeClr val="bg1"/>
                </a:solidFill>
                <a:latin typeface="+mj-lt"/>
                <a:cs typeface="Times New Roman" pitchFamily="18" charset="0"/>
              </a:rPr>
              <a:t>АW_SOC_Battery</a:t>
            </a:r>
            <a:r>
              <a:rPr lang="en-US" sz="1600" b="0" smtClean="0">
                <a:solidFill>
                  <a:schemeClr val="bg1"/>
                </a:solidFill>
                <a:latin typeface="+mj-lt"/>
                <a:cs typeface="Times New Roman" pitchFamily="18" charset="0"/>
              </a:rPr>
              <a:t> [%]</a:t>
            </a:r>
          </a:p>
          <a:p>
            <a:pPr marL="173038" lvl="0" indent="-173038" algn="l">
              <a:buFont typeface="Arial" pitchFamily="34" charset="0"/>
              <a:buChar char="•"/>
            </a:pPr>
            <a:r>
              <a:rPr lang="en-US" sz="1600" b="0" smtClean="0">
                <a:solidFill>
                  <a:schemeClr val="bg1"/>
                </a:solidFill>
                <a:latin typeface="+mj-lt"/>
                <a:cs typeface="Times New Roman" pitchFamily="18" charset="0"/>
              </a:rPr>
              <a:t>Јачина струје суперкондензатора: </a:t>
            </a:r>
            <a:r>
              <a:rPr lang="en-US" sz="1600" b="0" i="1" smtClean="0">
                <a:solidFill>
                  <a:schemeClr val="bg1"/>
                </a:solidFill>
                <a:latin typeface="+mj-lt"/>
                <a:cs typeface="Times New Roman" pitchFamily="18" charset="0"/>
              </a:rPr>
              <a:t>Aw_I_Battery</a:t>
            </a:r>
            <a:r>
              <a:rPr lang="en-US" sz="1600" b="0" smtClean="0">
                <a:solidFill>
                  <a:schemeClr val="bg1"/>
                </a:solidFill>
                <a:latin typeface="+mj-lt"/>
                <a:cs typeface="Times New Roman" pitchFamily="18" charset="0"/>
              </a:rPr>
              <a:t> [A]</a:t>
            </a:r>
          </a:p>
          <a:p>
            <a:pPr marL="173038" lvl="0" indent="-173038" algn="l">
              <a:buFont typeface="Arial" pitchFamily="34" charset="0"/>
              <a:buChar char="•"/>
            </a:pPr>
            <a:r>
              <a:rPr lang="en-US" sz="1600" b="0" smtClean="0">
                <a:solidFill>
                  <a:schemeClr val="bg1"/>
                </a:solidFill>
                <a:latin typeface="+mj-lt"/>
                <a:cs typeface="Times New Roman" pitchFamily="18" charset="0"/>
              </a:rPr>
              <a:t>Напон суперкондензатора: </a:t>
            </a:r>
            <a:r>
              <a:rPr lang="en-US" sz="1600" b="0" i="1" smtClean="0">
                <a:solidFill>
                  <a:schemeClr val="bg1"/>
                </a:solidFill>
                <a:latin typeface="+mj-lt"/>
                <a:cs typeface="Times New Roman" pitchFamily="18" charset="0"/>
              </a:rPr>
              <a:t>Aw_U_Battery</a:t>
            </a:r>
            <a:r>
              <a:rPr lang="en-US" sz="1600" b="0" smtClean="0">
                <a:solidFill>
                  <a:schemeClr val="bg1"/>
                </a:solidFill>
                <a:latin typeface="+mj-lt"/>
                <a:cs typeface="Times New Roman" pitchFamily="18" charset="0"/>
              </a:rPr>
              <a:t> [V]</a:t>
            </a:r>
          </a:p>
          <a:p>
            <a:pPr marL="173038" lvl="0" indent="-173038" algn="l">
              <a:buFont typeface="Arial" pitchFamily="34" charset="0"/>
              <a:buChar char="•"/>
            </a:pPr>
            <a:r>
              <a:rPr lang="en-US" sz="1600" b="0" smtClean="0">
                <a:solidFill>
                  <a:schemeClr val="bg1"/>
                </a:solidFill>
                <a:latin typeface="+mj-lt"/>
                <a:cs typeface="Times New Roman" pitchFamily="18" charset="0"/>
              </a:rPr>
              <a:t>Брзина возила: </a:t>
            </a:r>
            <a:r>
              <a:rPr lang="en-US" sz="1600" b="0" i="1" smtClean="0">
                <a:solidFill>
                  <a:schemeClr val="bg1"/>
                </a:solidFill>
                <a:latin typeface="+mj-lt"/>
                <a:cs typeface="Times New Roman" pitchFamily="18" charset="0"/>
              </a:rPr>
              <a:t>SZ_Speed_YB</a:t>
            </a:r>
            <a:r>
              <a:rPr lang="en-US" sz="1600" b="0" smtClean="0">
                <a:solidFill>
                  <a:schemeClr val="bg1"/>
                </a:solidFill>
                <a:latin typeface="+mj-lt"/>
                <a:cs typeface="Times New Roman" pitchFamily="18" charset="0"/>
              </a:rPr>
              <a:t> [km/h]</a:t>
            </a:r>
          </a:p>
          <a:p>
            <a:pPr marL="173038" lvl="0" indent="-173038" algn="l">
              <a:buFont typeface="Arial" pitchFamily="34" charset="0"/>
              <a:buChar char="•"/>
            </a:pPr>
            <a:r>
              <a:rPr lang="en-US" sz="1600" b="0" smtClean="0">
                <a:solidFill>
                  <a:schemeClr val="bg1"/>
                </a:solidFill>
                <a:latin typeface="+mj-lt"/>
                <a:cs typeface="Times New Roman" pitchFamily="18" charset="0"/>
              </a:rPr>
              <a:t>Број обртаја мотора: </a:t>
            </a:r>
            <a:r>
              <a:rPr lang="en-US" sz="1600" b="0" i="1" smtClean="0">
                <a:solidFill>
                  <a:schemeClr val="bg1"/>
                </a:solidFill>
                <a:latin typeface="+mj-lt"/>
                <a:cs typeface="Times New Roman" pitchFamily="18" charset="0"/>
              </a:rPr>
              <a:t>SZ_Speed_DriveMotor_YB</a:t>
            </a:r>
            <a:r>
              <a:rPr lang="en-US" sz="1600" b="0" smtClean="0">
                <a:solidFill>
                  <a:schemeClr val="bg1"/>
                </a:solidFill>
                <a:latin typeface="+mj-lt"/>
                <a:cs typeface="Times New Roman" pitchFamily="18" charset="0"/>
              </a:rPr>
              <a:t> [rpm]</a:t>
            </a:r>
          </a:p>
          <a:p>
            <a:pPr marL="173038" lvl="0" indent="-173038" algn="l">
              <a:buFont typeface="Arial" pitchFamily="34" charset="0"/>
              <a:buChar char="•"/>
            </a:pPr>
            <a:r>
              <a:rPr lang="en-US" sz="1600" b="0" smtClean="0">
                <a:solidFill>
                  <a:schemeClr val="bg1"/>
                </a:solidFill>
                <a:latin typeface="+mj-lt"/>
                <a:cs typeface="Times New Roman" pitchFamily="18" charset="0"/>
              </a:rPr>
              <a:t>Температура суперкондензатора: </a:t>
            </a:r>
            <a:r>
              <a:rPr lang="en-US" sz="1600" b="0" i="1" smtClean="0">
                <a:solidFill>
                  <a:schemeClr val="bg1"/>
                </a:solidFill>
                <a:latin typeface="+mj-lt"/>
                <a:cs typeface="Times New Roman" pitchFamily="18" charset="0"/>
              </a:rPr>
              <a:t>Aw_T_Battery</a:t>
            </a:r>
            <a:r>
              <a:rPr lang="en-US" sz="1600" b="0" smtClean="0">
                <a:solidFill>
                  <a:schemeClr val="bg1"/>
                </a:solidFill>
                <a:latin typeface="+mj-lt"/>
                <a:cs typeface="Times New Roman" pitchFamily="18" charset="0"/>
              </a:rPr>
              <a:t> [°C]</a:t>
            </a:r>
          </a:p>
          <a:p>
            <a:pPr marL="173038" lvl="0" indent="-173038" algn="l">
              <a:buFont typeface="Arial" pitchFamily="34" charset="0"/>
              <a:buChar char="•"/>
            </a:pPr>
            <a:r>
              <a:rPr lang="en-US" sz="1600" b="0" smtClean="0">
                <a:solidFill>
                  <a:schemeClr val="bg1"/>
                </a:solidFill>
                <a:latin typeface="+mj-lt"/>
                <a:cs typeface="Times New Roman" pitchFamily="18" charset="0"/>
              </a:rPr>
              <a:t>Момент кочења при регенеративном кочењу: </a:t>
            </a:r>
            <a:r>
              <a:rPr lang="en-US" sz="1600" b="0" i="1" smtClean="0">
                <a:solidFill>
                  <a:schemeClr val="bg1"/>
                </a:solidFill>
                <a:latin typeface="+mj-lt"/>
                <a:cs typeface="Times New Roman" pitchFamily="18" charset="0"/>
              </a:rPr>
              <a:t>ActualRetarderTorque</a:t>
            </a:r>
            <a:r>
              <a:rPr lang="en-US" sz="1600" b="0" smtClean="0">
                <a:solidFill>
                  <a:schemeClr val="bg1"/>
                </a:solidFill>
                <a:latin typeface="+mj-lt"/>
                <a:cs typeface="Times New Roman" pitchFamily="18" charset="0"/>
              </a:rPr>
              <a:t> [%]</a:t>
            </a:r>
          </a:p>
          <a:p>
            <a:pPr algn="l"/>
            <a:endParaRPr lang="sr-Cyrl-RS" sz="1600" b="0" smtClean="0">
              <a:solidFill>
                <a:schemeClr val="bg1"/>
              </a:solidFill>
              <a:latin typeface="+mj-lt"/>
              <a:cs typeface="Times New Roman" pitchFamily="18" charset="0"/>
            </a:endParaRPr>
          </a:p>
          <a:p>
            <a:pPr algn="l"/>
            <a:r>
              <a:rPr lang="sr-Cyrl-RS" sz="1600" smtClean="0">
                <a:solidFill>
                  <a:schemeClr val="bg1"/>
                </a:solidFill>
                <a:latin typeface="+mj-lt"/>
                <a:cs typeface="Times New Roman" pitchFamily="18" charset="0"/>
              </a:rPr>
              <a:t>Н</a:t>
            </a:r>
            <a:r>
              <a:rPr lang="en-US" sz="1600" smtClean="0">
                <a:solidFill>
                  <a:schemeClr val="bg1"/>
                </a:solidFill>
                <a:latin typeface="+mj-lt"/>
                <a:cs typeface="Times New Roman" pitchFamily="18" charset="0"/>
              </a:rPr>
              <a:t>а </a:t>
            </a:r>
            <a:r>
              <a:rPr lang="en-US" sz="1600" i="1" smtClean="0">
                <a:solidFill>
                  <a:schemeClr val="bg1"/>
                </a:solidFill>
                <a:latin typeface="+mj-lt"/>
                <a:cs typeface="Times New Roman" pitchFamily="18" charset="0"/>
              </a:rPr>
              <a:t>S-CAN</a:t>
            </a:r>
            <a:r>
              <a:rPr lang="en-US" sz="1600" smtClean="0">
                <a:solidFill>
                  <a:schemeClr val="bg1"/>
                </a:solidFill>
                <a:latin typeface="+mj-lt"/>
                <a:cs typeface="Times New Roman" pitchFamily="18" charset="0"/>
              </a:rPr>
              <a:t> излазу су праћени следећи параметри:</a:t>
            </a:r>
            <a:endParaRPr lang="sr-Cyrl-RS" sz="1600" smtClean="0">
              <a:solidFill>
                <a:schemeClr val="bg1"/>
              </a:solidFill>
              <a:latin typeface="+mj-lt"/>
              <a:cs typeface="Times New Roman" pitchFamily="18" charset="0"/>
            </a:endParaRPr>
          </a:p>
          <a:p>
            <a:pPr algn="l"/>
            <a:endParaRPr lang="en-US" sz="1600" b="0" smtClean="0">
              <a:solidFill>
                <a:schemeClr val="bg1"/>
              </a:solidFill>
              <a:latin typeface="+mj-lt"/>
              <a:cs typeface="Times New Roman" pitchFamily="18" charset="0"/>
            </a:endParaRPr>
          </a:p>
          <a:p>
            <a:pPr marL="173038" lvl="0" indent="-173038" algn="l">
              <a:buFont typeface="Arial" pitchFamily="34" charset="0"/>
              <a:buChar char="•"/>
            </a:pPr>
            <a:r>
              <a:rPr lang="en-US" sz="1600" b="0" smtClean="0">
                <a:solidFill>
                  <a:schemeClr val="bg1"/>
                </a:solidFill>
                <a:latin typeface="+mj-lt"/>
                <a:cs typeface="Times New Roman" pitchFamily="18" charset="0"/>
              </a:rPr>
              <a:t>Обртни момент мотора: </a:t>
            </a:r>
            <a:r>
              <a:rPr lang="en-US" sz="1600" b="0" i="1" smtClean="0">
                <a:solidFill>
                  <a:schemeClr val="bg1"/>
                </a:solidFill>
                <a:latin typeface="+mj-lt"/>
                <a:cs typeface="Times New Roman" pitchFamily="18" charset="0"/>
              </a:rPr>
              <a:t>ActualDriveMotorTorque</a:t>
            </a:r>
            <a:r>
              <a:rPr lang="en-US" sz="1600" b="0" smtClean="0">
                <a:solidFill>
                  <a:schemeClr val="bg1"/>
                </a:solidFill>
                <a:latin typeface="+mj-lt"/>
                <a:cs typeface="Times New Roman" pitchFamily="18" charset="0"/>
              </a:rPr>
              <a:t> [%]              </a:t>
            </a:r>
          </a:p>
          <a:p>
            <a:pPr marL="173038" lvl="0" indent="-173038" algn="l">
              <a:buFont typeface="Arial" pitchFamily="34" charset="0"/>
              <a:buChar char="•"/>
            </a:pPr>
            <a:r>
              <a:rPr lang="en-US" sz="1600" b="0" smtClean="0">
                <a:solidFill>
                  <a:schemeClr val="bg1"/>
                </a:solidFill>
                <a:latin typeface="+mj-lt"/>
                <a:cs typeface="Times New Roman" pitchFamily="18" charset="0"/>
              </a:rPr>
              <a:t>Позиција команде „гаса“: </a:t>
            </a:r>
            <a:r>
              <a:rPr lang="en-US" sz="1600" b="0" i="1" smtClean="0">
                <a:solidFill>
                  <a:schemeClr val="bg1"/>
                </a:solidFill>
                <a:latin typeface="+mj-lt"/>
                <a:cs typeface="Times New Roman" pitchFamily="18" charset="0"/>
              </a:rPr>
              <a:t>APPosition</a:t>
            </a:r>
            <a:r>
              <a:rPr lang="en-US" sz="1600" b="0" smtClean="0">
                <a:solidFill>
                  <a:schemeClr val="bg1"/>
                </a:solidFill>
                <a:latin typeface="+mj-lt"/>
                <a:cs typeface="Times New Roman" pitchFamily="18" charset="0"/>
              </a:rPr>
              <a:t> [%]</a:t>
            </a:r>
          </a:p>
          <a:p>
            <a:pPr marL="173038" lvl="0" indent="-173038" algn="l">
              <a:buFont typeface="Arial" pitchFamily="34" charset="0"/>
              <a:buChar char="•"/>
            </a:pPr>
            <a:r>
              <a:rPr lang="en-US" sz="1600" b="0" smtClean="0">
                <a:solidFill>
                  <a:schemeClr val="bg1"/>
                </a:solidFill>
                <a:latin typeface="+mj-lt"/>
                <a:cs typeface="Times New Roman" pitchFamily="18" charset="0"/>
              </a:rPr>
              <a:t>Позиција команде кочнице: </a:t>
            </a:r>
            <a:r>
              <a:rPr lang="en-US" sz="1600" b="0" i="1" smtClean="0">
                <a:solidFill>
                  <a:schemeClr val="bg1"/>
                </a:solidFill>
                <a:latin typeface="+mj-lt"/>
                <a:cs typeface="Times New Roman" pitchFamily="18" charset="0"/>
              </a:rPr>
              <a:t>BrakePedalPosition</a:t>
            </a:r>
            <a:r>
              <a:rPr lang="en-US" sz="1600" b="0" smtClean="0">
                <a:solidFill>
                  <a:schemeClr val="bg1"/>
                </a:solidFill>
                <a:latin typeface="+mj-lt"/>
                <a:cs typeface="Times New Roman" pitchFamily="18" charset="0"/>
              </a:rPr>
              <a:t> [%]</a:t>
            </a:r>
          </a:p>
          <a:p>
            <a:pPr marL="173038" lvl="0" indent="-173038" algn="l">
              <a:buFont typeface="Arial" pitchFamily="34" charset="0"/>
              <a:buChar char="•"/>
            </a:pPr>
            <a:r>
              <a:rPr lang="en-US" sz="1600" b="0" smtClean="0">
                <a:solidFill>
                  <a:schemeClr val="bg1"/>
                </a:solidFill>
                <a:latin typeface="+mj-lt"/>
                <a:cs typeface="Times New Roman" pitchFamily="18" charset="0"/>
              </a:rPr>
              <a:t>Број обртаја мотора: </a:t>
            </a:r>
            <a:r>
              <a:rPr lang="en-US" sz="1600" b="0" i="1" smtClean="0">
                <a:solidFill>
                  <a:schemeClr val="bg1"/>
                </a:solidFill>
                <a:latin typeface="+mj-lt"/>
                <a:cs typeface="Times New Roman" pitchFamily="18" charset="0"/>
              </a:rPr>
              <a:t>DriveMotorSpeed</a:t>
            </a:r>
            <a:r>
              <a:rPr lang="en-US" sz="1600" b="0" smtClean="0">
                <a:solidFill>
                  <a:schemeClr val="bg1"/>
                </a:solidFill>
                <a:latin typeface="+mj-lt"/>
                <a:cs typeface="Times New Roman" pitchFamily="18" charset="0"/>
              </a:rPr>
              <a:t> [rpm]</a:t>
            </a:r>
          </a:p>
          <a:p>
            <a:pPr marL="173038" lvl="0" indent="-173038" algn="l">
              <a:buFont typeface="Arial" pitchFamily="34" charset="0"/>
              <a:buChar char="•"/>
            </a:pPr>
            <a:r>
              <a:rPr lang="en-US" sz="1600" b="0" smtClean="0">
                <a:solidFill>
                  <a:schemeClr val="bg1"/>
                </a:solidFill>
                <a:latin typeface="+mj-lt"/>
                <a:cs typeface="Times New Roman" pitchFamily="18" charset="0"/>
              </a:rPr>
              <a:t>Јачина струје суперкондензатора: </a:t>
            </a:r>
            <a:r>
              <a:rPr lang="en-US" sz="1600" b="0" i="1" smtClean="0">
                <a:solidFill>
                  <a:schemeClr val="bg1"/>
                </a:solidFill>
                <a:latin typeface="+mj-lt"/>
                <a:cs typeface="Times New Roman" pitchFamily="18" charset="0"/>
              </a:rPr>
              <a:t>TotalBatteryCurrent</a:t>
            </a:r>
            <a:r>
              <a:rPr lang="en-US" sz="1600" b="0" smtClean="0">
                <a:solidFill>
                  <a:schemeClr val="bg1"/>
                </a:solidFill>
                <a:latin typeface="+mj-lt"/>
                <a:cs typeface="Times New Roman" pitchFamily="18" charset="0"/>
              </a:rPr>
              <a:t> [A]             </a:t>
            </a:r>
          </a:p>
          <a:p>
            <a:pPr marL="173038" lvl="0" indent="-173038" algn="l">
              <a:buFont typeface="Arial" pitchFamily="34" charset="0"/>
              <a:buChar char="•"/>
            </a:pPr>
            <a:r>
              <a:rPr lang="en-US" sz="1600" b="0" smtClean="0">
                <a:solidFill>
                  <a:schemeClr val="bg1"/>
                </a:solidFill>
                <a:latin typeface="+mj-lt"/>
                <a:cs typeface="Times New Roman" pitchFamily="18" charset="0"/>
              </a:rPr>
              <a:t>Напон суперкондензатора: </a:t>
            </a:r>
            <a:r>
              <a:rPr lang="en-US" sz="1600" b="0" i="1" smtClean="0">
                <a:solidFill>
                  <a:schemeClr val="bg1"/>
                </a:solidFill>
                <a:latin typeface="+mj-lt"/>
                <a:cs typeface="Times New Roman" pitchFamily="18" charset="0"/>
              </a:rPr>
              <a:t>TotalBatteryVoltage</a:t>
            </a:r>
            <a:r>
              <a:rPr lang="en-US" sz="1600" b="0" smtClean="0">
                <a:solidFill>
                  <a:schemeClr val="bg1"/>
                </a:solidFill>
                <a:latin typeface="+mj-lt"/>
                <a:cs typeface="Times New Roman" pitchFamily="18" charset="0"/>
              </a:rPr>
              <a:t> [V]</a:t>
            </a:r>
          </a:p>
          <a:p>
            <a:pPr marL="173038" lvl="0" indent="-173038" algn="l">
              <a:buFont typeface="Arial" pitchFamily="34" charset="0"/>
              <a:buChar char="•"/>
            </a:pPr>
            <a:r>
              <a:rPr lang="en-US" sz="1600" b="0" smtClean="0">
                <a:solidFill>
                  <a:schemeClr val="bg1"/>
                </a:solidFill>
                <a:latin typeface="+mj-lt"/>
                <a:cs typeface="Times New Roman" pitchFamily="18" charset="0"/>
              </a:rPr>
              <a:t>Ниво напуњености суперкондензатора: </a:t>
            </a:r>
            <a:r>
              <a:rPr lang="en-US" sz="1600" b="0" i="1" smtClean="0">
                <a:solidFill>
                  <a:schemeClr val="bg1"/>
                </a:solidFill>
                <a:latin typeface="+mj-lt"/>
                <a:cs typeface="Times New Roman" pitchFamily="18" charset="0"/>
              </a:rPr>
              <a:t>SOC</a:t>
            </a:r>
            <a:r>
              <a:rPr lang="en-US" sz="1600" b="0" smtClean="0">
                <a:solidFill>
                  <a:schemeClr val="bg1"/>
                </a:solidFill>
                <a:latin typeface="+mj-lt"/>
                <a:cs typeface="Times New Roman" pitchFamily="18" charset="0"/>
              </a:rPr>
              <a:t> [%]</a:t>
            </a:r>
            <a:endParaRPr lang="sr-Cyrl-RS" sz="1600" b="0" smtClean="0">
              <a:solidFill>
                <a:schemeClr val="bg1"/>
              </a:solidFill>
              <a:latin typeface="+mj-lt"/>
              <a:cs typeface="Times New Roman" pitchFamily="18" charset="0"/>
            </a:endParaRPr>
          </a:p>
          <a:p>
            <a:pPr lvl="0" algn="l"/>
            <a:endParaRPr lang="sr-Cyrl-RS" sz="1600" b="0" smtClean="0">
              <a:solidFill>
                <a:schemeClr val="bg1"/>
              </a:solidFill>
              <a:latin typeface="+mj-lt"/>
              <a:cs typeface="Times New Roman" pitchFamily="18" charset="0"/>
            </a:endParaRPr>
          </a:p>
          <a:p>
            <a:endParaRPr lang="en-US" b="0">
              <a:solidFill>
                <a:schemeClr val="bg1"/>
              </a:solidFill>
              <a:latin typeface="+mj-lt"/>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24</a:t>
            </a:fld>
            <a:r>
              <a:rPr lang="sr-Latn-RS" sz="1600" b="0" smtClean="0">
                <a:cs typeface="Arial" pitchFamily="34" charset="0"/>
              </a:rPr>
              <a:t> / 45</a:t>
            </a:r>
            <a:endParaRPr lang="en-US" sz="1600" b="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Праћени параметри</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1" name="Rectangle 10"/>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55571"/>
            <a:ext cx="8686800" cy="4555093"/>
          </a:xfrm>
          <a:prstGeom prst="rect">
            <a:avLst/>
          </a:prstGeom>
          <a:noFill/>
        </p:spPr>
        <p:txBody>
          <a:bodyPr wrap="square" rtlCol="0">
            <a:spAutoFit/>
          </a:bodyPr>
          <a:lstStyle/>
          <a:p>
            <a:pPr marL="180975" indent="-180975" algn="l">
              <a:buFont typeface="Arial" pitchFamily="34" charset="0"/>
              <a:buChar char="•"/>
            </a:pPr>
            <a:r>
              <a:rPr lang="sr-Cyrl-RS" sz="1600" b="0" smtClean="0">
                <a:solidFill>
                  <a:schemeClr val="bg1"/>
                </a:solidFill>
                <a:latin typeface="+mn-lt"/>
                <a:cs typeface="Times New Roman" pitchFamily="18" charset="0"/>
              </a:rPr>
              <a:t>О</a:t>
            </a:r>
            <a:r>
              <a:rPr lang="en-US" sz="1600" b="0" smtClean="0">
                <a:solidFill>
                  <a:schemeClr val="bg1"/>
                </a:solidFill>
                <a:latin typeface="+mn-lt"/>
                <a:cs typeface="Times New Roman" pitchFamily="18" charset="0"/>
              </a:rPr>
              <a:t>дређен</a:t>
            </a:r>
            <a:r>
              <a:rPr lang="sr-Cyrl-RS" sz="1600" b="0" smtClean="0">
                <a:solidFill>
                  <a:schemeClr val="bg1"/>
                </a:solidFill>
                <a:latin typeface="+mn-lt"/>
                <a:cs typeface="Times New Roman" pitchFamily="18" charset="0"/>
              </a:rPr>
              <a:t>е</a:t>
            </a:r>
            <a:r>
              <a:rPr lang="en-US" sz="1600" b="0" smtClean="0">
                <a:solidFill>
                  <a:schemeClr val="bg1"/>
                </a:solidFill>
                <a:latin typeface="+mn-lt"/>
                <a:cs typeface="Times New Roman" pitchFamily="18" charset="0"/>
              </a:rPr>
              <a:t> </a:t>
            </a:r>
            <a:r>
              <a:rPr lang="sr-Cyrl-RS" sz="1600" b="0" smtClean="0">
                <a:solidFill>
                  <a:schemeClr val="bg1"/>
                </a:solidFill>
                <a:latin typeface="+mn-lt"/>
                <a:cs typeface="Times New Roman" pitchFamily="18" charset="0"/>
              </a:rPr>
              <a:t>величине праћене су преко аналогних сигнала</a:t>
            </a:r>
            <a:r>
              <a:rPr lang="en-US" sz="1600" b="0" smtClean="0">
                <a:solidFill>
                  <a:schemeClr val="bg1"/>
                </a:solidFill>
                <a:latin typeface="+mn-lt"/>
                <a:cs typeface="Times New Roman" pitchFamily="18" charset="0"/>
              </a:rPr>
              <a:t> тако што су на одговарајућим прикључцима суперкондензатора постављени проводници који су потом повезани на аквизициони уређај:</a:t>
            </a:r>
          </a:p>
          <a:p>
            <a:pPr marL="361950" lvl="0" indent="-180975" algn="l">
              <a:buFont typeface="Arial" pitchFamily="34" charset="0"/>
              <a:buChar char="•"/>
            </a:pPr>
            <a:r>
              <a:rPr lang="en-US" sz="1600" b="0" smtClean="0">
                <a:solidFill>
                  <a:schemeClr val="bg1"/>
                </a:solidFill>
                <a:latin typeface="+mn-lt"/>
                <a:cs typeface="Times New Roman" pitchFamily="18" charset="0"/>
              </a:rPr>
              <a:t>Струја суперкондензатора: </a:t>
            </a:r>
            <a:r>
              <a:rPr lang="en-US" sz="1600" b="0" i="1" smtClean="0">
                <a:solidFill>
                  <a:schemeClr val="bg1"/>
                </a:solidFill>
                <a:latin typeface="+mn-lt"/>
                <a:cs typeface="Times New Roman" pitchFamily="18" charset="0"/>
              </a:rPr>
              <a:t>I_uc</a:t>
            </a:r>
            <a:r>
              <a:rPr lang="en-US" sz="1600" b="0" smtClean="0">
                <a:solidFill>
                  <a:schemeClr val="bg1"/>
                </a:solidFill>
                <a:latin typeface="+mn-lt"/>
                <a:cs typeface="Times New Roman" pitchFamily="18" charset="0"/>
              </a:rPr>
              <a:t> [A]</a:t>
            </a:r>
          </a:p>
          <a:p>
            <a:pPr marL="361950" lvl="0" indent="-180975" algn="l">
              <a:buFont typeface="Arial" pitchFamily="34" charset="0"/>
              <a:buChar char="•"/>
            </a:pPr>
            <a:r>
              <a:rPr lang="en-US" sz="1600" b="0" smtClean="0">
                <a:solidFill>
                  <a:schemeClr val="bg1"/>
                </a:solidFill>
                <a:latin typeface="+mn-lt"/>
                <a:cs typeface="Times New Roman" pitchFamily="18" charset="0"/>
              </a:rPr>
              <a:t>Напон суперкондензатора: </a:t>
            </a:r>
            <a:r>
              <a:rPr lang="en-US" sz="1600" b="0" i="1" smtClean="0">
                <a:solidFill>
                  <a:schemeClr val="bg1"/>
                </a:solidFill>
                <a:latin typeface="+mn-lt"/>
                <a:cs typeface="Times New Roman" pitchFamily="18" charset="0"/>
              </a:rPr>
              <a:t>U_uc</a:t>
            </a:r>
            <a:r>
              <a:rPr lang="en-US" sz="1600" b="0" smtClean="0">
                <a:solidFill>
                  <a:schemeClr val="bg1"/>
                </a:solidFill>
                <a:latin typeface="+mn-lt"/>
                <a:cs typeface="Times New Roman" pitchFamily="18" charset="0"/>
              </a:rPr>
              <a:t> [V]</a:t>
            </a:r>
          </a:p>
          <a:p>
            <a:pPr marL="361950" lvl="0" indent="-180975" algn="l">
              <a:buFont typeface="Arial" pitchFamily="34" charset="0"/>
              <a:buChar char="•"/>
            </a:pPr>
            <a:r>
              <a:rPr lang="en-US" sz="1600" b="0" smtClean="0">
                <a:solidFill>
                  <a:schemeClr val="bg1"/>
                </a:solidFill>
                <a:latin typeface="+mn-lt"/>
                <a:cs typeface="Times New Roman" pitchFamily="18" charset="0"/>
              </a:rPr>
              <a:t>Јачина струје инвертера: </a:t>
            </a:r>
            <a:r>
              <a:rPr lang="en-US" sz="1600" b="0" i="1" smtClean="0">
                <a:solidFill>
                  <a:schemeClr val="bg1"/>
                </a:solidFill>
                <a:latin typeface="+mn-lt"/>
                <a:cs typeface="Times New Roman" pitchFamily="18" charset="0"/>
              </a:rPr>
              <a:t>I_inv</a:t>
            </a:r>
            <a:r>
              <a:rPr lang="en-US" sz="1600" b="0" smtClean="0">
                <a:solidFill>
                  <a:schemeClr val="bg1"/>
                </a:solidFill>
                <a:latin typeface="+mn-lt"/>
                <a:cs typeface="Times New Roman" pitchFamily="18" charset="0"/>
              </a:rPr>
              <a:t> [A]</a:t>
            </a:r>
          </a:p>
          <a:p>
            <a:pPr marL="361950" lvl="0" indent="-180975" algn="l">
              <a:buFont typeface="Arial" pitchFamily="34" charset="0"/>
              <a:buChar char="•"/>
            </a:pPr>
            <a:r>
              <a:rPr lang="sr-Cyrl-RS" sz="1600" b="0" smtClean="0">
                <a:solidFill>
                  <a:schemeClr val="bg1"/>
                </a:solidFill>
                <a:latin typeface="+mn-lt"/>
                <a:cs typeface="Times New Roman" pitchFamily="18" charset="0"/>
              </a:rPr>
              <a:t>П</a:t>
            </a:r>
            <a:r>
              <a:rPr lang="en-US" sz="1600" b="0" smtClean="0">
                <a:solidFill>
                  <a:schemeClr val="bg1"/>
                </a:solidFill>
                <a:latin typeface="+mn-lt"/>
                <a:cs typeface="Times New Roman" pitchFamily="18" charset="0"/>
              </a:rPr>
              <a:t>одужно убрзање</a:t>
            </a:r>
            <a:r>
              <a:rPr lang="sr-Cyrl-RS" sz="1600" b="0" smtClean="0">
                <a:solidFill>
                  <a:schemeClr val="bg1"/>
                </a:solidFill>
                <a:latin typeface="+mn-lt"/>
                <a:cs typeface="Times New Roman" pitchFamily="18" charset="0"/>
              </a:rPr>
              <a:t> преко засебног уређаја</a:t>
            </a:r>
            <a:r>
              <a:rPr lang="en-US" sz="1600" b="0" smtClean="0">
                <a:solidFill>
                  <a:schemeClr val="bg1"/>
                </a:solidFill>
                <a:latin typeface="+mn-lt"/>
                <a:cs typeface="Times New Roman" pitchFamily="18" charset="0"/>
              </a:rPr>
              <a:t>: </a:t>
            </a:r>
            <a:r>
              <a:rPr lang="en-US" sz="1600" b="0" i="1" smtClean="0">
                <a:solidFill>
                  <a:schemeClr val="bg1"/>
                </a:solidFill>
                <a:latin typeface="+mn-lt"/>
                <a:cs typeface="Times New Roman" pitchFamily="18" charset="0"/>
              </a:rPr>
              <a:t>Ubrzanje Monitran</a:t>
            </a:r>
            <a:r>
              <a:rPr lang="en-US" sz="1600" b="0" smtClean="0">
                <a:solidFill>
                  <a:schemeClr val="bg1"/>
                </a:solidFill>
                <a:latin typeface="+mn-lt"/>
                <a:cs typeface="Times New Roman" pitchFamily="18" charset="0"/>
              </a:rPr>
              <a:t> [g]</a:t>
            </a:r>
          </a:p>
          <a:p>
            <a:pPr marL="180975" indent="-180975" algn="l">
              <a:buFont typeface="Arial" pitchFamily="34" charset="0"/>
              <a:buChar char="•"/>
            </a:pPr>
            <a:endParaRPr lang="sr-Cyrl-RS" sz="1600" b="0" smtClean="0">
              <a:solidFill>
                <a:schemeClr val="bg1"/>
              </a:solidFill>
              <a:latin typeface="+mn-lt"/>
              <a:cs typeface="Times New Roman" pitchFamily="18" charset="0"/>
            </a:endParaRPr>
          </a:p>
          <a:p>
            <a:pPr marL="180975" indent="-180975" algn="l">
              <a:buFont typeface="Arial" pitchFamily="34" charset="0"/>
              <a:buChar char="•"/>
            </a:pPr>
            <a:r>
              <a:rPr lang="en-US" sz="1600" b="0" smtClean="0">
                <a:solidFill>
                  <a:schemeClr val="bg1"/>
                </a:solidFill>
                <a:latin typeface="+mn-lt"/>
                <a:cs typeface="Times New Roman" pitchFamily="18" charset="0"/>
              </a:rPr>
              <a:t>Како би се проверила тачност брзине возила</a:t>
            </a:r>
            <a:r>
              <a:rPr lang="sr-Cyrl-RS" sz="1600" b="0" smtClean="0">
                <a:solidFill>
                  <a:schemeClr val="bg1"/>
                </a:solidFill>
                <a:latin typeface="+mn-lt"/>
                <a:cs typeface="Times New Roman" pitchFamily="18" charset="0"/>
              </a:rPr>
              <a:t> </a:t>
            </a:r>
            <a:r>
              <a:rPr lang="en-US" sz="1600" b="0" smtClean="0">
                <a:solidFill>
                  <a:schemeClr val="bg1"/>
                </a:solidFill>
                <a:latin typeface="+mn-lt"/>
                <a:cs typeface="Times New Roman" pitchFamily="18" charset="0"/>
              </a:rPr>
              <a:t>добијене преко </a:t>
            </a:r>
            <a:r>
              <a:rPr lang="en-US" sz="1600" b="0" i="1" smtClean="0">
                <a:solidFill>
                  <a:schemeClr val="bg1"/>
                </a:solidFill>
                <a:latin typeface="+mn-lt"/>
                <a:cs typeface="Times New Roman" pitchFamily="18" charset="0"/>
              </a:rPr>
              <a:t>CAN</a:t>
            </a:r>
            <a:r>
              <a:rPr lang="en-US" sz="1600" b="0" smtClean="0">
                <a:solidFill>
                  <a:schemeClr val="bg1"/>
                </a:solidFill>
                <a:latin typeface="+mn-lt"/>
                <a:cs typeface="Times New Roman" pitchFamily="18" charset="0"/>
              </a:rPr>
              <a:t> магистрале, коришћен је давач који мери брзину возила путем </a:t>
            </a:r>
            <a:r>
              <a:rPr lang="en-US" sz="1600" b="0" i="1" smtClean="0">
                <a:solidFill>
                  <a:schemeClr val="bg1"/>
                </a:solidFill>
                <a:latin typeface="+mn-lt"/>
                <a:cs typeface="Times New Roman" pitchFamily="18" charset="0"/>
              </a:rPr>
              <a:t>GPS </a:t>
            </a:r>
            <a:r>
              <a:rPr lang="en-US" sz="1600" b="0" smtClean="0">
                <a:solidFill>
                  <a:schemeClr val="bg1"/>
                </a:solidFill>
                <a:latin typeface="+mn-lt"/>
                <a:cs typeface="Times New Roman" pitchFamily="18" charset="0"/>
              </a:rPr>
              <a:t>и</a:t>
            </a:r>
            <a:r>
              <a:rPr lang="en-US" sz="1600" b="0" i="1" smtClean="0">
                <a:solidFill>
                  <a:schemeClr val="bg1"/>
                </a:solidFill>
                <a:latin typeface="+mn-lt"/>
                <a:cs typeface="Times New Roman" pitchFamily="18" charset="0"/>
              </a:rPr>
              <a:t> GLONAS</a:t>
            </a:r>
            <a:r>
              <a:rPr lang="en-US" sz="1600" b="0" smtClean="0">
                <a:solidFill>
                  <a:schemeClr val="bg1"/>
                </a:solidFill>
                <a:latin typeface="+mn-lt"/>
                <a:cs typeface="Times New Roman" pitchFamily="18" charset="0"/>
              </a:rPr>
              <a:t> сигнала.</a:t>
            </a:r>
            <a:r>
              <a:rPr lang="sr-Cyrl-RS" sz="1600" b="0" smtClean="0">
                <a:solidFill>
                  <a:schemeClr val="bg1"/>
                </a:solidFill>
                <a:latin typeface="+mn-lt"/>
                <a:cs typeface="Times New Roman" pitchFamily="18" charset="0"/>
              </a:rPr>
              <a:t> </a:t>
            </a:r>
          </a:p>
          <a:p>
            <a:pPr marL="180975" indent="-180975" algn="l">
              <a:buFont typeface="Arial" pitchFamily="34" charset="0"/>
              <a:buChar char="•"/>
            </a:pPr>
            <a:endParaRPr lang="sr-Cyrl-RS" sz="1600" b="0" smtClean="0">
              <a:solidFill>
                <a:schemeClr val="bg1"/>
              </a:solidFill>
              <a:latin typeface="+mn-lt"/>
              <a:cs typeface="Times New Roman" pitchFamily="18" charset="0"/>
            </a:endParaRPr>
          </a:p>
          <a:p>
            <a:pPr marL="180975" indent="-180975" algn="l">
              <a:buFont typeface="Arial" pitchFamily="34" charset="0"/>
              <a:buChar char="•"/>
            </a:pPr>
            <a:r>
              <a:rPr lang="en-US" sz="1600" b="0" smtClean="0">
                <a:solidFill>
                  <a:schemeClr val="bg1"/>
                </a:solidFill>
                <a:latin typeface="+mn-lt"/>
                <a:cs typeface="Times New Roman" pitchFamily="18" charset="0"/>
              </a:rPr>
              <a:t>Фреквенција прикупљања свих података је 50 Hz, осим брзине возила мерене путем давача, где је фреквенција узорковања 5 Hz.</a:t>
            </a:r>
            <a:r>
              <a:rPr lang="sr-Cyrl-RS" sz="1600" b="0" smtClean="0">
                <a:solidFill>
                  <a:schemeClr val="bg1"/>
                </a:solidFill>
                <a:latin typeface="+mn-lt"/>
                <a:cs typeface="Times New Roman" pitchFamily="18" charset="0"/>
              </a:rPr>
              <a:t> </a:t>
            </a:r>
          </a:p>
          <a:p>
            <a:pPr marL="180975" indent="-180975" algn="l">
              <a:buFont typeface="Arial" pitchFamily="34" charset="0"/>
              <a:buChar char="•"/>
            </a:pPr>
            <a:endParaRPr lang="sr-Cyrl-RS" sz="1600" b="0" smtClean="0">
              <a:solidFill>
                <a:schemeClr val="bg1"/>
              </a:solidFill>
              <a:latin typeface="+mn-lt"/>
              <a:cs typeface="Times New Roman" pitchFamily="18" charset="0"/>
            </a:endParaRPr>
          </a:p>
          <a:p>
            <a:pPr marL="180975" indent="-180975" algn="l">
              <a:buFont typeface="Arial" pitchFamily="34" charset="0"/>
              <a:buChar char="•"/>
            </a:pPr>
            <a:r>
              <a:rPr lang="sr-Cyrl-RS" sz="1600" b="0" smtClean="0">
                <a:solidFill>
                  <a:schemeClr val="bg1"/>
                </a:solidFill>
                <a:latin typeface="+mn-lt"/>
                <a:cs typeface="Times New Roman" pitchFamily="18" charset="0"/>
              </a:rPr>
              <a:t>Најмеродавнији с</a:t>
            </a:r>
            <a:r>
              <a:rPr lang="en-US" sz="1600" b="0" smtClean="0">
                <a:solidFill>
                  <a:schemeClr val="bg1"/>
                </a:solidFill>
                <a:latin typeface="+mn-lt"/>
                <a:cs typeface="Times New Roman" pitchFamily="18" charset="0"/>
              </a:rPr>
              <a:t>игнали </a:t>
            </a:r>
            <a:r>
              <a:rPr lang="sr-Cyrl-RS" sz="1600" b="0" smtClean="0">
                <a:solidFill>
                  <a:schemeClr val="bg1"/>
                </a:solidFill>
                <a:latin typeface="+mn-lt"/>
                <a:cs typeface="Times New Roman" pitchFamily="18" charset="0"/>
              </a:rPr>
              <a:t>за јачину </a:t>
            </a:r>
            <a:r>
              <a:rPr lang="en-US" sz="1600" b="0" smtClean="0">
                <a:solidFill>
                  <a:schemeClr val="bg1"/>
                </a:solidFill>
                <a:latin typeface="+mn-lt"/>
                <a:cs typeface="Times New Roman" pitchFamily="18" charset="0"/>
              </a:rPr>
              <a:t>струј</a:t>
            </a:r>
            <a:r>
              <a:rPr lang="sr-Cyrl-RS" sz="1600" b="0" smtClean="0">
                <a:solidFill>
                  <a:schemeClr val="bg1"/>
                </a:solidFill>
                <a:latin typeface="+mn-lt"/>
                <a:cs typeface="Times New Roman" pitchFamily="18" charset="0"/>
              </a:rPr>
              <a:t>е</a:t>
            </a:r>
            <a:r>
              <a:rPr lang="en-US" sz="1600" b="0" smtClean="0">
                <a:solidFill>
                  <a:schemeClr val="bg1"/>
                </a:solidFill>
                <a:latin typeface="+mn-lt"/>
                <a:cs typeface="Times New Roman" pitchFamily="18" charset="0"/>
              </a:rPr>
              <a:t> и напон суперкондензатора добијају</a:t>
            </a:r>
            <a:r>
              <a:rPr lang="sr-Cyrl-RS" sz="1600" b="0" smtClean="0">
                <a:solidFill>
                  <a:schemeClr val="bg1"/>
                </a:solidFill>
                <a:latin typeface="+mn-lt"/>
                <a:cs typeface="Times New Roman" pitchFamily="18" charset="0"/>
              </a:rPr>
              <a:t> се</a:t>
            </a:r>
            <a:r>
              <a:rPr lang="en-US" sz="1600" b="0" smtClean="0">
                <a:solidFill>
                  <a:schemeClr val="bg1"/>
                </a:solidFill>
                <a:latin typeface="+mn-lt"/>
                <a:cs typeface="Times New Roman" pitchFamily="18" charset="0"/>
              </a:rPr>
              <a:t> преко аналогних сигнала.</a:t>
            </a:r>
          </a:p>
          <a:p>
            <a:pPr algn="l"/>
            <a:endParaRPr lang="en-US" sz="1600" b="0" smtClean="0">
              <a:solidFill>
                <a:schemeClr val="bg1"/>
              </a:solidFill>
              <a:latin typeface="+mn-lt"/>
              <a:cs typeface="Times New Roman" pitchFamily="18" charset="0"/>
            </a:endParaRPr>
          </a:p>
          <a:p>
            <a:endParaRPr lang="en-US" b="0">
              <a:solidFill>
                <a:schemeClr val="bg1"/>
              </a:solidFill>
              <a:latin typeface="+mn-lt"/>
            </a:endParaRPr>
          </a:p>
        </p:txBody>
      </p:sp>
      <p:sp>
        <p:nvSpPr>
          <p:cNvPr id="12" name="Rectangle 11"/>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12"/>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4" name="Rectangle 13"/>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5"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25</a:t>
            </a:fld>
            <a:r>
              <a:rPr lang="sr-Latn-RS" sz="1600" b="0" smtClean="0">
                <a:cs typeface="Arial" pitchFamily="34" charset="0"/>
              </a:rPr>
              <a:t> / 45</a:t>
            </a:r>
            <a:endParaRPr lang="en-US" sz="1600" b="0">
              <a:cs typeface="Arial" pitchFamily="34" charset="0"/>
            </a:endParaRPr>
          </a:p>
        </p:txBody>
      </p:sp>
      <p:sp>
        <p:nvSpPr>
          <p:cNvPr id="16"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Праћени параметри</a:t>
            </a:r>
            <a:endParaRPr lang="en-US" sz="2000">
              <a:solidFill>
                <a:schemeClr val="tx1">
                  <a:lumMod val="50000"/>
                </a:schemeClr>
              </a:solidFill>
              <a:cs typeface="Arial" pitchFamily="34" charset="0"/>
            </a:endParaRPr>
          </a:p>
        </p:txBody>
      </p:sp>
      <p:pic>
        <p:nvPicPr>
          <p:cNvPr id="17" name="Picture 16"/>
          <p:cNvPicPr/>
          <p:nvPr/>
        </p:nvPicPr>
        <p:blipFill>
          <a:blip r:embed="rId3" cstate="print"/>
          <a:stretch>
            <a:fillRect/>
          </a:stretch>
        </p:blipFill>
        <p:spPr>
          <a:xfrm>
            <a:off x="4800600" y="4800600"/>
            <a:ext cx="3124200" cy="1524000"/>
          </a:xfrm>
          <a:prstGeom prst="rect">
            <a:avLst/>
          </a:prstGeom>
        </p:spPr>
      </p:pic>
      <p:pic>
        <p:nvPicPr>
          <p:cNvPr id="18" name="Picture 17"/>
          <p:cNvPicPr/>
          <p:nvPr/>
        </p:nvPicPr>
        <p:blipFill rotWithShape="1">
          <a:blip r:embed="rId4" cstate="print"/>
          <a:srcRect t="1238"/>
          <a:stretch/>
        </p:blipFill>
        <p:spPr bwMode="auto">
          <a:xfrm>
            <a:off x="1143000" y="4800600"/>
            <a:ext cx="3124200" cy="1562100"/>
          </a:xfrm>
          <a:prstGeom prst="rect">
            <a:avLst/>
          </a:prstGeom>
          <a:ln>
            <a:noFill/>
          </a:ln>
          <a:extLst>
            <a:ext uri="{53640926-AAD7-44D8-BBD7-CCE9431645EC}">
              <a14:shadowObscured xmlns="" xmlns:a14="http://schemas.microsoft.com/office/drawing/2010/main"/>
            </a:ext>
          </a:extLst>
        </p:spPr>
      </p:pic>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9" name="Rectangle 1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79383"/>
            <a:ext cx="8686800" cy="1600438"/>
          </a:xfrm>
          <a:prstGeom prst="rect">
            <a:avLst/>
          </a:prstGeom>
          <a:noFill/>
        </p:spPr>
        <p:txBody>
          <a:bodyPr wrap="square" rtlCol="0">
            <a:spAutoFit/>
          </a:bodyPr>
          <a:lstStyle/>
          <a:p>
            <a:pPr marL="180975" indent="-180975" algn="just">
              <a:buFont typeface="Arial" pitchFamily="34" charset="0"/>
              <a:buChar char="•"/>
            </a:pPr>
            <a:r>
              <a:rPr lang="en-US" sz="1600" b="0" dirty="0" err="1" smtClean="0">
                <a:solidFill>
                  <a:schemeClr val="bg1"/>
                </a:solidFill>
                <a:latin typeface="+mj-lt"/>
                <a:cs typeface="Times New Roman" pitchFamily="18" charset="0"/>
              </a:rPr>
              <a:t>Величине</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измерене</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током</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испитивања</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су</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сачуване</a:t>
            </a:r>
            <a:r>
              <a:rPr lang="en-US" sz="1600" b="0" dirty="0" smtClean="0">
                <a:solidFill>
                  <a:schemeClr val="bg1"/>
                </a:solidFill>
                <a:latin typeface="+mj-lt"/>
                <a:cs typeface="Times New Roman" pitchFamily="18" charset="0"/>
              </a:rPr>
              <a:t> у .BIN </a:t>
            </a:r>
            <a:r>
              <a:rPr lang="en-US" sz="1600" b="0" dirty="0" err="1" smtClean="0">
                <a:solidFill>
                  <a:schemeClr val="bg1"/>
                </a:solidFill>
                <a:latin typeface="+mj-lt"/>
                <a:cs typeface="Times New Roman" pitchFamily="18" charset="0"/>
              </a:rPr>
              <a:t>формату</a:t>
            </a:r>
            <a:r>
              <a:rPr lang="en-US" sz="1600" b="0" dirty="0" smtClean="0">
                <a:solidFill>
                  <a:schemeClr val="bg1"/>
                </a:solidFill>
                <a:latin typeface="+mj-lt"/>
                <a:cs typeface="Times New Roman" pitchFamily="18" charset="0"/>
              </a:rPr>
              <a:t> у </a:t>
            </a:r>
            <a:r>
              <a:rPr lang="en-US" sz="1600" b="0" dirty="0" err="1" smtClean="0">
                <a:solidFill>
                  <a:schemeClr val="bg1"/>
                </a:solidFill>
                <a:latin typeface="+mj-lt"/>
                <a:cs typeface="Times New Roman" pitchFamily="18" charset="0"/>
              </a:rPr>
              <a:t>меморији</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рачунара</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Очитавање</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измерених</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величина</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се</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врши</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помоћу</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софтверског</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пакета</a:t>
            </a:r>
            <a:r>
              <a:rPr lang="en-US" sz="1600" b="0" dirty="0" smtClean="0">
                <a:solidFill>
                  <a:schemeClr val="bg1"/>
                </a:solidFill>
                <a:latin typeface="+mj-lt"/>
                <a:cs typeface="Times New Roman" pitchFamily="18" charset="0"/>
              </a:rPr>
              <a:t> </a:t>
            </a:r>
            <a:r>
              <a:rPr lang="en-US" sz="1600" b="0" i="1" dirty="0" err="1" smtClean="0">
                <a:solidFill>
                  <a:schemeClr val="bg1"/>
                </a:solidFill>
                <a:latin typeface="+mj-lt"/>
                <a:cs typeface="Times New Roman" pitchFamily="18" charset="0"/>
              </a:rPr>
              <a:t>CatmanAP</a:t>
            </a:r>
            <a:r>
              <a:rPr lang="en-US" sz="1600" b="0" i="1" dirty="0" smtClean="0">
                <a:solidFill>
                  <a:schemeClr val="bg1"/>
                </a:solidFill>
                <a:latin typeface="+mj-lt"/>
                <a:cs typeface="Times New Roman" pitchFamily="18" charset="0"/>
              </a:rPr>
              <a:t> V3.5.1</a:t>
            </a:r>
            <a:r>
              <a:rPr lang="en-US" sz="1600" b="0" dirty="0" smtClean="0">
                <a:solidFill>
                  <a:schemeClr val="bg1"/>
                </a:solidFill>
                <a:latin typeface="+mj-lt"/>
                <a:cs typeface="Times New Roman" pitchFamily="18" charset="0"/>
              </a:rPr>
              <a:t>.</a:t>
            </a:r>
            <a:r>
              <a:rPr lang="sr-Cyrl-R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Прикупљене</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величине</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се</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могу</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приказати</a:t>
            </a:r>
            <a:r>
              <a:rPr lang="en-US" sz="1600" b="0" dirty="0" smtClean="0">
                <a:solidFill>
                  <a:schemeClr val="bg1"/>
                </a:solidFill>
                <a:latin typeface="+mj-lt"/>
                <a:cs typeface="Times New Roman" pitchFamily="18" charset="0"/>
              </a:rPr>
              <a:t> и </a:t>
            </a:r>
            <a:r>
              <a:rPr lang="en-US" sz="1600" b="0" dirty="0" err="1" smtClean="0">
                <a:solidFill>
                  <a:schemeClr val="bg1"/>
                </a:solidFill>
                <a:latin typeface="+mj-lt"/>
                <a:cs typeface="Times New Roman" pitchFamily="18" charset="0"/>
              </a:rPr>
              <a:t>анализирати</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помоћу</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предметног</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софтверског</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пакета</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док</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је</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за</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потребе</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пројекта</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анализа</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вршена</a:t>
            </a:r>
            <a:r>
              <a:rPr lang="en-US" sz="1600" b="0" dirty="0" smtClean="0">
                <a:solidFill>
                  <a:schemeClr val="bg1"/>
                </a:solidFill>
                <a:latin typeface="+mj-lt"/>
                <a:cs typeface="Times New Roman" pitchFamily="18" charset="0"/>
              </a:rPr>
              <a:t> у </a:t>
            </a:r>
            <a:r>
              <a:rPr lang="en-US" sz="1600" b="0" dirty="0" err="1" smtClean="0">
                <a:solidFill>
                  <a:schemeClr val="bg1"/>
                </a:solidFill>
                <a:latin typeface="+mj-lt"/>
                <a:cs typeface="Times New Roman" pitchFamily="18" charset="0"/>
              </a:rPr>
              <a:t>софтверском</a:t>
            </a:r>
            <a:r>
              <a:rPr lang="en-US" sz="1600" b="0" dirty="0" smtClean="0">
                <a:solidFill>
                  <a:schemeClr val="bg1"/>
                </a:solidFill>
                <a:latin typeface="+mj-lt"/>
                <a:cs typeface="Times New Roman" pitchFamily="18" charset="0"/>
              </a:rPr>
              <a:t> </a:t>
            </a:r>
            <a:r>
              <a:rPr lang="en-US" sz="1600" b="0" dirty="0" err="1" smtClean="0">
                <a:solidFill>
                  <a:schemeClr val="bg1"/>
                </a:solidFill>
                <a:latin typeface="+mj-lt"/>
                <a:cs typeface="Times New Roman" pitchFamily="18" charset="0"/>
              </a:rPr>
              <a:t>пакету</a:t>
            </a:r>
            <a:r>
              <a:rPr lang="en-US" sz="1600" b="0" dirty="0" smtClean="0">
                <a:solidFill>
                  <a:schemeClr val="bg1"/>
                </a:solidFill>
                <a:latin typeface="+mj-lt"/>
                <a:cs typeface="Times New Roman" pitchFamily="18" charset="0"/>
              </a:rPr>
              <a:t> </a:t>
            </a:r>
            <a:r>
              <a:rPr lang="en-US" sz="1600" b="0" i="1" dirty="0" smtClean="0">
                <a:solidFill>
                  <a:schemeClr val="bg1"/>
                </a:solidFill>
                <a:latin typeface="+mj-lt"/>
                <a:cs typeface="Times New Roman" pitchFamily="18" charset="0"/>
              </a:rPr>
              <a:t>Microsoft Excel</a:t>
            </a:r>
            <a:r>
              <a:rPr lang="en-US" sz="1600" b="0" dirty="0" smtClean="0">
                <a:solidFill>
                  <a:schemeClr val="bg1"/>
                </a:solidFill>
                <a:latin typeface="+mj-lt"/>
                <a:cs typeface="Times New Roman" pitchFamily="18" charset="0"/>
              </a:rPr>
              <a:t>.</a:t>
            </a:r>
            <a:r>
              <a:rPr lang="en-US" sz="1600" b="0" dirty="0" smtClean="0">
                <a:solidFill>
                  <a:schemeClr val="bg1"/>
                </a:solidFill>
                <a:latin typeface="+mj-lt"/>
              </a:rPr>
              <a:t> </a:t>
            </a:r>
            <a:endParaRPr lang="en-US" sz="1600" b="0" dirty="0" smtClean="0">
              <a:solidFill>
                <a:schemeClr val="bg1"/>
              </a:solidFill>
              <a:latin typeface="+mj-lt"/>
              <a:cs typeface="Times New Roman" pitchFamily="18" charset="0"/>
            </a:endParaRPr>
          </a:p>
          <a:p>
            <a:pPr marL="180975" indent="-180975" algn="just">
              <a:buFont typeface="Arial" pitchFamily="34" charset="0"/>
              <a:buChar char="•"/>
            </a:pPr>
            <a:endParaRPr lang="en-US" b="0" dirty="0">
              <a:solidFill>
                <a:schemeClr val="bg1"/>
              </a:solidFill>
              <a:latin typeface="+mj-lt"/>
            </a:endParaRPr>
          </a:p>
        </p:txBody>
      </p:sp>
      <p:pic>
        <p:nvPicPr>
          <p:cNvPr id="11" name="Picture 10"/>
          <p:cNvPicPr/>
          <p:nvPr/>
        </p:nvPicPr>
        <p:blipFill>
          <a:blip r:embed="rId3" cstate="print"/>
          <a:srcRect l="9836" t="6897" r="-3279" b="56896"/>
          <a:stretch>
            <a:fillRect/>
          </a:stretch>
        </p:blipFill>
        <p:spPr>
          <a:xfrm>
            <a:off x="152400" y="2133600"/>
            <a:ext cx="4343400" cy="1600200"/>
          </a:xfrm>
          <a:prstGeom prst="rect">
            <a:avLst/>
          </a:prstGeom>
          <a:ln>
            <a:noFill/>
          </a:ln>
          <a:effectLst>
            <a:softEdge rad="112500"/>
          </a:effectLst>
        </p:spPr>
      </p:pic>
      <p:pic>
        <p:nvPicPr>
          <p:cNvPr id="12" name="Picture 11"/>
          <p:cNvPicPr/>
          <p:nvPr/>
        </p:nvPicPr>
        <p:blipFill>
          <a:blip r:embed="rId4" cstate="print"/>
          <a:srcRect/>
          <a:stretch>
            <a:fillRect/>
          </a:stretch>
        </p:blipFill>
        <p:spPr bwMode="auto">
          <a:xfrm>
            <a:off x="4572000" y="2133600"/>
            <a:ext cx="4267200" cy="2971800"/>
          </a:xfrm>
          <a:prstGeom prst="rect">
            <a:avLst/>
          </a:prstGeom>
          <a:noFill/>
          <a:ln w="9525">
            <a:noFill/>
            <a:miter lim="800000"/>
            <a:headEnd/>
            <a:tailEnd/>
          </a:ln>
        </p:spPr>
      </p:pic>
      <p:pic>
        <p:nvPicPr>
          <p:cNvPr id="13" name="Picture 12"/>
          <p:cNvPicPr/>
          <p:nvPr/>
        </p:nvPicPr>
        <p:blipFill rotWithShape="1">
          <a:blip r:embed="rId5" cstate="print">
            <a:extLst>
              <a:ext uri="{28A0092B-C50C-407E-A947-70E740481C1C}">
                <a14:useLocalDpi xmlns="" xmlns:a14="http://schemas.microsoft.com/office/drawing/2010/main" val="0"/>
              </a:ext>
            </a:extLst>
          </a:blip>
          <a:srcRect t="5996" r="2439" b="-1020"/>
          <a:stretch/>
        </p:blipFill>
        <p:spPr bwMode="auto">
          <a:xfrm>
            <a:off x="533400" y="3810000"/>
            <a:ext cx="3657600" cy="2514600"/>
          </a:xfrm>
          <a:prstGeom prst="rect">
            <a:avLst/>
          </a:prstGeom>
          <a:ln>
            <a:noFill/>
          </a:ln>
          <a:extLst>
            <a:ext uri="{53640926-AAD7-44D8-BBD7-CCE9431645EC}">
              <a14:shadowObscured xmlns="" xmlns:a14="http://schemas.microsoft.com/office/drawing/2010/main"/>
            </a:ext>
          </a:extLst>
        </p:spPr>
      </p:pic>
      <p:pic>
        <p:nvPicPr>
          <p:cNvPr id="14" name="Picture 13"/>
          <p:cNvPicPr/>
          <p:nvPr/>
        </p:nvPicPr>
        <p:blipFill>
          <a:blip r:embed="rId6" cstate="print"/>
          <a:srcRect b="25000"/>
          <a:stretch>
            <a:fillRect/>
          </a:stretch>
        </p:blipFill>
        <p:spPr bwMode="auto">
          <a:xfrm>
            <a:off x="1981200" y="6143625"/>
            <a:ext cx="990600" cy="152400"/>
          </a:xfrm>
          <a:prstGeom prst="rect">
            <a:avLst/>
          </a:prstGeom>
          <a:noFill/>
          <a:ln w="9525">
            <a:noFill/>
            <a:miter lim="800000"/>
            <a:headEnd/>
            <a:tailEnd/>
          </a:ln>
        </p:spPr>
      </p:pic>
      <p:pic>
        <p:nvPicPr>
          <p:cNvPr id="15" name="Picture 14"/>
          <p:cNvPicPr/>
          <p:nvPr/>
        </p:nvPicPr>
        <p:blipFill>
          <a:blip r:embed="rId7" cstate="print"/>
          <a:srcRect/>
          <a:stretch>
            <a:fillRect/>
          </a:stretch>
        </p:blipFill>
        <p:spPr bwMode="auto">
          <a:xfrm rot="16200000">
            <a:off x="269635" y="4759566"/>
            <a:ext cx="974701" cy="142369"/>
          </a:xfrm>
          <a:prstGeom prst="rect">
            <a:avLst/>
          </a:prstGeom>
          <a:noFill/>
          <a:ln w="9525">
            <a:noFill/>
            <a:miter lim="800000"/>
            <a:headEnd/>
            <a:tailEnd/>
          </a:ln>
        </p:spPr>
      </p:pic>
      <p:pic>
        <p:nvPicPr>
          <p:cNvPr id="16" name="Picture 15"/>
          <p:cNvPicPr>
            <a:picLocks noChangeAspect="1"/>
          </p:cNvPicPr>
          <p:nvPr/>
        </p:nvPicPr>
        <p:blipFill>
          <a:blip r:embed="rId8" cstate="print"/>
          <a:stretch>
            <a:fillRect/>
          </a:stretch>
        </p:blipFill>
        <p:spPr>
          <a:xfrm>
            <a:off x="4800600" y="3844664"/>
            <a:ext cx="604837" cy="727336"/>
          </a:xfrm>
          <a:prstGeom prst="rect">
            <a:avLst/>
          </a:prstGeom>
        </p:spPr>
      </p:pic>
      <p:pic>
        <p:nvPicPr>
          <p:cNvPr id="17" name="Picture 16"/>
          <p:cNvPicPr>
            <a:picLocks noChangeAspect="1"/>
          </p:cNvPicPr>
          <p:nvPr/>
        </p:nvPicPr>
        <p:blipFill>
          <a:blip r:embed="rId9" cstate="print"/>
          <a:stretch>
            <a:fillRect/>
          </a:stretch>
        </p:blipFill>
        <p:spPr>
          <a:xfrm>
            <a:off x="8077200" y="2209800"/>
            <a:ext cx="479821" cy="186199"/>
          </a:xfrm>
          <a:prstGeom prst="rect">
            <a:avLst/>
          </a:prstGeom>
        </p:spPr>
      </p:pic>
      <p:pic>
        <p:nvPicPr>
          <p:cNvPr id="18" name="Picture 17"/>
          <p:cNvPicPr>
            <a:picLocks noChangeAspect="1"/>
          </p:cNvPicPr>
          <p:nvPr/>
        </p:nvPicPr>
        <p:blipFill>
          <a:blip r:embed="rId10" cstate="print"/>
          <a:stretch>
            <a:fillRect/>
          </a:stretch>
        </p:blipFill>
        <p:spPr>
          <a:xfrm>
            <a:off x="8305800" y="3849789"/>
            <a:ext cx="298949" cy="188811"/>
          </a:xfrm>
          <a:prstGeom prst="rect">
            <a:avLst/>
          </a:prstGeom>
        </p:spPr>
      </p:pic>
      <p:sp>
        <p:nvSpPr>
          <p:cNvPr id="20" name="Rectangle 1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21" name="Rectangle 20"/>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22" name="Rectangle 21"/>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23"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26</a:t>
            </a:fld>
            <a:r>
              <a:rPr lang="sr-Latn-RS" sz="1600" b="0" smtClean="0">
                <a:cs typeface="Arial" pitchFamily="34" charset="0"/>
              </a:rPr>
              <a:t> / 45</a:t>
            </a:r>
            <a:endParaRPr lang="en-US" sz="1600" b="0">
              <a:cs typeface="Arial" pitchFamily="34" charset="0"/>
            </a:endParaRPr>
          </a:p>
        </p:txBody>
      </p:sp>
      <p:sp>
        <p:nvSpPr>
          <p:cNvPr id="2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Метода обраде резултата</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9" name="Rectangle 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62000"/>
            <a:ext cx="8686800" cy="1815882"/>
          </a:xfrm>
          <a:prstGeom prst="rect">
            <a:avLst/>
          </a:prstGeom>
          <a:noFill/>
        </p:spPr>
        <p:txBody>
          <a:bodyPr wrap="square" rtlCol="0">
            <a:spAutoFit/>
          </a:bodyPr>
          <a:lstStyle/>
          <a:p>
            <a:pPr marL="173038" indent="-173038" algn="just">
              <a:buFont typeface="Arial" pitchFamily="34" charset="0"/>
              <a:buChar char="•"/>
            </a:pPr>
            <a:r>
              <a:rPr lang="en-US" sz="1600" b="0" smtClean="0">
                <a:solidFill>
                  <a:schemeClr val="bg1"/>
                </a:solidFill>
                <a:latin typeface="+mn-lt"/>
                <a:cs typeface="Times New Roman" pitchFamily="18" charset="0"/>
              </a:rPr>
              <a:t>Да бисмо одредили утрошену и процесом рекуперације добијену електричну енергију</a:t>
            </a:r>
            <a:r>
              <a:rPr lang="sr-Cyrl-RS" sz="1600" b="0" smtClean="0">
                <a:solidFill>
                  <a:schemeClr val="bg1"/>
                </a:solidFill>
                <a:latin typeface="+mn-lt"/>
                <a:cs typeface="Times New Roman" pitchFamily="18" charset="0"/>
              </a:rPr>
              <a:t> </a:t>
            </a:r>
            <a:r>
              <a:rPr lang="en-US" sz="1600" b="0" smtClean="0">
                <a:solidFill>
                  <a:schemeClr val="bg1"/>
                </a:solidFill>
                <a:latin typeface="+mn-lt"/>
                <a:cs typeface="Times New Roman" pitchFamily="18" charset="0"/>
              </a:rPr>
              <a:t>[kWh], неопходно</a:t>
            </a:r>
            <a:r>
              <a:rPr lang="sr-Cyrl-RS" sz="1600" b="0" smtClean="0">
                <a:solidFill>
                  <a:schemeClr val="bg1"/>
                </a:solidFill>
                <a:latin typeface="+mn-lt"/>
                <a:cs typeface="Times New Roman" pitchFamily="18" charset="0"/>
              </a:rPr>
              <a:t> је</a:t>
            </a:r>
            <a:r>
              <a:rPr lang="en-US" sz="1600" b="0" smtClean="0">
                <a:solidFill>
                  <a:schemeClr val="bg1"/>
                </a:solidFill>
                <a:latin typeface="+mn-lt"/>
                <a:cs typeface="Times New Roman" pitchFamily="18" charset="0"/>
              </a:rPr>
              <a:t>, на основу аналогно измерених вредности </a:t>
            </a:r>
            <a:r>
              <a:rPr lang="sr-Cyrl-RS" sz="1600" b="0" smtClean="0">
                <a:solidFill>
                  <a:schemeClr val="bg1"/>
                </a:solidFill>
                <a:latin typeface="+mn-lt"/>
                <a:cs typeface="Times New Roman" pitchFamily="18" charset="0"/>
              </a:rPr>
              <a:t>јачине </a:t>
            </a:r>
            <a:r>
              <a:rPr lang="en-US" sz="1600" b="0" smtClean="0">
                <a:solidFill>
                  <a:schemeClr val="bg1"/>
                </a:solidFill>
                <a:latin typeface="+mn-lt"/>
                <a:cs typeface="Times New Roman" pitchFamily="18" charset="0"/>
              </a:rPr>
              <a:t>струје и напона, израчунати остварену снагу електромотор</a:t>
            </a:r>
            <a:r>
              <a:rPr lang="sr-Cyrl-RS" sz="1600" b="0" smtClean="0">
                <a:solidFill>
                  <a:schemeClr val="bg1"/>
                </a:solidFill>
                <a:latin typeface="+mn-lt"/>
                <a:cs typeface="Times New Roman" pitchFamily="18" charset="0"/>
              </a:rPr>
              <a:t>а</a:t>
            </a:r>
            <a:r>
              <a:rPr lang="en-US" sz="1600" b="0" smtClean="0">
                <a:solidFill>
                  <a:schemeClr val="bg1"/>
                </a:solidFill>
                <a:latin typeface="+mn-lt"/>
                <a:cs typeface="Times New Roman" pitchFamily="18" charset="0"/>
              </a:rPr>
              <a:t> у сваком тренутку [kW], дакле за сваку од измерених брзина</a:t>
            </a:r>
            <a:endParaRPr lang="sr-Cyrl-RS" sz="1600" b="0" smtClean="0">
              <a:solidFill>
                <a:schemeClr val="bg1"/>
              </a:solidFill>
              <a:latin typeface="+mn-lt"/>
              <a:cs typeface="Times New Roman" pitchFamily="18" charset="0"/>
            </a:endParaRPr>
          </a:p>
          <a:p>
            <a:pPr marL="173038" indent="-173038" algn="just">
              <a:buFont typeface="Arial" pitchFamily="34" charset="0"/>
              <a:buChar char="•"/>
            </a:pPr>
            <a:endParaRPr lang="sr-Cyrl-RS" sz="1600" b="0" smtClean="0">
              <a:solidFill>
                <a:schemeClr val="bg1"/>
              </a:solidFill>
              <a:latin typeface="+mn-lt"/>
              <a:cs typeface="Times New Roman" pitchFamily="18" charset="0"/>
            </a:endParaRPr>
          </a:p>
          <a:p>
            <a:pPr marL="173038" indent="-173038" algn="just">
              <a:buFont typeface="Arial" pitchFamily="34" charset="0"/>
              <a:buChar char="•"/>
            </a:pPr>
            <a:r>
              <a:rPr lang="en-US" sz="1600" b="0" smtClean="0">
                <a:solidFill>
                  <a:schemeClr val="bg1"/>
                </a:solidFill>
                <a:latin typeface="+mn-lt"/>
                <a:cs typeface="Times New Roman" pitchFamily="18" charset="0"/>
              </a:rPr>
              <a:t>Потом се, у циљу одређивања утрошене/добијене енергије, врши интеграљење површине испод криве израчунате снаге</a:t>
            </a:r>
            <a:endParaRPr lang="en-US" b="0">
              <a:solidFill>
                <a:schemeClr val="bg1"/>
              </a:solidFill>
              <a:latin typeface="+mn-lt"/>
              <a:cs typeface="Times New Roman" pitchFamily="18" charset="0"/>
            </a:endParaRPr>
          </a:p>
        </p:txBody>
      </p:sp>
      <p:pic>
        <p:nvPicPr>
          <p:cNvPr id="10" name="Picture 9"/>
          <p:cNvPicPr/>
          <p:nvPr/>
        </p:nvPicPr>
        <p:blipFill>
          <a:blip r:embed="rId3" cstate="print"/>
          <a:srcRect/>
          <a:stretch>
            <a:fillRect/>
          </a:stretch>
        </p:blipFill>
        <p:spPr bwMode="auto">
          <a:xfrm>
            <a:off x="152400" y="3048000"/>
            <a:ext cx="4419600" cy="2971800"/>
          </a:xfrm>
          <a:prstGeom prst="rect">
            <a:avLst/>
          </a:prstGeom>
          <a:noFill/>
          <a:ln w="9525">
            <a:noFill/>
            <a:miter lim="800000"/>
            <a:headEnd/>
            <a:tailEnd/>
          </a:ln>
        </p:spPr>
      </p:pic>
      <p:pic>
        <p:nvPicPr>
          <p:cNvPr id="14" name="Picture 13"/>
          <p:cNvPicPr/>
          <p:nvPr/>
        </p:nvPicPr>
        <p:blipFill>
          <a:blip r:embed="rId4" cstate="print"/>
          <a:srcRect/>
          <a:stretch>
            <a:fillRect/>
          </a:stretch>
        </p:blipFill>
        <p:spPr bwMode="auto">
          <a:xfrm>
            <a:off x="4724400" y="3048000"/>
            <a:ext cx="4267200" cy="2971800"/>
          </a:xfrm>
          <a:prstGeom prst="rect">
            <a:avLst/>
          </a:prstGeom>
          <a:noFill/>
          <a:ln w="9525">
            <a:noFill/>
            <a:miter lim="800000"/>
            <a:headEnd/>
            <a:tailEnd/>
          </a:ln>
        </p:spPr>
      </p:pic>
      <p:sp>
        <p:nvSpPr>
          <p:cNvPr id="11" name="Rectangle 10"/>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11"/>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12"/>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5"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27</a:t>
            </a:fld>
            <a:r>
              <a:rPr lang="sr-Latn-RS" sz="1600" b="0" smtClean="0">
                <a:cs typeface="Arial" pitchFamily="34" charset="0"/>
              </a:rPr>
              <a:t> / 45</a:t>
            </a:r>
            <a:endParaRPr lang="en-US" sz="1600" b="0">
              <a:cs typeface="Arial" pitchFamily="34" charset="0"/>
            </a:endParaRPr>
          </a:p>
        </p:txBody>
      </p:sp>
      <p:sp>
        <p:nvSpPr>
          <p:cNvPr id="16"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Израчунавање утрошене и рекуперисане енергије</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62536"/>
            <a:ext cx="8686800" cy="3539430"/>
          </a:xfrm>
          <a:prstGeom prst="rect">
            <a:avLst/>
          </a:prstGeom>
          <a:noFill/>
        </p:spPr>
        <p:txBody>
          <a:bodyPr wrap="square" rtlCol="0">
            <a:spAutoFit/>
          </a:bodyPr>
          <a:lstStyle/>
          <a:p>
            <a:pPr marL="173038" indent="-173038" algn="just">
              <a:buFont typeface="Arial" pitchFamily="34" charset="0"/>
              <a:buChar char="•"/>
            </a:pPr>
            <a:r>
              <a:rPr lang="en-US" sz="1600" b="0" smtClean="0">
                <a:solidFill>
                  <a:schemeClr val="bg1"/>
                </a:solidFill>
                <a:latin typeface="+mj-lt"/>
                <a:cs typeface="Times New Roman" pitchFamily="18" charset="0"/>
              </a:rPr>
              <a:t>У оквиру</a:t>
            </a:r>
            <a:r>
              <a:rPr lang="sr-Cyrl-RS" sz="1600" b="0" smtClean="0">
                <a:solidFill>
                  <a:schemeClr val="bg1"/>
                </a:solidFill>
                <a:latin typeface="+mj-lt"/>
                <a:cs typeface="Times New Roman" pitchFamily="18" charset="0"/>
              </a:rPr>
              <a:t> прве фазе</a:t>
            </a:r>
            <a:r>
              <a:rPr lang="en-US" sz="1600" b="0" smtClean="0">
                <a:solidFill>
                  <a:schemeClr val="bg1"/>
                </a:solidFill>
                <a:latin typeface="+mj-lt"/>
                <a:cs typeface="Times New Roman" pitchFamily="18" charset="0"/>
              </a:rPr>
              <a:t> предметног пројекта  организована су три испитивања и то: прво испитивање 15. новембра, друго испитивање 4. децембра и треће испитивање 17. децембра 2019. године. </a:t>
            </a:r>
            <a:endParaRPr lang="sr-Cyrl-RS" sz="1600" b="0" smtClean="0">
              <a:solidFill>
                <a:schemeClr val="bg1"/>
              </a:solidFill>
              <a:latin typeface="+mj-lt"/>
              <a:cs typeface="Times New Roman" pitchFamily="18" charset="0"/>
            </a:endParaRPr>
          </a:p>
          <a:p>
            <a:pPr marL="173038" indent="-173038" algn="just">
              <a:buFont typeface="Arial" pitchFamily="34" charset="0"/>
              <a:buChar char="•"/>
            </a:pPr>
            <a:endParaRPr lang="sr-Cyrl-RS" sz="1600" b="0" smtClean="0">
              <a:solidFill>
                <a:schemeClr val="bg1"/>
              </a:solidFill>
              <a:latin typeface="+mj-lt"/>
              <a:cs typeface="Times New Roman" pitchFamily="18" charset="0"/>
            </a:endParaRPr>
          </a:p>
          <a:p>
            <a:pPr marL="173038" indent="-173038" algn="just">
              <a:buFont typeface="Arial" pitchFamily="34" charset="0"/>
              <a:buChar char="•"/>
            </a:pPr>
            <a:r>
              <a:rPr lang="en-US" sz="1600" b="0" smtClean="0">
                <a:solidFill>
                  <a:schemeClr val="bg1"/>
                </a:solidFill>
                <a:latin typeface="+mj-lt"/>
                <a:cs typeface="Times New Roman" pitchFamily="18" charset="0"/>
              </a:rPr>
              <a:t>Претходно је извршено пробно (прелиминарно) испитивање спроведено у циљу провере могућности повезивања аквизиционе опреме са </a:t>
            </a:r>
            <a:r>
              <a:rPr lang="en-US" sz="1600" b="0" i="1" smtClean="0">
                <a:solidFill>
                  <a:schemeClr val="bg1"/>
                </a:solidFill>
                <a:latin typeface="+mj-lt"/>
                <a:cs typeface="Times New Roman" pitchFamily="18" charset="0"/>
              </a:rPr>
              <a:t>CAN</a:t>
            </a:r>
            <a:r>
              <a:rPr lang="en-US" sz="1600" b="0" smtClean="0">
                <a:solidFill>
                  <a:schemeClr val="bg1"/>
                </a:solidFill>
                <a:latin typeface="+mj-lt"/>
                <a:cs typeface="Times New Roman" pitchFamily="18" charset="0"/>
              </a:rPr>
              <a:t> магистралом и праћење одговарајућих параметара рада електричног аутобуса </a:t>
            </a:r>
            <a:r>
              <a:rPr lang="en-US" sz="1600" b="0" i="1" smtClean="0">
                <a:solidFill>
                  <a:schemeClr val="bg1"/>
                </a:solidFill>
                <a:latin typeface="+mj-lt"/>
                <a:cs typeface="Times New Roman" pitchFamily="18" charset="0"/>
              </a:rPr>
              <a:t>HIGER </a:t>
            </a:r>
            <a:r>
              <a:rPr lang="en-US" sz="1600" b="0" smtClean="0">
                <a:solidFill>
                  <a:schemeClr val="bg1"/>
                </a:solidFill>
                <a:latin typeface="+mj-lt"/>
                <a:cs typeface="Times New Roman" pitchFamily="18" charset="0"/>
              </a:rPr>
              <a:t>тип</a:t>
            </a:r>
            <a:r>
              <a:rPr lang="en-US" sz="1600" b="0" i="1" smtClean="0">
                <a:solidFill>
                  <a:schemeClr val="bg1"/>
                </a:solidFill>
                <a:latin typeface="+mj-lt"/>
                <a:cs typeface="Times New Roman" pitchFamily="18" charset="0"/>
              </a:rPr>
              <a:t> KLQ6125GEV3 </a:t>
            </a:r>
            <a:r>
              <a:rPr lang="en-US" sz="1600" b="0" smtClean="0">
                <a:solidFill>
                  <a:schemeClr val="bg1"/>
                </a:solidFill>
                <a:latin typeface="+mj-lt"/>
                <a:cs typeface="Times New Roman" pitchFamily="18" charset="0"/>
              </a:rPr>
              <a:t>према осмишљеној методи. Том приликом је извршено и прикупљање података у реалним условима експлоатације на линији ЕКО 1, и то у оба смера (Вуков споменик – насеље Белвил и обратно), како би се потврдиле претпоставке о избору карактеристичних параметара и уочило у којим интервалима се њихове вредности мењају.</a:t>
            </a:r>
            <a:endParaRPr lang="sr-Cyrl-RS" sz="1600" b="0" smtClean="0">
              <a:solidFill>
                <a:schemeClr val="bg1"/>
              </a:solidFill>
              <a:latin typeface="+mj-lt"/>
              <a:cs typeface="Times New Roman" pitchFamily="18" charset="0"/>
            </a:endParaRPr>
          </a:p>
          <a:p>
            <a:pPr marL="173038" indent="-173038" algn="just">
              <a:buFont typeface="Arial" pitchFamily="34" charset="0"/>
              <a:buChar char="•"/>
            </a:pPr>
            <a:endParaRPr lang="sr-Cyrl-RS" sz="1600" b="0" smtClean="0">
              <a:solidFill>
                <a:schemeClr val="bg1"/>
              </a:solidFill>
              <a:latin typeface="+mj-lt"/>
              <a:cs typeface="Times New Roman" pitchFamily="18" charset="0"/>
            </a:endParaRPr>
          </a:p>
          <a:p>
            <a:pPr marL="173038" indent="-173038" algn="just">
              <a:buFont typeface="Arial" pitchFamily="34" charset="0"/>
              <a:buChar char="•"/>
            </a:pPr>
            <a:r>
              <a:rPr lang="en-US" sz="1600" b="0" smtClean="0">
                <a:solidFill>
                  <a:schemeClr val="bg1"/>
                </a:solidFill>
                <a:latin typeface="+mj-lt"/>
                <a:cs typeface="Times New Roman" pitchFamily="18" charset="0"/>
              </a:rPr>
              <a:t>Сва три испитивања садржала су путна испитивања у реалним условима саобраћаја и полигонска испитивања према планираним циклусима.</a:t>
            </a:r>
            <a:endParaRPr lang="sr-Cyrl-RS" sz="1600" b="0" smtClean="0">
              <a:solidFill>
                <a:schemeClr val="bg1"/>
              </a:solidFill>
              <a:latin typeface="+mj-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28</a:t>
            </a:fld>
            <a:r>
              <a:rPr lang="sr-Latn-RS" sz="1600" b="0" smtClean="0">
                <a:cs typeface="Arial" pitchFamily="34" charset="0"/>
              </a:rPr>
              <a:t> / 45</a:t>
            </a:r>
            <a:endParaRPr lang="en-US" sz="1600" b="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Анализа резултата</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62536"/>
            <a:ext cx="8686800" cy="3539430"/>
          </a:xfrm>
          <a:prstGeom prst="rect">
            <a:avLst/>
          </a:prstGeom>
          <a:noFill/>
        </p:spPr>
        <p:txBody>
          <a:bodyPr wrap="square" rtlCol="0">
            <a:spAutoFit/>
          </a:bodyPr>
          <a:lstStyle/>
          <a:p>
            <a:pPr marL="173038" indent="-173038" algn="just">
              <a:buFont typeface="Arial" pitchFamily="34" charset="0"/>
              <a:buChar char="•"/>
            </a:pPr>
            <a:r>
              <a:rPr lang="ru-RU" sz="1600" b="0" smtClean="0">
                <a:solidFill>
                  <a:schemeClr val="bg1"/>
                </a:solidFill>
                <a:latin typeface="+mj-lt"/>
                <a:cs typeface="Times New Roman" pitchFamily="18" charset="0"/>
              </a:rPr>
              <a:t>Прво испитивање обављено је са неоптерећеним аутобусом (у аутобусу је било 6 особа и возач), док су остала два испитивања извођена са оптерећењем дефинисаним у одељку 6.2 (у виду равномерно распоређених џакова са песком)</a:t>
            </a:r>
          </a:p>
          <a:p>
            <a:pPr marL="173038" indent="-173038" algn="just">
              <a:buFont typeface="Arial" pitchFamily="34" charset="0"/>
              <a:buChar char="•"/>
            </a:pPr>
            <a:endParaRPr lang="ru-RU" sz="1600" b="0" smtClean="0">
              <a:solidFill>
                <a:schemeClr val="bg1"/>
              </a:solidFill>
              <a:latin typeface="+mj-lt"/>
              <a:cs typeface="Times New Roman" pitchFamily="18" charset="0"/>
            </a:endParaRPr>
          </a:p>
          <a:p>
            <a:pPr marL="173038" indent="-173038" algn="just">
              <a:buFont typeface="Arial" pitchFamily="34" charset="0"/>
              <a:buChar char="•"/>
            </a:pPr>
            <a:r>
              <a:rPr lang="ru-RU" sz="1600" b="0" smtClean="0">
                <a:solidFill>
                  <a:schemeClr val="bg1"/>
                </a:solidFill>
                <a:latin typeface="+mj-lt"/>
                <a:cs typeface="Times New Roman" pitchFamily="18" charset="0"/>
              </a:rPr>
              <a:t>Полигонска испитивања извођена су на деоницама „П“, „М“ и „Б“ око Депоа ГСП Нови Београд код насеља Белвил, јер су то услови саобраћаја у потпуности дозвољавали </a:t>
            </a:r>
          </a:p>
          <a:p>
            <a:pPr marL="173038" indent="-173038" algn="just">
              <a:buFont typeface="Arial" pitchFamily="34" charset="0"/>
              <a:buChar char="•"/>
            </a:pPr>
            <a:endParaRPr lang="ru-RU" sz="1600" b="0" smtClean="0">
              <a:solidFill>
                <a:schemeClr val="bg1"/>
              </a:solidFill>
              <a:latin typeface="+mj-lt"/>
              <a:cs typeface="Times New Roman" pitchFamily="18" charset="0"/>
            </a:endParaRPr>
          </a:p>
          <a:p>
            <a:pPr marL="173038" indent="-173038" algn="just">
              <a:buFont typeface="Arial" pitchFamily="34" charset="0"/>
              <a:buChar char="•"/>
            </a:pPr>
            <a:r>
              <a:rPr lang="ru-RU" sz="1600" b="0" smtClean="0">
                <a:solidFill>
                  <a:schemeClr val="bg1"/>
                </a:solidFill>
                <a:latin typeface="+mj-lt"/>
                <a:cs typeface="Times New Roman" pitchFamily="18" charset="0"/>
              </a:rPr>
              <a:t>Такође, било је неопходна доступност пуњача за брзу допуну електричном енергијом како би се понављали режими са истим нивоом напуњености суперкондензатора </a:t>
            </a:r>
          </a:p>
          <a:p>
            <a:pPr marL="173038" indent="-173038" algn="just">
              <a:buFont typeface="Arial" pitchFamily="34" charset="0"/>
              <a:buChar char="•"/>
            </a:pPr>
            <a:endParaRPr lang="ru-RU" sz="1600" b="0" smtClean="0">
              <a:solidFill>
                <a:schemeClr val="bg1"/>
              </a:solidFill>
              <a:latin typeface="+mj-lt"/>
              <a:cs typeface="Times New Roman" pitchFamily="18" charset="0"/>
            </a:endParaRPr>
          </a:p>
          <a:p>
            <a:pPr marL="173038" indent="-173038" algn="just">
              <a:buFont typeface="Arial" pitchFamily="34" charset="0"/>
              <a:buChar char="•"/>
            </a:pPr>
            <a:r>
              <a:rPr lang="ru-RU" sz="1600" b="0" smtClean="0">
                <a:solidFill>
                  <a:schemeClr val="bg1"/>
                </a:solidFill>
                <a:latin typeface="+mj-lt"/>
                <a:cs typeface="Times New Roman" pitchFamily="18" charset="0"/>
              </a:rPr>
              <a:t>Испитивања друге фазе подразумевала су праћење карактеристичних параметара у реалним условима експлоатације на линији ЕКО 1 и то у режиму пројектом препорученог начина вожње и у режиму који се може сматрати неекономичан, а који се са становишта возача ГСП-а сматра реалним</a:t>
            </a:r>
            <a:endParaRPr lang="en-US" sz="1600" b="0">
              <a:solidFill>
                <a:schemeClr val="bg1"/>
              </a:solidFill>
              <a:latin typeface="+mj-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29</a:t>
            </a:fld>
            <a:r>
              <a:rPr lang="sr-Latn-RS" sz="1600" b="0" smtClean="0">
                <a:cs typeface="Arial" pitchFamily="34" charset="0"/>
              </a:rPr>
              <a:t> / 45</a:t>
            </a:r>
            <a:endParaRPr lang="en-US" sz="1600" b="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Анализа резултата</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1" name="Rectangle 30"/>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21" name="Rectangle 20"/>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36867" name="Rectangle 8"/>
          <p:cNvSpPr>
            <a:spLocks noChangeArrowheads="1"/>
          </p:cNvSpPr>
          <p:nvPr/>
        </p:nvSpPr>
        <p:spPr bwMode="black">
          <a:xfrm>
            <a:off x="457200" y="533400"/>
            <a:ext cx="7848600" cy="693738"/>
          </a:xfrm>
          <a:prstGeom prst="rect">
            <a:avLst/>
          </a:prstGeom>
          <a:noFill/>
          <a:ln w="9525">
            <a:noFill/>
            <a:miter lim="800000"/>
            <a:headEnd/>
            <a:tailEnd/>
          </a:ln>
        </p:spPr>
        <p:txBody>
          <a:bodyPr anchor="ctr"/>
          <a:lstStyle/>
          <a:p>
            <a:pPr algn="ctr"/>
            <a:endParaRPr lang="en-US" sz="2000" i="1">
              <a:solidFill>
                <a:schemeClr val="bg1"/>
              </a:solidFill>
              <a:latin typeface="+mn-lt"/>
            </a:endParaRPr>
          </a:p>
        </p:txBody>
      </p:sp>
      <p:pic>
        <p:nvPicPr>
          <p:cNvPr id="8" name="Picture 7"/>
          <p:cNvPicPr/>
          <p:nvPr/>
        </p:nvPicPr>
        <p:blipFill>
          <a:blip r:embed="rId3" cstate="print">
            <a:extLst>
              <a:ext uri="{28A0092B-C50C-407E-A947-70E740481C1C}">
                <a14:useLocalDpi xmlns="" xmlns:a14="http://schemas.microsoft.com/office/drawing/2010/main" val="0"/>
              </a:ext>
            </a:extLst>
          </a:blip>
          <a:srcRect t="6707" r="6499" b="2317"/>
          <a:stretch>
            <a:fillRect/>
          </a:stretch>
        </p:blipFill>
        <p:spPr>
          <a:xfrm>
            <a:off x="285750" y="832800"/>
            <a:ext cx="3428999" cy="2438400"/>
          </a:xfrm>
          <a:prstGeom prst="rect">
            <a:avLst/>
          </a:prstGeom>
        </p:spPr>
      </p:pic>
      <p:pic>
        <p:nvPicPr>
          <p:cNvPr id="9" name="Picture 8"/>
          <p:cNvPicPr/>
          <p:nvPr/>
        </p:nvPicPr>
        <p:blipFill>
          <a:blip r:embed="rId4" cstate="print">
            <a:extLst>
              <a:ext uri="{28A0092B-C50C-407E-A947-70E740481C1C}">
                <a14:useLocalDpi xmlns="" xmlns:a14="http://schemas.microsoft.com/office/drawing/2010/main" val="0"/>
              </a:ext>
            </a:extLst>
          </a:blip>
          <a:srcRect t="5557" r="6772"/>
          <a:stretch>
            <a:fillRect/>
          </a:stretch>
        </p:blipFill>
        <p:spPr>
          <a:xfrm>
            <a:off x="4629150" y="756600"/>
            <a:ext cx="3441073" cy="2594811"/>
          </a:xfrm>
          <a:prstGeom prst="rect">
            <a:avLst/>
          </a:prstGeom>
        </p:spPr>
      </p:pic>
      <p:pic>
        <p:nvPicPr>
          <p:cNvPr id="10" name="Picture 9"/>
          <p:cNvPicPr/>
          <p:nvPr/>
        </p:nvPicPr>
        <p:blipFill>
          <a:blip r:embed="rId5" cstate="print">
            <a:extLst>
              <a:ext uri="{28A0092B-C50C-407E-A947-70E740481C1C}">
                <a14:useLocalDpi xmlns="" xmlns:a14="http://schemas.microsoft.com/office/drawing/2010/main" val="0"/>
              </a:ext>
            </a:extLst>
          </a:blip>
          <a:srcRect t="6048" r="5634"/>
          <a:stretch>
            <a:fillRect/>
          </a:stretch>
        </p:blipFill>
        <p:spPr>
          <a:xfrm>
            <a:off x="228600" y="3652200"/>
            <a:ext cx="3505200" cy="2520000"/>
          </a:xfrm>
          <a:prstGeom prst="rect">
            <a:avLst/>
          </a:prstGeom>
        </p:spPr>
      </p:pic>
      <p:pic>
        <p:nvPicPr>
          <p:cNvPr id="11" name="Picture 10"/>
          <p:cNvPicPr/>
          <p:nvPr/>
        </p:nvPicPr>
        <p:blipFill>
          <a:blip r:embed="rId6" cstate="print">
            <a:extLst>
              <a:ext uri="{28A0092B-C50C-407E-A947-70E740481C1C}">
                <a14:useLocalDpi xmlns="" xmlns:a14="http://schemas.microsoft.com/office/drawing/2010/main" val="0"/>
              </a:ext>
            </a:extLst>
          </a:blip>
          <a:srcRect t="4143" r="6620"/>
          <a:stretch>
            <a:fillRect/>
          </a:stretch>
        </p:blipFill>
        <p:spPr>
          <a:xfrm>
            <a:off x="4552950" y="3576000"/>
            <a:ext cx="3505200" cy="2590800"/>
          </a:xfrm>
          <a:prstGeom prst="rect">
            <a:avLst/>
          </a:prstGeom>
        </p:spPr>
      </p:pic>
      <p:pic>
        <p:nvPicPr>
          <p:cNvPr id="12" name="Picture 11"/>
          <p:cNvPicPr/>
          <p:nvPr/>
        </p:nvPicPr>
        <p:blipFill>
          <a:blip r:embed="rId7" cstate="print"/>
          <a:srcRect b="25000"/>
          <a:stretch>
            <a:fillRect/>
          </a:stretch>
        </p:blipFill>
        <p:spPr bwMode="auto">
          <a:xfrm>
            <a:off x="1733550" y="3148107"/>
            <a:ext cx="885825" cy="123093"/>
          </a:xfrm>
          <a:prstGeom prst="rect">
            <a:avLst/>
          </a:prstGeom>
          <a:noFill/>
          <a:ln w="9525">
            <a:noFill/>
            <a:miter lim="800000"/>
            <a:headEnd/>
            <a:tailEnd/>
          </a:ln>
        </p:spPr>
      </p:pic>
      <p:pic>
        <p:nvPicPr>
          <p:cNvPr id="13" name="Picture 12"/>
          <p:cNvPicPr/>
          <p:nvPr/>
        </p:nvPicPr>
        <p:blipFill>
          <a:blip r:embed="rId8" cstate="print"/>
          <a:srcRect/>
          <a:stretch>
            <a:fillRect/>
          </a:stretch>
        </p:blipFill>
        <p:spPr bwMode="auto">
          <a:xfrm rot="16200000">
            <a:off x="-20534" y="1977284"/>
            <a:ext cx="1069768" cy="152400"/>
          </a:xfrm>
          <a:prstGeom prst="rect">
            <a:avLst/>
          </a:prstGeom>
          <a:noFill/>
          <a:ln w="9525">
            <a:noFill/>
            <a:miter lim="800000"/>
            <a:headEnd/>
            <a:tailEnd/>
          </a:ln>
        </p:spPr>
      </p:pic>
      <p:pic>
        <p:nvPicPr>
          <p:cNvPr id="14" name="Picture 13"/>
          <p:cNvPicPr/>
          <p:nvPr/>
        </p:nvPicPr>
        <p:blipFill>
          <a:blip r:embed="rId7" cstate="print"/>
          <a:srcRect b="25000"/>
          <a:stretch>
            <a:fillRect/>
          </a:stretch>
        </p:blipFill>
        <p:spPr bwMode="auto">
          <a:xfrm>
            <a:off x="6125850" y="3166425"/>
            <a:ext cx="885825" cy="123093"/>
          </a:xfrm>
          <a:prstGeom prst="rect">
            <a:avLst/>
          </a:prstGeom>
          <a:noFill/>
          <a:ln w="9525">
            <a:noFill/>
            <a:miter lim="800000"/>
            <a:headEnd/>
            <a:tailEnd/>
          </a:ln>
        </p:spPr>
      </p:pic>
      <p:pic>
        <p:nvPicPr>
          <p:cNvPr id="15" name="Picture 14"/>
          <p:cNvPicPr/>
          <p:nvPr/>
        </p:nvPicPr>
        <p:blipFill>
          <a:blip r:embed="rId8" cstate="print"/>
          <a:srcRect/>
          <a:stretch>
            <a:fillRect/>
          </a:stretch>
        </p:blipFill>
        <p:spPr bwMode="auto">
          <a:xfrm rot="16200000">
            <a:off x="4295566" y="1866377"/>
            <a:ext cx="1069768" cy="152400"/>
          </a:xfrm>
          <a:prstGeom prst="rect">
            <a:avLst/>
          </a:prstGeom>
          <a:noFill/>
          <a:ln w="9525">
            <a:noFill/>
            <a:miter lim="800000"/>
            <a:headEnd/>
            <a:tailEnd/>
          </a:ln>
        </p:spPr>
      </p:pic>
      <p:pic>
        <p:nvPicPr>
          <p:cNvPr id="16" name="Picture 15"/>
          <p:cNvPicPr/>
          <p:nvPr/>
        </p:nvPicPr>
        <p:blipFill>
          <a:blip r:embed="rId7" cstate="print"/>
          <a:srcRect b="25000"/>
          <a:stretch>
            <a:fillRect/>
          </a:stretch>
        </p:blipFill>
        <p:spPr bwMode="auto">
          <a:xfrm>
            <a:off x="1718310" y="6014400"/>
            <a:ext cx="885825" cy="123093"/>
          </a:xfrm>
          <a:prstGeom prst="rect">
            <a:avLst/>
          </a:prstGeom>
          <a:noFill/>
          <a:ln w="9525">
            <a:noFill/>
            <a:miter lim="800000"/>
            <a:headEnd/>
            <a:tailEnd/>
          </a:ln>
        </p:spPr>
      </p:pic>
      <p:pic>
        <p:nvPicPr>
          <p:cNvPr id="17" name="Picture 16"/>
          <p:cNvPicPr/>
          <p:nvPr/>
        </p:nvPicPr>
        <p:blipFill>
          <a:blip r:embed="rId8" cstate="print"/>
          <a:srcRect/>
          <a:stretch>
            <a:fillRect/>
          </a:stretch>
        </p:blipFill>
        <p:spPr bwMode="auto">
          <a:xfrm rot="16200000">
            <a:off x="-77683" y="4717516"/>
            <a:ext cx="1069768" cy="152400"/>
          </a:xfrm>
          <a:prstGeom prst="rect">
            <a:avLst/>
          </a:prstGeom>
          <a:noFill/>
          <a:ln w="9525">
            <a:noFill/>
            <a:miter lim="800000"/>
            <a:headEnd/>
            <a:tailEnd/>
          </a:ln>
        </p:spPr>
      </p:pic>
      <p:pic>
        <p:nvPicPr>
          <p:cNvPr id="18" name="Picture 17"/>
          <p:cNvPicPr/>
          <p:nvPr/>
        </p:nvPicPr>
        <p:blipFill>
          <a:blip r:embed="rId7" cstate="print"/>
          <a:srcRect b="25000"/>
          <a:stretch>
            <a:fillRect/>
          </a:stretch>
        </p:blipFill>
        <p:spPr bwMode="auto">
          <a:xfrm>
            <a:off x="1718310" y="6034182"/>
            <a:ext cx="885825" cy="123093"/>
          </a:xfrm>
          <a:prstGeom prst="rect">
            <a:avLst/>
          </a:prstGeom>
          <a:noFill/>
          <a:ln w="9525">
            <a:noFill/>
            <a:miter lim="800000"/>
            <a:headEnd/>
            <a:tailEnd/>
          </a:ln>
        </p:spPr>
      </p:pic>
      <p:pic>
        <p:nvPicPr>
          <p:cNvPr id="19" name="Picture 18"/>
          <p:cNvPicPr/>
          <p:nvPr/>
        </p:nvPicPr>
        <p:blipFill>
          <a:blip r:embed="rId7" cstate="print"/>
          <a:srcRect b="25000"/>
          <a:stretch>
            <a:fillRect/>
          </a:stretch>
        </p:blipFill>
        <p:spPr bwMode="auto">
          <a:xfrm>
            <a:off x="6076950" y="6014400"/>
            <a:ext cx="885825" cy="123093"/>
          </a:xfrm>
          <a:prstGeom prst="rect">
            <a:avLst/>
          </a:prstGeom>
          <a:noFill/>
          <a:ln w="9525">
            <a:noFill/>
            <a:miter lim="800000"/>
            <a:headEnd/>
            <a:tailEnd/>
          </a:ln>
        </p:spPr>
      </p:pic>
      <p:pic>
        <p:nvPicPr>
          <p:cNvPr id="20" name="Picture 19"/>
          <p:cNvPicPr/>
          <p:nvPr/>
        </p:nvPicPr>
        <p:blipFill>
          <a:blip r:embed="rId8" cstate="print"/>
          <a:srcRect/>
          <a:stretch>
            <a:fillRect/>
          </a:stretch>
        </p:blipFill>
        <p:spPr bwMode="auto">
          <a:xfrm rot="16200000">
            <a:off x="4246666" y="4746809"/>
            <a:ext cx="1069768" cy="152400"/>
          </a:xfrm>
          <a:prstGeom prst="rect">
            <a:avLst/>
          </a:prstGeom>
          <a:noFill/>
          <a:ln w="9525">
            <a:noFill/>
            <a:miter lim="800000"/>
            <a:headEnd/>
            <a:tailEnd/>
          </a:ln>
        </p:spPr>
      </p:pic>
      <p:sp>
        <p:nvSpPr>
          <p:cNvPr id="22" name="Rectangle 21"/>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24" name="Rectangle 23"/>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25"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30</a:t>
            </a:fld>
            <a:r>
              <a:rPr lang="sr-Latn-RS" sz="1600" b="0" smtClean="0">
                <a:cs typeface="Arial" pitchFamily="34" charset="0"/>
              </a:rPr>
              <a:t> / 45</a:t>
            </a:r>
            <a:endParaRPr lang="en-US" sz="1600" b="0">
              <a:cs typeface="Arial" pitchFamily="34" charset="0"/>
            </a:endParaRPr>
          </a:p>
        </p:txBody>
      </p:sp>
      <p:sp>
        <p:nvSpPr>
          <p:cNvPr id="26"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Анализа резултата</a:t>
            </a:r>
            <a:endParaRPr lang="en-US" sz="2000">
              <a:solidFill>
                <a:schemeClr val="tx1">
                  <a:lumMod val="50000"/>
                </a:schemeClr>
              </a:solidFill>
              <a:cs typeface="Arial" pitchFamily="34" charset="0"/>
            </a:endParaRPr>
          </a:p>
        </p:txBody>
      </p:sp>
      <p:sp>
        <p:nvSpPr>
          <p:cNvPr id="27" name="Rectangle 26"/>
          <p:cNvSpPr/>
          <p:nvPr/>
        </p:nvSpPr>
        <p:spPr>
          <a:xfrm>
            <a:off x="3597354" y="832800"/>
            <a:ext cx="1107996" cy="584775"/>
          </a:xfrm>
          <a:prstGeom prst="rect">
            <a:avLst/>
          </a:prstGeom>
        </p:spPr>
        <p:txBody>
          <a:bodyPr wrap="none">
            <a:spAutoFit/>
          </a:bodyPr>
          <a:lstStyle/>
          <a:p>
            <a:pPr algn="l"/>
            <a:r>
              <a:rPr lang="en-US" sz="1600" i="1" smtClean="0">
                <a:solidFill>
                  <a:schemeClr val="bg1"/>
                </a:solidFill>
                <a:cs typeface="Times New Roman" pitchFamily="18" charset="0"/>
              </a:rPr>
              <a:t>V</a:t>
            </a:r>
            <a:r>
              <a:rPr lang="en-US" sz="1600" baseline="-25000" smtClean="0">
                <a:solidFill>
                  <a:schemeClr val="bg1"/>
                </a:solidFill>
                <a:cs typeface="Times New Roman" pitchFamily="18" charset="0"/>
              </a:rPr>
              <a:t>const </a:t>
            </a:r>
            <a:r>
              <a:rPr lang="en-US" sz="1600" smtClean="0">
                <a:solidFill>
                  <a:schemeClr val="bg1"/>
                </a:solidFill>
                <a:cs typeface="Times New Roman" pitchFamily="18" charset="0"/>
              </a:rPr>
              <a:t>= </a:t>
            </a:r>
            <a:endParaRPr lang="sr-Cyrl-RS" sz="1600" smtClean="0">
              <a:solidFill>
                <a:schemeClr val="bg1"/>
              </a:solidFill>
              <a:cs typeface="Times New Roman" pitchFamily="18" charset="0"/>
            </a:endParaRPr>
          </a:p>
          <a:p>
            <a:pPr algn="l"/>
            <a:r>
              <a:rPr lang="en-US" sz="1600" smtClean="0">
                <a:solidFill>
                  <a:schemeClr val="bg1"/>
                </a:solidFill>
                <a:cs typeface="Times New Roman" pitchFamily="18" charset="0"/>
              </a:rPr>
              <a:t>30 km/h</a:t>
            </a:r>
            <a:r>
              <a:rPr lang="sr-Cyrl-RS" sz="1600" smtClean="0">
                <a:solidFill>
                  <a:schemeClr val="bg1"/>
                </a:solidFill>
                <a:cs typeface="Times New Roman" pitchFamily="18" charset="0"/>
              </a:rPr>
              <a:t>	</a:t>
            </a:r>
            <a:endParaRPr lang="en-US" sz="1600"/>
          </a:p>
        </p:txBody>
      </p:sp>
      <p:sp>
        <p:nvSpPr>
          <p:cNvPr id="32" name="Rectangle 31"/>
          <p:cNvSpPr/>
          <p:nvPr/>
        </p:nvSpPr>
        <p:spPr>
          <a:xfrm>
            <a:off x="7940754" y="832800"/>
            <a:ext cx="1107996" cy="584775"/>
          </a:xfrm>
          <a:prstGeom prst="rect">
            <a:avLst/>
          </a:prstGeom>
        </p:spPr>
        <p:txBody>
          <a:bodyPr wrap="none">
            <a:spAutoFit/>
          </a:bodyPr>
          <a:lstStyle/>
          <a:p>
            <a:pPr algn="l"/>
            <a:r>
              <a:rPr lang="en-US" sz="1600" i="1" smtClean="0">
                <a:solidFill>
                  <a:schemeClr val="bg1"/>
                </a:solidFill>
                <a:cs typeface="Times New Roman" pitchFamily="18" charset="0"/>
              </a:rPr>
              <a:t>V</a:t>
            </a:r>
            <a:r>
              <a:rPr lang="en-US" sz="1600" baseline="-25000" smtClean="0">
                <a:solidFill>
                  <a:schemeClr val="bg1"/>
                </a:solidFill>
                <a:cs typeface="Times New Roman" pitchFamily="18" charset="0"/>
              </a:rPr>
              <a:t>const </a:t>
            </a:r>
            <a:r>
              <a:rPr lang="en-US" sz="1600" smtClean="0">
                <a:solidFill>
                  <a:schemeClr val="bg1"/>
                </a:solidFill>
                <a:cs typeface="Times New Roman" pitchFamily="18" charset="0"/>
              </a:rPr>
              <a:t>= </a:t>
            </a:r>
            <a:endParaRPr lang="sr-Cyrl-RS" sz="1600" smtClean="0">
              <a:solidFill>
                <a:schemeClr val="bg1"/>
              </a:solidFill>
              <a:cs typeface="Times New Roman" pitchFamily="18" charset="0"/>
            </a:endParaRPr>
          </a:p>
          <a:p>
            <a:pPr algn="l"/>
            <a:r>
              <a:rPr lang="en-US" sz="1600" smtClean="0">
                <a:solidFill>
                  <a:schemeClr val="bg1"/>
                </a:solidFill>
                <a:cs typeface="Times New Roman" pitchFamily="18" charset="0"/>
              </a:rPr>
              <a:t>3</a:t>
            </a:r>
            <a:r>
              <a:rPr lang="sr-Cyrl-RS" sz="1600" smtClean="0">
                <a:solidFill>
                  <a:schemeClr val="bg1"/>
                </a:solidFill>
                <a:cs typeface="Times New Roman" pitchFamily="18" charset="0"/>
              </a:rPr>
              <a:t>5</a:t>
            </a:r>
            <a:r>
              <a:rPr lang="en-US" sz="1600" smtClean="0">
                <a:solidFill>
                  <a:schemeClr val="bg1"/>
                </a:solidFill>
                <a:cs typeface="Times New Roman" pitchFamily="18" charset="0"/>
              </a:rPr>
              <a:t> km/h</a:t>
            </a:r>
            <a:r>
              <a:rPr lang="sr-Cyrl-RS" sz="1600" smtClean="0">
                <a:solidFill>
                  <a:schemeClr val="bg1"/>
                </a:solidFill>
                <a:cs typeface="Times New Roman" pitchFamily="18" charset="0"/>
              </a:rPr>
              <a:t>	</a:t>
            </a:r>
            <a:endParaRPr lang="en-US" sz="1600"/>
          </a:p>
        </p:txBody>
      </p:sp>
      <p:sp>
        <p:nvSpPr>
          <p:cNvPr id="33" name="Rectangle 32"/>
          <p:cNvSpPr/>
          <p:nvPr/>
        </p:nvSpPr>
        <p:spPr>
          <a:xfrm>
            <a:off x="3562350" y="3652200"/>
            <a:ext cx="1107996" cy="584775"/>
          </a:xfrm>
          <a:prstGeom prst="rect">
            <a:avLst/>
          </a:prstGeom>
        </p:spPr>
        <p:txBody>
          <a:bodyPr wrap="none">
            <a:spAutoFit/>
          </a:bodyPr>
          <a:lstStyle/>
          <a:p>
            <a:pPr algn="l"/>
            <a:r>
              <a:rPr lang="en-US" sz="1600" i="1" smtClean="0">
                <a:solidFill>
                  <a:schemeClr val="bg1"/>
                </a:solidFill>
                <a:cs typeface="Times New Roman" pitchFamily="18" charset="0"/>
              </a:rPr>
              <a:t>V</a:t>
            </a:r>
            <a:r>
              <a:rPr lang="en-US" sz="1600" baseline="-25000" smtClean="0">
                <a:solidFill>
                  <a:schemeClr val="bg1"/>
                </a:solidFill>
                <a:cs typeface="Times New Roman" pitchFamily="18" charset="0"/>
              </a:rPr>
              <a:t>const </a:t>
            </a:r>
            <a:r>
              <a:rPr lang="en-US" sz="1600" smtClean="0">
                <a:solidFill>
                  <a:schemeClr val="bg1"/>
                </a:solidFill>
                <a:cs typeface="Times New Roman" pitchFamily="18" charset="0"/>
              </a:rPr>
              <a:t>= </a:t>
            </a:r>
            <a:endParaRPr lang="sr-Cyrl-RS" sz="1600" smtClean="0">
              <a:solidFill>
                <a:schemeClr val="bg1"/>
              </a:solidFill>
              <a:cs typeface="Times New Roman" pitchFamily="18" charset="0"/>
            </a:endParaRPr>
          </a:p>
          <a:p>
            <a:pPr algn="l"/>
            <a:r>
              <a:rPr lang="sr-Cyrl-RS" sz="1600" smtClean="0">
                <a:solidFill>
                  <a:schemeClr val="bg1"/>
                </a:solidFill>
                <a:cs typeface="Times New Roman" pitchFamily="18" charset="0"/>
              </a:rPr>
              <a:t>4</a:t>
            </a:r>
            <a:r>
              <a:rPr lang="en-US" sz="1600" smtClean="0">
                <a:solidFill>
                  <a:schemeClr val="bg1"/>
                </a:solidFill>
                <a:cs typeface="Times New Roman" pitchFamily="18" charset="0"/>
              </a:rPr>
              <a:t>0 km/h</a:t>
            </a:r>
            <a:r>
              <a:rPr lang="sr-Cyrl-RS" sz="1600" smtClean="0">
                <a:solidFill>
                  <a:schemeClr val="bg1"/>
                </a:solidFill>
                <a:cs typeface="Times New Roman" pitchFamily="18" charset="0"/>
              </a:rPr>
              <a:t>	</a:t>
            </a:r>
            <a:endParaRPr lang="en-US" sz="1600"/>
          </a:p>
        </p:txBody>
      </p:sp>
      <p:sp>
        <p:nvSpPr>
          <p:cNvPr id="34" name="Rectangle 33"/>
          <p:cNvSpPr/>
          <p:nvPr/>
        </p:nvSpPr>
        <p:spPr>
          <a:xfrm>
            <a:off x="7905750" y="3652200"/>
            <a:ext cx="949299" cy="584775"/>
          </a:xfrm>
          <a:prstGeom prst="rect">
            <a:avLst/>
          </a:prstGeom>
        </p:spPr>
        <p:txBody>
          <a:bodyPr wrap="none">
            <a:spAutoFit/>
          </a:bodyPr>
          <a:lstStyle/>
          <a:p>
            <a:pPr algn="l"/>
            <a:r>
              <a:rPr lang="en-US" sz="1600" i="1" smtClean="0">
                <a:solidFill>
                  <a:schemeClr val="bg1"/>
                </a:solidFill>
                <a:cs typeface="Times New Roman" pitchFamily="18" charset="0"/>
              </a:rPr>
              <a:t>V</a:t>
            </a:r>
            <a:r>
              <a:rPr lang="en-US" sz="1600" baseline="-25000" smtClean="0">
                <a:solidFill>
                  <a:schemeClr val="bg1"/>
                </a:solidFill>
                <a:cs typeface="Times New Roman" pitchFamily="18" charset="0"/>
              </a:rPr>
              <a:t>const </a:t>
            </a:r>
            <a:r>
              <a:rPr lang="en-US" sz="1600" smtClean="0">
                <a:solidFill>
                  <a:schemeClr val="bg1"/>
                </a:solidFill>
                <a:cs typeface="Times New Roman" pitchFamily="18" charset="0"/>
              </a:rPr>
              <a:t>= </a:t>
            </a:r>
            <a:endParaRPr lang="sr-Cyrl-RS" sz="1600" smtClean="0">
              <a:solidFill>
                <a:schemeClr val="bg1"/>
              </a:solidFill>
              <a:cs typeface="Times New Roman" pitchFamily="18" charset="0"/>
            </a:endParaRPr>
          </a:p>
          <a:p>
            <a:pPr algn="l"/>
            <a:r>
              <a:rPr lang="sr-Cyrl-RS" sz="1600" smtClean="0">
                <a:solidFill>
                  <a:schemeClr val="bg1"/>
                </a:solidFill>
                <a:cs typeface="Times New Roman" pitchFamily="18" charset="0"/>
              </a:rPr>
              <a:t>5</a:t>
            </a:r>
            <a:r>
              <a:rPr lang="en-US" sz="1600" smtClean="0">
                <a:solidFill>
                  <a:schemeClr val="bg1"/>
                </a:solidFill>
                <a:cs typeface="Times New Roman" pitchFamily="18" charset="0"/>
              </a:rPr>
              <a:t>0 km/h</a:t>
            </a:r>
            <a:endParaRPr lang="en-US" sz="1600"/>
          </a:p>
        </p:txBody>
      </p:sp>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9" name="Rectangle 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pic>
        <p:nvPicPr>
          <p:cNvPr id="8" name="Picture 7" descr="Poligon.jpg"/>
          <p:cNvPicPr/>
          <p:nvPr/>
        </p:nvPicPr>
        <p:blipFill>
          <a:blip r:embed="rId3" cstate="print"/>
          <a:srcRect l="7609" r="6522"/>
          <a:stretch>
            <a:fillRect/>
          </a:stretch>
        </p:blipFill>
        <p:spPr>
          <a:xfrm>
            <a:off x="0" y="1447800"/>
            <a:ext cx="6019800" cy="4267200"/>
          </a:xfrm>
          <a:prstGeom prst="rect">
            <a:avLst/>
          </a:prstGeom>
        </p:spPr>
      </p:pic>
      <p:graphicFrame>
        <p:nvGraphicFramePr>
          <p:cNvPr id="11" name="Table 10"/>
          <p:cNvGraphicFramePr>
            <a:graphicFrameLocks noGrp="1"/>
          </p:cNvGraphicFramePr>
          <p:nvPr>
            <p:extLst>
              <p:ext uri="{D42A27DB-BD31-4B8C-83A1-F6EECF244321}">
                <p14:modId xmlns="" xmlns:p14="http://schemas.microsoft.com/office/powerpoint/2010/main" val="3590853746"/>
              </p:ext>
            </p:extLst>
          </p:nvPr>
        </p:nvGraphicFramePr>
        <p:xfrm>
          <a:off x="6172200" y="1483996"/>
          <a:ext cx="2808242" cy="4240394"/>
        </p:xfrm>
        <a:graphic>
          <a:graphicData uri="http://schemas.openxmlformats.org/drawingml/2006/table">
            <a:tbl>
              <a:tblPr/>
              <a:tblGrid>
                <a:gridCol w="1404121"/>
                <a:gridCol w="1404121"/>
              </a:tblGrid>
              <a:tr h="158249">
                <a:tc>
                  <a:txBody>
                    <a:bodyPr/>
                    <a:lstStyle/>
                    <a:p>
                      <a:pPr algn="ctr">
                        <a:spcAft>
                          <a:spcPts val="0"/>
                        </a:spcAft>
                      </a:pPr>
                      <a:r>
                        <a:rPr lang="en-US" sz="1100" b="1" dirty="0" err="1" smtClean="0">
                          <a:ln>
                            <a:noFill/>
                          </a:ln>
                          <a:solidFill>
                            <a:schemeClr val="bg1"/>
                          </a:solidFill>
                          <a:effectLst/>
                          <a:latin typeface="Arial" pitchFamily="34" charset="0"/>
                          <a:ea typeface="Times New Roman"/>
                          <a:cs typeface="Arial" pitchFamily="34" charset="0"/>
                        </a:rPr>
                        <a:t>Режим</a:t>
                      </a:r>
                      <a:r>
                        <a:rPr lang="sr-Cyrl-RS" sz="1100" b="1" dirty="0" smtClean="0">
                          <a:ln>
                            <a:noFill/>
                          </a:ln>
                          <a:solidFill>
                            <a:schemeClr val="bg1"/>
                          </a:solidFill>
                          <a:effectLst/>
                          <a:latin typeface="Arial" pitchFamily="34" charset="0"/>
                          <a:ea typeface="Times New Roman"/>
                          <a:cs typeface="Arial" pitchFamily="34" charset="0"/>
                        </a:rPr>
                        <a:t>и убрзања</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b="1">
                          <a:ln>
                            <a:noFill/>
                          </a:ln>
                          <a:solidFill>
                            <a:schemeClr val="bg1"/>
                          </a:solidFill>
                          <a:effectLst/>
                          <a:latin typeface="Arial" pitchFamily="34" charset="0"/>
                          <a:ea typeface="Times New Roman"/>
                          <a:cs typeface="Arial" pitchFamily="34" charset="0"/>
                        </a:rPr>
                        <a:t>Деоница</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rowSpan="6">
                  <a:txBody>
                    <a:bodyPr/>
                    <a:lstStyle/>
                    <a:p>
                      <a:pPr algn="ctr">
                        <a:spcAft>
                          <a:spcPts val="0"/>
                        </a:spcAft>
                      </a:pPr>
                      <a:r>
                        <a:rPr lang="en-US" sz="1100" b="1">
                          <a:ln>
                            <a:noFill/>
                          </a:ln>
                          <a:solidFill>
                            <a:schemeClr val="bg1"/>
                          </a:solidFill>
                          <a:effectLst/>
                          <a:latin typeface="Arial" pitchFamily="34" charset="0"/>
                          <a:ea typeface="Times New Roman"/>
                          <a:cs typeface="Arial" pitchFamily="34" charset="0"/>
                        </a:rPr>
                        <a:t>Mаксимално убрзање</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Б</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П</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М</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Б</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П</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М</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06140">
                <a:tc rowSpan="3">
                  <a:txBody>
                    <a:bodyPr/>
                    <a:lstStyle/>
                    <a:p>
                      <a:pPr algn="ctr">
                        <a:spcAft>
                          <a:spcPts val="0"/>
                        </a:spcAft>
                      </a:pPr>
                      <a:r>
                        <a:rPr lang="en-US" sz="1100" b="1">
                          <a:ln>
                            <a:noFill/>
                          </a:ln>
                          <a:solidFill>
                            <a:schemeClr val="bg1"/>
                          </a:solidFill>
                          <a:effectLst/>
                          <a:latin typeface="Arial" pitchFamily="34" charset="0"/>
                          <a:ea typeface="Times New Roman"/>
                          <a:cs typeface="Arial" pitchFamily="34" charset="0"/>
                        </a:rPr>
                        <a:t>Постепено додавање „гаса“ до максимума</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Б</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67195">
                <a:tc vMerge="1">
                  <a:txBody>
                    <a:bodyPr/>
                    <a:lstStyle/>
                    <a:p>
                      <a:endParaRPr lang="en-US"/>
                    </a:p>
                  </a:txBody>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П</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80325">
                <a:tc vMerge="1">
                  <a:txBody>
                    <a:bodyPr/>
                    <a:lstStyle/>
                    <a:p>
                      <a:endParaRPr lang="en-US"/>
                    </a:p>
                  </a:txBody>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М</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63913">
                <a:tc rowSpan="3">
                  <a:txBody>
                    <a:bodyPr/>
                    <a:lstStyle/>
                    <a:p>
                      <a:pPr algn="ctr">
                        <a:spcAft>
                          <a:spcPts val="0"/>
                        </a:spcAft>
                      </a:pPr>
                      <a:r>
                        <a:rPr lang="en-US" sz="1100" b="1">
                          <a:ln>
                            <a:noFill/>
                          </a:ln>
                          <a:solidFill>
                            <a:schemeClr val="bg1"/>
                          </a:solidFill>
                          <a:effectLst/>
                          <a:latin typeface="Arial" pitchFamily="34" charset="0"/>
                          <a:ea typeface="Times New Roman"/>
                          <a:cs typeface="Arial" pitchFamily="34" charset="0"/>
                        </a:rPr>
                        <a:t>Постепено попуштање команде „гаса“ до одређеног процента</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Б</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360418">
                <a:tc vMerge="1">
                  <a:txBody>
                    <a:bodyPr/>
                    <a:lstStyle/>
                    <a:p>
                      <a:endParaRPr lang="en-US"/>
                    </a:p>
                  </a:txBody>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П</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321028">
                <a:tc vMerge="1">
                  <a:txBody>
                    <a:bodyPr/>
                    <a:lstStyle/>
                    <a:p>
                      <a:endParaRPr lang="en-US"/>
                    </a:p>
                  </a:txBody>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М</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rowSpan="3">
                  <a:txBody>
                    <a:bodyPr/>
                    <a:lstStyle/>
                    <a:p>
                      <a:pPr algn="ctr">
                        <a:spcAft>
                          <a:spcPts val="0"/>
                        </a:spcAft>
                      </a:pPr>
                      <a:r>
                        <a:rPr lang="en-US" sz="1600" b="1" dirty="0">
                          <a:ln>
                            <a:noFill/>
                          </a:ln>
                          <a:solidFill>
                            <a:schemeClr val="bg1"/>
                          </a:solidFill>
                          <a:effectLst/>
                          <a:latin typeface="Arial" pitchFamily="34" charset="0"/>
                          <a:ea typeface="Times New Roman"/>
                          <a:cs typeface="Arial" pitchFamily="34" charset="0"/>
                        </a:rPr>
                        <a:t>β </a:t>
                      </a:r>
                      <a:r>
                        <a:rPr lang="en-US" sz="1600" b="1" dirty="0" smtClean="0">
                          <a:ln>
                            <a:noFill/>
                          </a:ln>
                          <a:solidFill>
                            <a:schemeClr val="bg1"/>
                          </a:solidFill>
                          <a:effectLst/>
                          <a:latin typeface="Arial" pitchFamily="34" charset="0"/>
                          <a:ea typeface="Times New Roman"/>
                          <a:cs typeface="Arial" pitchFamily="34" charset="0"/>
                        </a:rPr>
                        <a:t>=</a:t>
                      </a:r>
                      <a:r>
                        <a:rPr lang="sr-Latn-RS" sz="1600" b="1" dirty="0" smtClean="0">
                          <a:ln>
                            <a:noFill/>
                          </a:ln>
                          <a:solidFill>
                            <a:schemeClr val="bg1"/>
                          </a:solidFill>
                          <a:effectLst/>
                          <a:latin typeface="Arial" pitchFamily="34" charset="0"/>
                          <a:ea typeface="Times New Roman"/>
                          <a:cs typeface="Arial" pitchFamily="34" charset="0"/>
                        </a:rPr>
                        <a:t> 0,7</a:t>
                      </a:r>
                      <a:endParaRPr lang="en-US" sz="16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Б</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П</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М</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rowSpan="3">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n-US" sz="1600" b="1" dirty="0">
                          <a:ln>
                            <a:noFill/>
                          </a:ln>
                          <a:solidFill>
                            <a:schemeClr val="bg1"/>
                          </a:solidFill>
                          <a:effectLst/>
                          <a:latin typeface="Arial" pitchFamily="34" charset="0"/>
                          <a:ea typeface="Times New Roman"/>
                          <a:cs typeface="Arial" pitchFamily="34" charset="0"/>
                        </a:rPr>
                        <a:t>β = </a:t>
                      </a:r>
                      <a:r>
                        <a:rPr lang="en-US" sz="1600" b="1" dirty="0" smtClean="0">
                          <a:ln>
                            <a:noFill/>
                          </a:ln>
                          <a:solidFill>
                            <a:schemeClr val="bg1"/>
                          </a:solidFill>
                          <a:effectLst/>
                          <a:latin typeface="Arial" pitchFamily="34" charset="0"/>
                          <a:ea typeface="Times New Roman"/>
                          <a:cs typeface="Arial" pitchFamily="34" charset="0"/>
                        </a:rPr>
                        <a:t>0,85</a:t>
                      </a:r>
                      <a:endParaRPr lang="en-US" sz="1600" dirty="0" smtClean="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Б</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П</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М</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rowSpan="3">
                  <a:txBody>
                    <a:bodyPr/>
                    <a:lstStyle/>
                    <a:p>
                      <a:pPr algn="ctr">
                        <a:spcAft>
                          <a:spcPts val="0"/>
                        </a:spcAft>
                      </a:pPr>
                      <a:r>
                        <a:rPr lang="en-US" sz="1600" b="1" dirty="0">
                          <a:ln>
                            <a:noFill/>
                          </a:ln>
                          <a:solidFill>
                            <a:schemeClr val="bg1"/>
                          </a:solidFill>
                          <a:effectLst/>
                          <a:latin typeface="Arial" pitchFamily="34" charset="0"/>
                          <a:ea typeface="Times New Roman"/>
                          <a:cs typeface="Arial" pitchFamily="34" charset="0"/>
                        </a:rPr>
                        <a:t>β = </a:t>
                      </a:r>
                      <a:r>
                        <a:rPr lang="en-US" sz="1600" b="1" dirty="0" smtClean="0">
                          <a:ln>
                            <a:noFill/>
                          </a:ln>
                          <a:solidFill>
                            <a:schemeClr val="bg1"/>
                          </a:solidFill>
                          <a:effectLst/>
                          <a:latin typeface="Arial" pitchFamily="34" charset="0"/>
                          <a:ea typeface="Times New Roman"/>
                          <a:cs typeface="Arial" pitchFamily="34" charset="0"/>
                        </a:rPr>
                        <a:t>1,</a:t>
                      </a:r>
                      <a:r>
                        <a:rPr lang="sr-Latn-RS" sz="1600" b="1" dirty="0" smtClean="0">
                          <a:ln>
                            <a:noFill/>
                          </a:ln>
                          <a:solidFill>
                            <a:schemeClr val="bg1"/>
                          </a:solidFill>
                          <a:effectLst/>
                          <a:latin typeface="Arial" pitchFamily="34" charset="0"/>
                          <a:ea typeface="Times New Roman"/>
                          <a:cs typeface="Arial" pitchFamily="34" charset="0"/>
                        </a:rPr>
                        <a:t>4</a:t>
                      </a:r>
                      <a:endParaRPr lang="en-US" sz="16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Б</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П</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a:ln>
                            <a:noFill/>
                          </a:ln>
                          <a:solidFill>
                            <a:schemeClr val="bg1"/>
                          </a:solidFill>
                          <a:effectLst/>
                          <a:latin typeface="Arial" pitchFamily="34" charset="0"/>
                          <a:ea typeface="Times New Roman"/>
                          <a:cs typeface="Arial" pitchFamily="34" charset="0"/>
                        </a:rPr>
                        <a:t>М</a:t>
                      </a:r>
                      <a:endParaRPr lang="en-US" sz="110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bl>
          </a:graphicData>
        </a:graphic>
      </p:graphicFrame>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11"/>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12"/>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4"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31</a:t>
            </a:fld>
            <a:r>
              <a:rPr lang="sr-Latn-RS" sz="1600" b="0" smtClean="0">
                <a:cs typeface="Arial" pitchFamily="34" charset="0"/>
              </a:rPr>
              <a:t> / 45</a:t>
            </a:r>
            <a:endParaRPr lang="en-US" sz="1600" b="0">
              <a:cs typeface="Arial" pitchFamily="34" charset="0"/>
            </a:endParaRPr>
          </a:p>
        </p:txBody>
      </p:sp>
      <p:sp>
        <p:nvSpPr>
          <p:cNvPr id="15"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Полигонска испитивања</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graphicFrame>
        <p:nvGraphicFramePr>
          <p:cNvPr id="9" name="Table 8"/>
          <p:cNvGraphicFramePr>
            <a:graphicFrameLocks noGrp="1"/>
          </p:cNvGraphicFramePr>
          <p:nvPr/>
        </p:nvGraphicFramePr>
        <p:xfrm>
          <a:off x="228600" y="762000"/>
          <a:ext cx="8686798" cy="5486400"/>
        </p:xfrm>
        <a:graphic>
          <a:graphicData uri="http://schemas.openxmlformats.org/drawingml/2006/table">
            <a:tbl>
              <a:tblPr/>
              <a:tblGrid>
                <a:gridCol w="1108083"/>
                <a:gridCol w="1516326"/>
                <a:gridCol w="1377330"/>
                <a:gridCol w="1378301"/>
                <a:gridCol w="2066480"/>
                <a:gridCol w="1240278"/>
              </a:tblGrid>
              <a:tr h="1097280">
                <a:tc>
                  <a:txBody>
                    <a:bodyPr/>
                    <a:lstStyle/>
                    <a:p>
                      <a:pPr algn="ctr">
                        <a:spcAft>
                          <a:spcPts val="0"/>
                        </a:spcAft>
                      </a:pPr>
                      <a:r>
                        <a:rPr lang="en-US" sz="1200">
                          <a:solidFill>
                            <a:schemeClr val="bg1"/>
                          </a:solidFill>
                          <a:latin typeface="Arial" pitchFamily="34" charset="0"/>
                          <a:ea typeface="Times New Roman"/>
                          <a:cs typeface="Arial" pitchFamily="34" charset="0"/>
                        </a:rPr>
                        <a:t>Бр. циклуса / деоница</a:t>
                      </a:r>
                      <a:endParaRPr lang="en-US" sz="120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200">
                          <a:solidFill>
                            <a:schemeClr val="bg1"/>
                          </a:solidFill>
                          <a:latin typeface="Arial" pitchFamily="34" charset="0"/>
                          <a:ea typeface="Times New Roman"/>
                          <a:cs typeface="Arial" pitchFamily="34" charset="0"/>
                        </a:rPr>
                        <a:t>Енергија утрошена до брзине од 35 km/h [kWh]</a:t>
                      </a:r>
                      <a:endParaRPr lang="en-US" sz="120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200">
                          <a:solidFill>
                            <a:schemeClr val="bg1"/>
                          </a:solidFill>
                          <a:latin typeface="Arial" pitchFamily="34" charset="0"/>
                          <a:ea typeface="Times New Roman"/>
                          <a:cs typeface="Arial" pitchFamily="34" charset="0"/>
                        </a:rPr>
                        <a:t>Енергија утрошена до брзине од 40 km/h [kWh]</a:t>
                      </a:r>
                      <a:endParaRPr lang="en-US" sz="120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200">
                          <a:solidFill>
                            <a:schemeClr val="bg1"/>
                          </a:solidFill>
                          <a:latin typeface="Arial" pitchFamily="34" charset="0"/>
                          <a:ea typeface="Times New Roman"/>
                          <a:cs typeface="Arial" pitchFamily="34" charset="0"/>
                        </a:rPr>
                        <a:t>Енергија добијена током кочења [kWh]</a:t>
                      </a:r>
                      <a:endParaRPr lang="en-US" sz="120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200">
                          <a:solidFill>
                            <a:schemeClr val="bg1"/>
                          </a:solidFill>
                          <a:latin typeface="Arial" pitchFamily="34" charset="0"/>
                          <a:ea typeface="Times New Roman"/>
                          <a:cs typeface="Arial" pitchFamily="34" charset="0"/>
                        </a:rPr>
                        <a:t>Напон суперкондензатора на почетку (U</a:t>
                      </a:r>
                      <a:r>
                        <a:rPr lang="en-US" sz="1200" baseline="-25000">
                          <a:solidFill>
                            <a:schemeClr val="bg1"/>
                          </a:solidFill>
                          <a:latin typeface="Arial" pitchFamily="34" charset="0"/>
                          <a:ea typeface="Times New Roman"/>
                          <a:cs typeface="Arial" pitchFamily="34" charset="0"/>
                        </a:rPr>
                        <a:t>UCp</a:t>
                      </a:r>
                      <a:r>
                        <a:rPr lang="en-US" sz="1200">
                          <a:solidFill>
                            <a:schemeClr val="bg1"/>
                          </a:solidFill>
                          <a:latin typeface="Arial" pitchFamily="34" charset="0"/>
                          <a:ea typeface="Times New Roman"/>
                          <a:cs typeface="Arial" pitchFamily="34" charset="0"/>
                        </a:rPr>
                        <a:t>) и крају (U</a:t>
                      </a:r>
                      <a:r>
                        <a:rPr lang="en-US" sz="1200" baseline="-25000">
                          <a:solidFill>
                            <a:schemeClr val="bg1"/>
                          </a:solidFill>
                          <a:latin typeface="Arial" pitchFamily="34" charset="0"/>
                          <a:ea typeface="Times New Roman"/>
                          <a:cs typeface="Arial" pitchFamily="34" charset="0"/>
                        </a:rPr>
                        <a:t>UCk</a:t>
                      </a:r>
                      <a:r>
                        <a:rPr lang="en-US" sz="1200">
                          <a:solidFill>
                            <a:schemeClr val="bg1"/>
                          </a:solidFill>
                          <a:latin typeface="Arial" pitchFamily="34" charset="0"/>
                          <a:ea typeface="Times New Roman"/>
                          <a:cs typeface="Arial" pitchFamily="34" charset="0"/>
                        </a:rPr>
                        <a:t>) циклуса [V]</a:t>
                      </a:r>
                      <a:endParaRPr lang="en-US" sz="120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200">
                          <a:solidFill>
                            <a:schemeClr val="bg1"/>
                          </a:solidFill>
                          <a:latin typeface="Arial" pitchFamily="34" charset="0"/>
                          <a:ea typeface="Times New Roman"/>
                          <a:cs typeface="Arial" pitchFamily="34" charset="0"/>
                        </a:rPr>
                        <a:t>Параметар карактеристике убрзања [-]</a:t>
                      </a:r>
                      <a:endParaRPr lang="en-US" sz="120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2/M</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0,298</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0,379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0,113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569, 548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0,7</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3/Б</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0,283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0,382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0,101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561, 540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0,7</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5/M</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0,311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0,391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0,109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570, 551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0,85</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6/Б</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0,293</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0,395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0,125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563, 547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0,85</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8/M</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0,313</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0,399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0,095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554, 533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0,85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9/Б</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0,309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0,389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0,094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546, 526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0,85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10/П</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0,306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0,395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marL="1270"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0,114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575, 560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0,85</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11/M</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0,306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0,402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0,116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571, 554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0,85</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12/Б</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0,299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0,387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0,105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565, 544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0,85</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13/П</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0,310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0,410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0,074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576, 560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14/M</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0,299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0,386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0,121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573, 553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1,4</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15/Б</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0,280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marL="5080"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0,374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0,113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567, 546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1,4</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16/П</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0,297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0,384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0,125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560, 540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1,4</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19/П</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0,302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0,388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0,113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576, 557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marL="5080" algn="ctr">
                        <a:spcAft>
                          <a:spcPts val="0"/>
                        </a:spcAft>
                      </a:pPr>
                      <a:r>
                        <a:rPr lang="en-US" sz="1100">
                          <a:solidFill>
                            <a:schemeClr val="bg1"/>
                          </a:solidFill>
                          <a:latin typeface="Arial" pitchFamily="34" charset="0"/>
                          <a:ea typeface="Times New Roman"/>
                          <a:cs typeface="Arial" pitchFamily="34" charset="0"/>
                        </a:rPr>
                        <a:t>β ≈ 1,4</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21/Б</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0,282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marL="5080"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0,363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0,084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567, 547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1,4</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23/M</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0,301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pot39</a:t>
                      </a:r>
                      <a:r>
                        <a:rPr lang="en-US" sz="1100">
                          <a:solidFill>
                            <a:schemeClr val="bg1"/>
                          </a:solidFill>
                          <a:latin typeface="Arial" pitchFamily="34" charset="0"/>
                          <a:ea typeface="Times New Roman"/>
                          <a:cs typeface="Arial" pitchFamily="34" charset="0"/>
                        </a:rPr>
                        <a:t> = 0,414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0,046</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558, 551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24/Б</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0,294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marL="5080"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0,399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0,117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551, 532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25/П</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0,291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0,376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0,094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545, 527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0,7</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26/M</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0,290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0,381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0,045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542, 523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0,7</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smtClean="0">
                          <a:solidFill>
                            <a:schemeClr val="bg1"/>
                          </a:solidFill>
                          <a:latin typeface="Arial" pitchFamily="34" charset="0"/>
                          <a:ea typeface="Times New Roman"/>
                          <a:cs typeface="Arial" pitchFamily="34" charset="0"/>
                        </a:rPr>
                        <a:t>27/Б</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pot35</a:t>
                      </a:r>
                      <a:r>
                        <a:rPr lang="en-US" sz="1100">
                          <a:solidFill>
                            <a:schemeClr val="bg1"/>
                          </a:solidFill>
                          <a:latin typeface="Arial" pitchFamily="34" charset="0"/>
                          <a:ea typeface="Times New Roman"/>
                          <a:cs typeface="Arial" pitchFamily="34" charset="0"/>
                        </a:rPr>
                        <a:t> = 0,270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pot40</a:t>
                      </a:r>
                      <a:r>
                        <a:rPr lang="en-US" sz="1100">
                          <a:solidFill>
                            <a:schemeClr val="bg1"/>
                          </a:solidFill>
                          <a:latin typeface="Arial" pitchFamily="34" charset="0"/>
                          <a:ea typeface="Times New Roman"/>
                          <a:cs typeface="Arial" pitchFamily="34" charset="0"/>
                        </a:rPr>
                        <a:t> = 0,367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E</a:t>
                      </a:r>
                      <a:r>
                        <a:rPr lang="en-US" sz="1100" baseline="-25000">
                          <a:solidFill>
                            <a:schemeClr val="bg1"/>
                          </a:solidFill>
                          <a:latin typeface="Arial" pitchFamily="34" charset="0"/>
                          <a:ea typeface="Times New Roman"/>
                          <a:cs typeface="Arial" pitchFamily="34" charset="0"/>
                        </a:rPr>
                        <a:t>reg</a:t>
                      </a:r>
                      <a:r>
                        <a:rPr lang="en-US" sz="1100">
                          <a:solidFill>
                            <a:schemeClr val="bg1"/>
                          </a:solidFill>
                          <a:latin typeface="Arial" pitchFamily="34" charset="0"/>
                          <a:ea typeface="Times New Roman"/>
                          <a:cs typeface="Arial" pitchFamily="34" charset="0"/>
                        </a:rPr>
                        <a:t> = 0,139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U</a:t>
                      </a:r>
                      <a:r>
                        <a:rPr lang="en-US" sz="1100" baseline="-25000">
                          <a:solidFill>
                            <a:schemeClr val="bg1"/>
                          </a:solidFill>
                          <a:latin typeface="Arial" pitchFamily="34" charset="0"/>
                          <a:ea typeface="Times New Roman"/>
                          <a:cs typeface="Arial" pitchFamily="34" charset="0"/>
                        </a:rPr>
                        <a:t>UCp</a:t>
                      </a:r>
                      <a:r>
                        <a:rPr lang="en-US" sz="1100">
                          <a:solidFill>
                            <a:schemeClr val="bg1"/>
                          </a:solidFill>
                          <a:latin typeface="Arial" pitchFamily="34" charset="0"/>
                          <a:ea typeface="Times New Roman"/>
                          <a:cs typeface="Arial" pitchFamily="34" charset="0"/>
                        </a:rPr>
                        <a:t>, U</a:t>
                      </a:r>
                      <a:r>
                        <a:rPr lang="en-US" sz="1100" baseline="-25000">
                          <a:solidFill>
                            <a:schemeClr val="bg1"/>
                          </a:solidFill>
                          <a:latin typeface="Arial" pitchFamily="34" charset="0"/>
                          <a:ea typeface="Times New Roman"/>
                          <a:cs typeface="Arial" pitchFamily="34" charset="0"/>
                        </a:rPr>
                        <a:t>UCk</a:t>
                      </a:r>
                      <a:r>
                        <a:rPr lang="en-US" sz="1100">
                          <a:solidFill>
                            <a:schemeClr val="bg1"/>
                          </a:solidFill>
                          <a:latin typeface="Arial" pitchFamily="34" charset="0"/>
                          <a:ea typeface="Times New Roman"/>
                          <a:cs typeface="Arial" pitchFamily="34" charset="0"/>
                        </a:rPr>
                        <a:t> = 535, 516 </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a:solidFill>
                            <a:schemeClr val="bg1"/>
                          </a:solidFill>
                          <a:latin typeface="Arial" pitchFamily="34" charset="0"/>
                          <a:ea typeface="Times New Roman"/>
                          <a:cs typeface="Arial" pitchFamily="34" charset="0"/>
                        </a:rPr>
                        <a:t>β ≈ 0,7</a:t>
                      </a:r>
                      <a:endParaRPr lang="en-US" sz="110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bl>
          </a:graphicData>
        </a:graphic>
      </p:graphicFrame>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11"/>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3"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32</a:t>
            </a:fld>
            <a:r>
              <a:rPr lang="sr-Latn-RS" sz="1600" b="0" smtClean="0">
                <a:cs typeface="Arial" pitchFamily="34" charset="0"/>
              </a:rPr>
              <a:t> / 45</a:t>
            </a:r>
            <a:endParaRPr lang="en-US" sz="1600" b="0">
              <a:cs typeface="Arial" pitchFamily="34" charset="0"/>
            </a:endParaRPr>
          </a:p>
        </p:txBody>
      </p:sp>
      <p:sp>
        <p:nvSpPr>
          <p:cNvPr id="1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Полигонска испитивања</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3" name="Rectangle 32"/>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27" name="Rectangle 26"/>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pic>
        <p:nvPicPr>
          <p:cNvPr id="11" name="Picture 10"/>
          <p:cNvPicPr/>
          <p:nvPr/>
        </p:nvPicPr>
        <p:blipFill>
          <a:blip r:embed="rId3" cstate="print"/>
          <a:srcRect/>
          <a:stretch>
            <a:fillRect/>
          </a:stretch>
        </p:blipFill>
        <p:spPr bwMode="auto">
          <a:xfrm>
            <a:off x="76200" y="609600"/>
            <a:ext cx="4320000" cy="2880000"/>
          </a:xfrm>
          <a:prstGeom prst="rect">
            <a:avLst/>
          </a:prstGeom>
          <a:noFill/>
          <a:ln w="9525">
            <a:noFill/>
            <a:miter lim="800000"/>
            <a:headEnd/>
            <a:tailEnd/>
          </a:ln>
        </p:spPr>
      </p:pic>
      <p:pic>
        <p:nvPicPr>
          <p:cNvPr id="12" name="Picture 11"/>
          <p:cNvPicPr/>
          <p:nvPr/>
        </p:nvPicPr>
        <p:blipFill>
          <a:blip r:embed="rId4" cstate="print">
            <a:extLst>
              <a:ext uri="{28A0092B-C50C-407E-A947-70E740481C1C}">
                <a14:useLocalDpi xmlns="" xmlns:a14="http://schemas.microsoft.com/office/drawing/2010/main" val="0"/>
              </a:ext>
            </a:extLst>
          </a:blip>
          <a:srcRect l="4762" t="4750" r="4750"/>
          <a:stretch>
            <a:fillRect/>
          </a:stretch>
        </p:blipFill>
        <p:spPr>
          <a:xfrm>
            <a:off x="152400" y="3724275"/>
            <a:ext cx="4347600" cy="2743200"/>
          </a:xfrm>
          <a:prstGeom prst="rect">
            <a:avLst/>
          </a:prstGeom>
        </p:spPr>
      </p:pic>
      <p:pic>
        <p:nvPicPr>
          <p:cNvPr id="13" name="Picture 12"/>
          <p:cNvPicPr/>
          <p:nvPr/>
        </p:nvPicPr>
        <p:blipFill>
          <a:blip r:embed="rId5" cstate="print"/>
          <a:srcRect/>
          <a:stretch>
            <a:fillRect/>
          </a:stretch>
        </p:blipFill>
        <p:spPr bwMode="auto">
          <a:xfrm>
            <a:off x="4648200" y="609600"/>
            <a:ext cx="4320000" cy="2880000"/>
          </a:xfrm>
          <a:prstGeom prst="rect">
            <a:avLst/>
          </a:prstGeom>
          <a:noFill/>
          <a:ln w="9525">
            <a:noFill/>
            <a:miter lim="800000"/>
            <a:headEnd/>
            <a:tailEnd/>
          </a:ln>
        </p:spPr>
      </p:pic>
      <p:pic>
        <p:nvPicPr>
          <p:cNvPr id="14" name="Picture 13"/>
          <p:cNvPicPr/>
          <p:nvPr/>
        </p:nvPicPr>
        <p:blipFill>
          <a:blip r:embed="rId6" cstate="print">
            <a:extLst>
              <a:ext uri="{28A0092B-C50C-407E-A947-70E740481C1C}">
                <a14:useLocalDpi xmlns="" xmlns:a14="http://schemas.microsoft.com/office/drawing/2010/main" val="0"/>
              </a:ext>
            </a:extLst>
          </a:blip>
          <a:srcRect r="6867"/>
          <a:stretch>
            <a:fillRect/>
          </a:stretch>
        </p:blipFill>
        <p:spPr>
          <a:xfrm>
            <a:off x="4419600" y="3581400"/>
            <a:ext cx="4464000" cy="2880000"/>
          </a:xfrm>
          <a:prstGeom prst="rect">
            <a:avLst/>
          </a:prstGeom>
        </p:spPr>
      </p:pic>
      <p:pic>
        <p:nvPicPr>
          <p:cNvPr id="17" name="Picture 16"/>
          <p:cNvPicPr/>
          <p:nvPr/>
        </p:nvPicPr>
        <p:blipFill>
          <a:blip r:embed="rId7" cstate="print"/>
          <a:srcRect b="25000"/>
          <a:stretch>
            <a:fillRect/>
          </a:stretch>
        </p:blipFill>
        <p:spPr bwMode="auto">
          <a:xfrm>
            <a:off x="1933575" y="6277707"/>
            <a:ext cx="885825" cy="123093"/>
          </a:xfrm>
          <a:prstGeom prst="rect">
            <a:avLst/>
          </a:prstGeom>
          <a:noFill/>
          <a:ln w="9525">
            <a:noFill/>
            <a:miter lim="800000"/>
            <a:headEnd/>
            <a:tailEnd/>
          </a:ln>
        </p:spPr>
      </p:pic>
      <p:pic>
        <p:nvPicPr>
          <p:cNvPr id="18" name="Picture 17"/>
          <p:cNvPicPr/>
          <p:nvPr/>
        </p:nvPicPr>
        <p:blipFill>
          <a:blip r:embed="rId8" cstate="print"/>
          <a:srcRect/>
          <a:stretch>
            <a:fillRect/>
          </a:stretch>
        </p:blipFill>
        <p:spPr bwMode="auto">
          <a:xfrm rot="16200000">
            <a:off x="-306285" y="4954484"/>
            <a:ext cx="1069768" cy="152400"/>
          </a:xfrm>
          <a:prstGeom prst="rect">
            <a:avLst/>
          </a:prstGeom>
          <a:noFill/>
          <a:ln w="9525">
            <a:noFill/>
            <a:miter lim="800000"/>
            <a:headEnd/>
            <a:tailEnd/>
          </a:ln>
        </p:spPr>
      </p:pic>
      <p:pic>
        <p:nvPicPr>
          <p:cNvPr id="19" name="Picture 18"/>
          <p:cNvPicPr/>
          <p:nvPr/>
        </p:nvPicPr>
        <p:blipFill>
          <a:blip r:embed="rId7" cstate="print"/>
          <a:srcRect b="25000"/>
          <a:stretch>
            <a:fillRect/>
          </a:stretch>
        </p:blipFill>
        <p:spPr bwMode="auto">
          <a:xfrm>
            <a:off x="6477000" y="6277707"/>
            <a:ext cx="885825" cy="123093"/>
          </a:xfrm>
          <a:prstGeom prst="rect">
            <a:avLst/>
          </a:prstGeom>
          <a:noFill/>
          <a:ln w="9525">
            <a:noFill/>
            <a:miter lim="800000"/>
            <a:headEnd/>
            <a:tailEnd/>
          </a:ln>
        </p:spPr>
      </p:pic>
      <p:pic>
        <p:nvPicPr>
          <p:cNvPr id="20" name="Picture 19"/>
          <p:cNvPicPr/>
          <p:nvPr/>
        </p:nvPicPr>
        <p:blipFill>
          <a:blip r:embed="rId8" cstate="print"/>
          <a:srcRect/>
          <a:stretch>
            <a:fillRect/>
          </a:stretch>
        </p:blipFill>
        <p:spPr bwMode="auto">
          <a:xfrm rot="16200000">
            <a:off x="4189516" y="4954485"/>
            <a:ext cx="1069768" cy="152400"/>
          </a:xfrm>
          <a:prstGeom prst="rect">
            <a:avLst/>
          </a:prstGeom>
          <a:noFill/>
          <a:ln w="9525">
            <a:noFill/>
            <a:miter lim="800000"/>
            <a:headEnd/>
            <a:tailEnd/>
          </a:ln>
        </p:spPr>
      </p:pic>
      <p:pic>
        <p:nvPicPr>
          <p:cNvPr id="21" name="Picture 20"/>
          <p:cNvPicPr>
            <a:picLocks noChangeAspect="1"/>
          </p:cNvPicPr>
          <p:nvPr/>
        </p:nvPicPr>
        <p:blipFill>
          <a:blip r:embed="rId9" cstate="print"/>
          <a:stretch>
            <a:fillRect/>
          </a:stretch>
        </p:blipFill>
        <p:spPr>
          <a:xfrm>
            <a:off x="304800" y="2401989"/>
            <a:ext cx="604837" cy="727336"/>
          </a:xfrm>
          <a:prstGeom prst="rect">
            <a:avLst/>
          </a:prstGeom>
        </p:spPr>
      </p:pic>
      <p:pic>
        <p:nvPicPr>
          <p:cNvPr id="22" name="Picture 21"/>
          <p:cNvPicPr>
            <a:picLocks noChangeAspect="1"/>
          </p:cNvPicPr>
          <p:nvPr/>
        </p:nvPicPr>
        <p:blipFill>
          <a:blip r:embed="rId10" cstate="print"/>
          <a:stretch>
            <a:fillRect/>
          </a:stretch>
        </p:blipFill>
        <p:spPr>
          <a:xfrm>
            <a:off x="3733800" y="778208"/>
            <a:ext cx="479821" cy="186199"/>
          </a:xfrm>
          <a:prstGeom prst="rect">
            <a:avLst/>
          </a:prstGeom>
        </p:spPr>
      </p:pic>
      <p:pic>
        <p:nvPicPr>
          <p:cNvPr id="23" name="Picture 22"/>
          <p:cNvPicPr>
            <a:picLocks noChangeAspect="1"/>
          </p:cNvPicPr>
          <p:nvPr/>
        </p:nvPicPr>
        <p:blipFill>
          <a:blip r:embed="rId11" cstate="print"/>
          <a:stretch>
            <a:fillRect/>
          </a:stretch>
        </p:blipFill>
        <p:spPr>
          <a:xfrm>
            <a:off x="3886200" y="2177251"/>
            <a:ext cx="298949" cy="188811"/>
          </a:xfrm>
          <a:prstGeom prst="rect">
            <a:avLst/>
          </a:prstGeom>
        </p:spPr>
      </p:pic>
      <p:pic>
        <p:nvPicPr>
          <p:cNvPr id="24" name="Picture 23"/>
          <p:cNvPicPr>
            <a:picLocks noChangeAspect="1"/>
          </p:cNvPicPr>
          <p:nvPr/>
        </p:nvPicPr>
        <p:blipFill>
          <a:blip r:embed="rId9" cstate="print"/>
          <a:stretch>
            <a:fillRect/>
          </a:stretch>
        </p:blipFill>
        <p:spPr>
          <a:xfrm>
            <a:off x="4876800" y="2428630"/>
            <a:ext cx="604837" cy="727336"/>
          </a:xfrm>
          <a:prstGeom prst="rect">
            <a:avLst/>
          </a:prstGeom>
        </p:spPr>
      </p:pic>
      <p:pic>
        <p:nvPicPr>
          <p:cNvPr id="25" name="Picture 24"/>
          <p:cNvPicPr>
            <a:picLocks noChangeAspect="1"/>
          </p:cNvPicPr>
          <p:nvPr/>
        </p:nvPicPr>
        <p:blipFill>
          <a:blip r:embed="rId10" cstate="print"/>
          <a:stretch>
            <a:fillRect/>
          </a:stretch>
        </p:blipFill>
        <p:spPr>
          <a:xfrm>
            <a:off x="8305800" y="762000"/>
            <a:ext cx="479821" cy="186199"/>
          </a:xfrm>
          <a:prstGeom prst="rect">
            <a:avLst/>
          </a:prstGeom>
        </p:spPr>
      </p:pic>
      <p:pic>
        <p:nvPicPr>
          <p:cNvPr id="26" name="Picture 25"/>
          <p:cNvPicPr>
            <a:picLocks noChangeAspect="1"/>
          </p:cNvPicPr>
          <p:nvPr/>
        </p:nvPicPr>
        <p:blipFill>
          <a:blip r:embed="rId11" cstate="print"/>
          <a:stretch>
            <a:fillRect/>
          </a:stretch>
        </p:blipFill>
        <p:spPr>
          <a:xfrm>
            <a:off x="8464051" y="2203892"/>
            <a:ext cx="298949" cy="188811"/>
          </a:xfrm>
          <a:prstGeom prst="rect">
            <a:avLst/>
          </a:prstGeom>
        </p:spPr>
      </p:pic>
      <p:sp>
        <p:nvSpPr>
          <p:cNvPr id="28" name="Rectangle 27"/>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30" name="Rectangle 29"/>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31"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33</a:t>
            </a:fld>
            <a:r>
              <a:rPr lang="sr-Latn-RS" sz="1600" b="0" smtClean="0">
                <a:cs typeface="Arial" pitchFamily="34" charset="0"/>
              </a:rPr>
              <a:t> / 45</a:t>
            </a:r>
            <a:endParaRPr lang="en-US" sz="1600" b="0">
              <a:cs typeface="Arial" pitchFamily="34" charset="0"/>
            </a:endParaRPr>
          </a:p>
        </p:txBody>
      </p:sp>
      <p:sp>
        <p:nvSpPr>
          <p:cNvPr id="32"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Анализа резултата</a:t>
            </a:r>
            <a:endParaRPr lang="en-US" sz="2000">
              <a:solidFill>
                <a:schemeClr val="tx1">
                  <a:lumMod val="50000"/>
                </a:schemeClr>
              </a:solidFill>
              <a:cs typeface="Arial" pitchFamily="34" charset="0"/>
            </a:endParaRPr>
          </a:p>
        </p:txBody>
      </p:sp>
      <p:sp>
        <p:nvSpPr>
          <p:cNvPr id="7" name="TextBox 6"/>
          <p:cNvSpPr txBox="1"/>
          <p:nvPr/>
        </p:nvSpPr>
        <p:spPr>
          <a:xfrm>
            <a:off x="0" y="3505200"/>
            <a:ext cx="9144000" cy="246221"/>
          </a:xfrm>
          <a:prstGeom prst="rect">
            <a:avLst/>
          </a:prstGeom>
          <a:noFill/>
        </p:spPr>
        <p:txBody>
          <a:bodyPr wrap="square" rtlCol="0">
            <a:spAutoFit/>
          </a:bodyPr>
          <a:lstStyle/>
          <a:p>
            <a:pPr algn="l"/>
            <a:r>
              <a:rPr lang="en-US" sz="1000" smtClean="0">
                <a:solidFill>
                  <a:schemeClr val="bg1"/>
                </a:solidFill>
                <a:cs typeface="Arial" pitchFamily="34" charset="0"/>
              </a:rPr>
              <a:t>13/П: E</a:t>
            </a:r>
            <a:r>
              <a:rPr lang="en-US" sz="1000" baseline="-25000" smtClean="0">
                <a:solidFill>
                  <a:schemeClr val="bg1"/>
                </a:solidFill>
                <a:cs typeface="Arial" pitchFamily="34" charset="0"/>
              </a:rPr>
              <a:t>pot35</a:t>
            </a:r>
            <a:r>
              <a:rPr lang="en-US" sz="1000" smtClean="0">
                <a:solidFill>
                  <a:schemeClr val="bg1"/>
                </a:solidFill>
                <a:cs typeface="Arial" pitchFamily="34" charset="0"/>
              </a:rPr>
              <a:t> = 0.310 kWh; E</a:t>
            </a:r>
            <a:r>
              <a:rPr lang="en-US" sz="1000" baseline="-25000" smtClean="0">
                <a:solidFill>
                  <a:schemeClr val="bg1"/>
                </a:solidFill>
                <a:cs typeface="Arial" pitchFamily="34" charset="0"/>
              </a:rPr>
              <a:t>pot40</a:t>
            </a:r>
            <a:r>
              <a:rPr lang="en-US" sz="1000" smtClean="0">
                <a:solidFill>
                  <a:schemeClr val="bg1"/>
                </a:solidFill>
                <a:cs typeface="Arial" pitchFamily="34" charset="0"/>
              </a:rPr>
              <a:t> = 0.410 kWh; E</a:t>
            </a:r>
            <a:r>
              <a:rPr lang="en-US" sz="1000" baseline="-25000" smtClean="0">
                <a:solidFill>
                  <a:schemeClr val="bg1"/>
                </a:solidFill>
                <a:cs typeface="Arial" pitchFamily="34" charset="0"/>
              </a:rPr>
              <a:t>reg</a:t>
            </a:r>
            <a:r>
              <a:rPr lang="en-US" sz="1000" smtClean="0">
                <a:solidFill>
                  <a:schemeClr val="bg1"/>
                </a:solidFill>
                <a:cs typeface="Arial" pitchFamily="34" charset="0"/>
              </a:rPr>
              <a:t> = 0.074 kWh;</a:t>
            </a:r>
            <a:r>
              <a:rPr lang="sr-Cyrl-RS" sz="1000" smtClean="0">
                <a:solidFill>
                  <a:schemeClr val="bg1"/>
                </a:solidFill>
                <a:cs typeface="Arial" pitchFamily="34" charset="0"/>
              </a:rPr>
              <a:t>	</a:t>
            </a:r>
            <a:r>
              <a:rPr lang="sr-Cyrl-CS" sz="1000" smtClean="0">
                <a:solidFill>
                  <a:schemeClr val="bg1"/>
                </a:solidFill>
                <a:cs typeface="Arial" pitchFamily="34" charset="0"/>
              </a:rPr>
              <a:t>25/П: </a:t>
            </a:r>
            <a:r>
              <a:rPr lang="en-US" sz="1000" smtClean="0">
                <a:solidFill>
                  <a:schemeClr val="bg1"/>
                </a:solidFill>
                <a:cs typeface="Arial" pitchFamily="34" charset="0"/>
              </a:rPr>
              <a:t>Epot35 = 0.291 kWh; Epot40 = 0.376 kWh; Ereg = 0.094 kWh; </a:t>
            </a:r>
            <a:r>
              <a:rPr lang="el-GR" sz="1000" smtClean="0">
                <a:solidFill>
                  <a:schemeClr val="bg1"/>
                </a:solidFill>
                <a:cs typeface="Arial" pitchFamily="34" charset="0"/>
              </a:rPr>
              <a:t>β ≈ 0.7</a:t>
            </a:r>
            <a:endParaRPr lang="en-US" sz="1600">
              <a:solidFill>
                <a:schemeClr val="bg1"/>
              </a:solidFill>
              <a:cs typeface="Arial" pitchFamily="34" charset="0"/>
            </a:endParaRPr>
          </a:p>
        </p:txBody>
      </p:sp>
    </p:spTree>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45" name="Rectangle 44"/>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25" name="Rectangle 24"/>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pic>
        <p:nvPicPr>
          <p:cNvPr id="15" name="Picture 14"/>
          <p:cNvPicPr/>
          <p:nvPr/>
        </p:nvPicPr>
        <p:blipFill>
          <a:blip r:embed="rId3" cstate="print"/>
          <a:srcRect/>
          <a:stretch>
            <a:fillRect/>
          </a:stretch>
        </p:blipFill>
        <p:spPr bwMode="auto">
          <a:xfrm>
            <a:off x="76200" y="609600"/>
            <a:ext cx="4320000" cy="2880000"/>
          </a:xfrm>
          <a:prstGeom prst="rect">
            <a:avLst/>
          </a:prstGeom>
          <a:noFill/>
          <a:ln w="9525">
            <a:noFill/>
            <a:miter lim="800000"/>
            <a:headEnd/>
            <a:tailEnd/>
          </a:ln>
        </p:spPr>
      </p:pic>
      <p:pic>
        <p:nvPicPr>
          <p:cNvPr id="16" name="Picture 15"/>
          <p:cNvPicPr/>
          <p:nvPr/>
        </p:nvPicPr>
        <p:blipFill>
          <a:blip r:embed="rId4" cstate="print">
            <a:extLst>
              <a:ext uri="{28A0092B-C50C-407E-A947-70E740481C1C}">
                <a14:useLocalDpi xmlns="" xmlns:a14="http://schemas.microsoft.com/office/drawing/2010/main" val="0"/>
              </a:ext>
            </a:extLst>
          </a:blip>
          <a:srcRect l="3180" r="7781"/>
          <a:stretch>
            <a:fillRect/>
          </a:stretch>
        </p:blipFill>
        <p:spPr>
          <a:xfrm>
            <a:off x="85725" y="3581400"/>
            <a:ext cx="4267200" cy="2880000"/>
          </a:xfrm>
          <a:prstGeom prst="rect">
            <a:avLst/>
          </a:prstGeom>
        </p:spPr>
      </p:pic>
      <p:pic>
        <p:nvPicPr>
          <p:cNvPr id="17" name="Picture 16"/>
          <p:cNvPicPr/>
          <p:nvPr/>
        </p:nvPicPr>
        <p:blipFill>
          <a:blip r:embed="rId5" cstate="print"/>
          <a:srcRect/>
          <a:stretch>
            <a:fillRect/>
          </a:stretch>
        </p:blipFill>
        <p:spPr bwMode="auto">
          <a:xfrm>
            <a:off x="4648200" y="609600"/>
            <a:ext cx="4320000" cy="2880000"/>
          </a:xfrm>
          <a:prstGeom prst="rect">
            <a:avLst/>
          </a:prstGeom>
          <a:noFill/>
          <a:ln w="9525">
            <a:noFill/>
            <a:miter lim="800000"/>
            <a:headEnd/>
            <a:tailEnd/>
          </a:ln>
        </p:spPr>
      </p:pic>
      <p:pic>
        <p:nvPicPr>
          <p:cNvPr id="18" name="Picture 17"/>
          <p:cNvPicPr/>
          <p:nvPr/>
        </p:nvPicPr>
        <p:blipFill>
          <a:blip r:embed="rId6" cstate="print">
            <a:extLst>
              <a:ext uri="{28A0092B-C50C-407E-A947-70E740481C1C}">
                <a14:useLocalDpi xmlns="" xmlns:a14="http://schemas.microsoft.com/office/drawing/2010/main" val="0"/>
              </a:ext>
            </a:extLst>
          </a:blip>
          <a:srcRect l="3045" r="6358"/>
          <a:stretch>
            <a:fillRect/>
          </a:stretch>
        </p:blipFill>
        <p:spPr>
          <a:xfrm>
            <a:off x="4572000" y="3581400"/>
            <a:ext cx="4347600" cy="2880000"/>
          </a:xfrm>
          <a:prstGeom prst="rect">
            <a:avLst/>
          </a:prstGeom>
        </p:spPr>
      </p:pic>
      <p:sp>
        <p:nvSpPr>
          <p:cNvPr id="26" name="Rectangle 25"/>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29" name="Rectangle 28"/>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30"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34</a:t>
            </a:fld>
            <a:r>
              <a:rPr lang="sr-Latn-RS" sz="1600" b="0" smtClean="0">
                <a:cs typeface="Arial" pitchFamily="34" charset="0"/>
              </a:rPr>
              <a:t> / 45</a:t>
            </a:r>
            <a:endParaRPr lang="en-US" sz="1600" b="0">
              <a:cs typeface="Arial" pitchFamily="34" charset="0"/>
            </a:endParaRPr>
          </a:p>
        </p:txBody>
      </p:sp>
      <p:sp>
        <p:nvSpPr>
          <p:cNvPr id="3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Анализа резултата</a:t>
            </a:r>
            <a:endParaRPr lang="en-US" sz="2000">
              <a:solidFill>
                <a:schemeClr val="tx1">
                  <a:lumMod val="50000"/>
                </a:schemeClr>
              </a:solidFill>
              <a:cs typeface="Arial" pitchFamily="34" charset="0"/>
            </a:endParaRPr>
          </a:p>
        </p:txBody>
      </p:sp>
      <p:pic>
        <p:nvPicPr>
          <p:cNvPr id="35" name="Picture 34"/>
          <p:cNvPicPr>
            <a:picLocks noChangeAspect="1"/>
          </p:cNvPicPr>
          <p:nvPr/>
        </p:nvPicPr>
        <p:blipFill>
          <a:blip r:embed="rId7" cstate="print"/>
          <a:stretch>
            <a:fillRect/>
          </a:stretch>
        </p:blipFill>
        <p:spPr>
          <a:xfrm>
            <a:off x="304800" y="2401989"/>
            <a:ext cx="604837" cy="727336"/>
          </a:xfrm>
          <a:prstGeom prst="rect">
            <a:avLst/>
          </a:prstGeom>
        </p:spPr>
      </p:pic>
      <p:pic>
        <p:nvPicPr>
          <p:cNvPr id="36" name="Picture 35"/>
          <p:cNvPicPr>
            <a:picLocks noChangeAspect="1"/>
          </p:cNvPicPr>
          <p:nvPr/>
        </p:nvPicPr>
        <p:blipFill>
          <a:blip r:embed="rId8" cstate="print"/>
          <a:stretch>
            <a:fillRect/>
          </a:stretch>
        </p:blipFill>
        <p:spPr>
          <a:xfrm>
            <a:off x="3733800" y="778208"/>
            <a:ext cx="479821" cy="186199"/>
          </a:xfrm>
          <a:prstGeom prst="rect">
            <a:avLst/>
          </a:prstGeom>
        </p:spPr>
      </p:pic>
      <p:pic>
        <p:nvPicPr>
          <p:cNvPr id="37" name="Picture 36"/>
          <p:cNvPicPr>
            <a:picLocks noChangeAspect="1"/>
          </p:cNvPicPr>
          <p:nvPr/>
        </p:nvPicPr>
        <p:blipFill>
          <a:blip r:embed="rId9" cstate="print"/>
          <a:stretch>
            <a:fillRect/>
          </a:stretch>
        </p:blipFill>
        <p:spPr>
          <a:xfrm>
            <a:off x="3886200" y="2177251"/>
            <a:ext cx="298949" cy="188811"/>
          </a:xfrm>
          <a:prstGeom prst="rect">
            <a:avLst/>
          </a:prstGeom>
        </p:spPr>
      </p:pic>
      <p:pic>
        <p:nvPicPr>
          <p:cNvPr id="38" name="Picture 37"/>
          <p:cNvPicPr>
            <a:picLocks noChangeAspect="1"/>
          </p:cNvPicPr>
          <p:nvPr/>
        </p:nvPicPr>
        <p:blipFill>
          <a:blip r:embed="rId7" cstate="print"/>
          <a:stretch>
            <a:fillRect/>
          </a:stretch>
        </p:blipFill>
        <p:spPr>
          <a:xfrm>
            <a:off x="4876800" y="2428630"/>
            <a:ext cx="604837" cy="727336"/>
          </a:xfrm>
          <a:prstGeom prst="rect">
            <a:avLst/>
          </a:prstGeom>
        </p:spPr>
      </p:pic>
      <p:pic>
        <p:nvPicPr>
          <p:cNvPr id="39" name="Picture 38"/>
          <p:cNvPicPr>
            <a:picLocks noChangeAspect="1"/>
          </p:cNvPicPr>
          <p:nvPr/>
        </p:nvPicPr>
        <p:blipFill>
          <a:blip r:embed="rId8" cstate="print"/>
          <a:stretch>
            <a:fillRect/>
          </a:stretch>
        </p:blipFill>
        <p:spPr>
          <a:xfrm>
            <a:off x="8305800" y="762000"/>
            <a:ext cx="479821" cy="186199"/>
          </a:xfrm>
          <a:prstGeom prst="rect">
            <a:avLst/>
          </a:prstGeom>
        </p:spPr>
      </p:pic>
      <p:pic>
        <p:nvPicPr>
          <p:cNvPr id="40" name="Picture 39"/>
          <p:cNvPicPr>
            <a:picLocks noChangeAspect="1"/>
          </p:cNvPicPr>
          <p:nvPr/>
        </p:nvPicPr>
        <p:blipFill>
          <a:blip r:embed="rId9" cstate="print"/>
          <a:stretch>
            <a:fillRect/>
          </a:stretch>
        </p:blipFill>
        <p:spPr>
          <a:xfrm>
            <a:off x="8464051" y="2203892"/>
            <a:ext cx="298949" cy="188811"/>
          </a:xfrm>
          <a:prstGeom prst="rect">
            <a:avLst/>
          </a:prstGeom>
        </p:spPr>
      </p:pic>
      <p:sp>
        <p:nvSpPr>
          <p:cNvPr id="7" name="TextBox 6"/>
          <p:cNvSpPr txBox="1"/>
          <p:nvPr/>
        </p:nvSpPr>
        <p:spPr>
          <a:xfrm>
            <a:off x="0" y="3505200"/>
            <a:ext cx="9144000" cy="246221"/>
          </a:xfrm>
          <a:prstGeom prst="rect">
            <a:avLst/>
          </a:prstGeom>
          <a:noFill/>
        </p:spPr>
        <p:txBody>
          <a:bodyPr wrap="square" rtlCol="0">
            <a:spAutoFit/>
          </a:bodyPr>
          <a:lstStyle/>
          <a:p>
            <a:pPr algn="l"/>
            <a:r>
              <a:rPr lang="en-US" sz="1000" smtClean="0">
                <a:solidFill>
                  <a:schemeClr val="bg1"/>
                </a:solidFill>
                <a:latin typeface="+mn-lt"/>
              </a:rPr>
              <a:t>8/M</a:t>
            </a:r>
            <a:r>
              <a:rPr lang="en-US" sz="1000" dirty="0" smtClean="0">
                <a:solidFill>
                  <a:schemeClr val="bg1"/>
                </a:solidFill>
                <a:latin typeface="+mn-lt"/>
              </a:rPr>
              <a:t>: Epot35 = 0.313 kWh; Epot40 = 0.399 kWh; </a:t>
            </a:r>
            <a:r>
              <a:rPr lang="en-US" sz="1000" dirty="0" err="1" smtClean="0">
                <a:solidFill>
                  <a:schemeClr val="bg1"/>
                </a:solidFill>
                <a:latin typeface="+mn-lt"/>
              </a:rPr>
              <a:t>Ereg</a:t>
            </a:r>
            <a:r>
              <a:rPr lang="en-US" sz="1000" dirty="0" smtClean="0">
                <a:solidFill>
                  <a:schemeClr val="bg1"/>
                </a:solidFill>
                <a:latin typeface="+mn-lt"/>
              </a:rPr>
              <a:t> = 0.095 kWh; </a:t>
            </a:r>
            <a:r>
              <a:rPr lang="el-GR" sz="1000" dirty="0" smtClean="0">
                <a:solidFill>
                  <a:schemeClr val="bg1"/>
                </a:solidFill>
                <a:latin typeface="+mn-lt"/>
              </a:rPr>
              <a:t>β ≈ 0.85</a:t>
            </a:r>
            <a:r>
              <a:rPr lang="sr-Cyrl-RS" sz="1000" dirty="0" smtClean="0">
                <a:solidFill>
                  <a:schemeClr val="bg1"/>
                </a:solidFill>
                <a:latin typeface="+mn-lt"/>
              </a:rPr>
              <a:t>    </a:t>
            </a:r>
            <a:r>
              <a:rPr lang="en-US" sz="1000" dirty="0" smtClean="0">
                <a:solidFill>
                  <a:schemeClr val="bg1"/>
                </a:solidFill>
                <a:latin typeface="+mn-lt"/>
              </a:rPr>
              <a:t>26/M: Epot35 = 0.290 kWh; Epot40 = 0.381 kWh; </a:t>
            </a:r>
            <a:r>
              <a:rPr lang="en-US" sz="1000" dirty="0" err="1" smtClean="0">
                <a:solidFill>
                  <a:schemeClr val="bg1"/>
                </a:solidFill>
                <a:latin typeface="+mn-lt"/>
              </a:rPr>
              <a:t>Ereg</a:t>
            </a:r>
            <a:r>
              <a:rPr lang="en-US" sz="1000" dirty="0" smtClean="0">
                <a:solidFill>
                  <a:schemeClr val="bg1"/>
                </a:solidFill>
                <a:latin typeface="+mn-lt"/>
              </a:rPr>
              <a:t> = 0.045 kWh; </a:t>
            </a:r>
            <a:r>
              <a:rPr lang="el-GR" sz="1000" dirty="0" smtClean="0">
                <a:solidFill>
                  <a:schemeClr val="bg1"/>
                </a:solidFill>
                <a:latin typeface="+mn-lt"/>
              </a:rPr>
              <a:t>β </a:t>
            </a:r>
            <a:r>
              <a:rPr lang="el-GR" sz="1000" smtClean="0">
                <a:solidFill>
                  <a:schemeClr val="bg1"/>
                </a:solidFill>
                <a:latin typeface="+mn-lt"/>
              </a:rPr>
              <a:t>≈ 0.7</a:t>
            </a:r>
            <a:endParaRPr lang="en-US" sz="1600" dirty="0">
              <a:solidFill>
                <a:schemeClr val="bg1"/>
              </a:solidFill>
              <a:latin typeface="+mn-lt"/>
              <a:cs typeface="Times New Roman" pitchFamily="18" charset="0"/>
            </a:endParaRPr>
          </a:p>
        </p:txBody>
      </p:sp>
      <p:pic>
        <p:nvPicPr>
          <p:cNvPr id="41" name="Picture 40"/>
          <p:cNvPicPr/>
          <p:nvPr/>
        </p:nvPicPr>
        <p:blipFill>
          <a:blip r:embed="rId10" cstate="print"/>
          <a:srcRect b="25000"/>
          <a:stretch>
            <a:fillRect/>
          </a:stretch>
        </p:blipFill>
        <p:spPr bwMode="auto">
          <a:xfrm>
            <a:off x="1933575" y="6277707"/>
            <a:ext cx="885825" cy="123093"/>
          </a:xfrm>
          <a:prstGeom prst="rect">
            <a:avLst/>
          </a:prstGeom>
          <a:noFill/>
          <a:ln w="9525">
            <a:noFill/>
            <a:miter lim="800000"/>
            <a:headEnd/>
            <a:tailEnd/>
          </a:ln>
        </p:spPr>
      </p:pic>
      <p:pic>
        <p:nvPicPr>
          <p:cNvPr id="42" name="Picture 41"/>
          <p:cNvPicPr/>
          <p:nvPr/>
        </p:nvPicPr>
        <p:blipFill>
          <a:blip r:embed="rId11" cstate="print"/>
          <a:srcRect/>
          <a:stretch>
            <a:fillRect/>
          </a:stretch>
        </p:blipFill>
        <p:spPr bwMode="auto">
          <a:xfrm rot="16200000">
            <a:off x="-306285" y="4954484"/>
            <a:ext cx="1069768" cy="152400"/>
          </a:xfrm>
          <a:prstGeom prst="rect">
            <a:avLst/>
          </a:prstGeom>
          <a:noFill/>
          <a:ln w="9525">
            <a:noFill/>
            <a:miter lim="800000"/>
            <a:headEnd/>
            <a:tailEnd/>
          </a:ln>
        </p:spPr>
      </p:pic>
      <p:pic>
        <p:nvPicPr>
          <p:cNvPr id="43" name="Picture 42"/>
          <p:cNvPicPr/>
          <p:nvPr/>
        </p:nvPicPr>
        <p:blipFill>
          <a:blip r:embed="rId10" cstate="print"/>
          <a:srcRect b="25000"/>
          <a:stretch>
            <a:fillRect/>
          </a:stretch>
        </p:blipFill>
        <p:spPr bwMode="auto">
          <a:xfrm>
            <a:off x="6477000" y="6277707"/>
            <a:ext cx="885825" cy="123093"/>
          </a:xfrm>
          <a:prstGeom prst="rect">
            <a:avLst/>
          </a:prstGeom>
          <a:noFill/>
          <a:ln w="9525">
            <a:noFill/>
            <a:miter lim="800000"/>
            <a:headEnd/>
            <a:tailEnd/>
          </a:ln>
        </p:spPr>
      </p:pic>
      <p:pic>
        <p:nvPicPr>
          <p:cNvPr id="44" name="Picture 43"/>
          <p:cNvPicPr/>
          <p:nvPr/>
        </p:nvPicPr>
        <p:blipFill>
          <a:blip r:embed="rId11" cstate="print"/>
          <a:srcRect/>
          <a:stretch>
            <a:fillRect/>
          </a:stretch>
        </p:blipFill>
        <p:spPr bwMode="auto">
          <a:xfrm rot="16200000">
            <a:off x="4189516" y="4954485"/>
            <a:ext cx="1069768" cy="1524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47" name="Rectangle 46"/>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31" name="Rectangle 30"/>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pic>
        <p:nvPicPr>
          <p:cNvPr id="11" name="Picture 10"/>
          <p:cNvPicPr/>
          <p:nvPr/>
        </p:nvPicPr>
        <p:blipFill>
          <a:blip r:embed="rId3" cstate="print"/>
          <a:srcRect/>
          <a:stretch>
            <a:fillRect/>
          </a:stretch>
        </p:blipFill>
        <p:spPr bwMode="auto">
          <a:xfrm>
            <a:off x="99600" y="609600"/>
            <a:ext cx="4320000" cy="2880000"/>
          </a:xfrm>
          <a:prstGeom prst="rect">
            <a:avLst/>
          </a:prstGeom>
          <a:noFill/>
          <a:ln w="9525">
            <a:noFill/>
            <a:miter lim="800000"/>
            <a:headEnd/>
            <a:tailEnd/>
          </a:ln>
        </p:spPr>
      </p:pic>
      <p:pic>
        <p:nvPicPr>
          <p:cNvPr id="13" name="Picture 12"/>
          <p:cNvPicPr/>
          <p:nvPr/>
        </p:nvPicPr>
        <p:blipFill>
          <a:blip r:embed="rId4" cstate="print">
            <a:extLst>
              <a:ext uri="{28A0092B-C50C-407E-A947-70E740481C1C}">
                <a14:useLocalDpi xmlns="" xmlns:a14="http://schemas.microsoft.com/office/drawing/2010/main" val="0"/>
              </a:ext>
            </a:extLst>
          </a:blip>
          <a:srcRect l="1587" r="6337"/>
          <a:stretch>
            <a:fillRect/>
          </a:stretch>
        </p:blipFill>
        <p:spPr>
          <a:xfrm>
            <a:off x="0" y="3581400"/>
            <a:ext cx="4419600" cy="2880000"/>
          </a:xfrm>
          <a:prstGeom prst="rect">
            <a:avLst/>
          </a:prstGeom>
        </p:spPr>
      </p:pic>
      <p:pic>
        <p:nvPicPr>
          <p:cNvPr id="14" name="Picture 13"/>
          <p:cNvPicPr/>
          <p:nvPr/>
        </p:nvPicPr>
        <p:blipFill>
          <a:blip r:embed="rId5" cstate="print"/>
          <a:srcRect/>
          <a:stretch>
            <a:fillRect/>
          </a:stretch>
        </p:blipFill>
        <p:spPr bwMode="auto">
          <a:xfrm>
            <a:off x="4648200" y="609600"/>
            <a:ext cx="4320000" cy="2880000"/>
          </a:xfrm>
          <a:prstGeom prst="rect">
            <a:avLst/>
          </a:prstGeom>
          <a:noFill/>
          <a:ln w="9525">
            <a:noFill/>
            <a:miter lim="800000"/>
            <a:headEnd/>
            <a:tailEnd/>
          </a:ln>
        </p:spPr>
      </p:pic>
      <p:pic>
        <p:nvPicPr>
          <p:cNvPr id="20" name="Picture 19" descr="27.png"/>
          <p:cNvPicPr/>
          <p:nvPr/>
        </p:nvPicPr>
        <p:blipFill>
          <a:blip r:embed="rId6" cstate="print"/>
          <a:srcRect r="6354"/>
          <a:stretch>
            <a:fillRect/>
          </a:stretch>
        </p:blipFill>
        <p:spPr>
          <a:xfrm>
            <a:off x="4419600" y="3581400"/>
            <a:ext cx="4492425" cy="2880000"/>
          </a:xfrm>
          <a:prstGeom prst="rect">
            <a:avLst/>
          </a:prstGeom>
        </p:spPr>
      </p:pic>
      <p:sp>
        <p:nvSpPr>
          <p:cNvPr id="32" name="Rectangle 31"/>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34" name="Rectangle 33"/>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35"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35</a:t>
            </a:fld>
            <a:r>
              <a:rPr lang="sr-Latn-RS" sz="1600" b="0" smtClean="0">
                <a:cs typeface="Arial" pitchFamily="34" charset="0"/>
              </a:rPr>
              <a:t> / 45</a:t>
            </a:r>
            <a:endParaRPr lang="en-US" sz="1600" b="0">
              <a:cs typeface="Arial" pitchFamily="34" charset="0"/>
            </a:endParaRPr>
          </a:p>
        </p:txBody>
      </p:sp>
      <p:sp>
        <p:nvSpPr>
          <p:cNvPr id="36"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Анализа резултата</a:t>
            </a:r>
            <a:endParaRPr lang="en-US" sz="2000">
              <a:solidFill>
                <a:schemeClr val="tx1">
                  <a:lumMod val="50000"/>
                </a:schemeClr>
              </a:solidFill>
              <a:cs typeface="Arial" pitchFamily="34" charset="0"/>
            </a:endParaRPr>
          </a:p>
        </p:txBody>
      </p:sp>
      <p:pic>
        <p:nvPicPr>
          <p:cNvPr id="37" name="Picture 36"/>
          <p:cNvPicPr>
            <a:picLocks noChangeAspect="1"/>
          </p:cNvPicPr>
          <p:nvPr/>
        </p:nvPicPr>
        <p:blipFill>
          <a:blip r:embed="rId7" cstate="print"/>
          <a:stretch>
            <a:fillRect/>
          </a:stretch>
        </p:blipFill>
        <p:spPr>
          <a:xfrm>
            <a:off x="304800" y="2401989"/>
            <a:ext cx="604837" cy="727336"/>
          </a:xfrm>
          <a:prstGeom prst="rect">
            <a:avLst/>
          </a:prstGeom>
        </p:spPr>
      </p:pic>
      <p:pic>
        <p:nvPicPr>
          <p:cNvPr id="38" name="Picture 37"/>
          <p:cNvPicPr>
            <a:picLocks noChangeAspect="1"/>
          </p:cNvPicPr>
          <p:nvPr/>
        </p:nvPicPr>
        <p:blipFill>
          <a:blip r:embed="rId8" cstate="print"/>
          <a:stretch>
            <a:fillRect/>
          </a:stretch>
        </p:blipFill>
        <p:spPr>
          <a:xfrm>
            <a:off x="3733800" y="778208"/>
            <a:ext cx="479821" cy="186199"/>
          </a:xfrm>
          <a:prstGeom prst="rect">
            <a:avLst/>
          </a:prstGeom>
        </p:spPr>
      </p:pic>
      <p:pic>
        <p:nvPicPr>
          <p:cNvPr id="39" name="Picture 38"/>
          <p:cNvPicPr>
            <a:picLocks noChangeAspect="1"/>
          </p:cNvPicPr>
          <p:nvPr/>
        </p:nvPicPr>
        <p:blipFill>
          <a:blip r:embed="rId9" cstate="print"/>
          <a:stretch>
            <a:fillRect/>
          </a:stretch>
        </p:blipFill>
        <p:spPr>
          <a:xfrm>
            <a:off x="3886200" y="2177251"/>
            <a:ext cx="298949" cy="188811"/>
          </a:xfrm>
          <a:prstGeom prst="rect">
            <a:avLst/>
          </a:prstGeom>
        </p:spPr>
      </p:pic>
      <p:pic>
        <p:nvPicPr>
          <p:cNvPr id="40" name="Picture 39"/>
          <p:cNvPicPr>
            <a:picLocks noChangeAspect="1"/>
          </p:cNvPicPr>
          <p:nvPr/>
        </p:nvPicPr>
        <p:blipFill>
          <a:blip r:embed="rId7" cstate="print"/>
          <a:stretch>
            <a:fillRect/>
          </a:stretch>
        </p:blipFill>
        <p:spPr>
          <a:xfrm>
            <a:off x="4876800" y="2428630"/>
            <a:ext cx="604837" cy="727336"/>
          </a:xfrm>
          <a:prstGeom prst="rect">
            <a:avLst/>
          </a:prstGeom>
        </p:spPr>
      </p:pic>
      <p:pic>
        <p:nvPicPr>
          <p:cNvPr id="41" name="Picture 40"/>
          <p:cNvPicPr>
            <a:picLocks noChangeAspect="1"/>
          </p:cNvPicPr>
          <p:nvPr/>
        </p:nvPicPr>
        <p:blipFill>
          <a:blip r:embed="rId8" cstate="print"/>
          <a:stretch>
            <a:fillRect/>
          </a:stretch>
        </p:blipFill>
        <p:spPr>
          <a:xfrm>
            <a:off x="8305800" y="762000"/>
            <a:ext cx="479821" cy="186199"/>
          </a:xfrm>
          <a:prstGeom prst="rect">
            <a:avLst/>
          </a:prstGeom>
        </p:spPr>
      </p:pic>
      <p:pic>
        <p:nvPicPr>
          <p:cNvPr id="42" name="Picture 41"/>
          <p:cNvPicPr>
            <a:picLocks noChangeAspect="1"/>
          </p:cNvPicPr>
          <p:nvPr/>
        </p:nvPicPr>
        <p:blipFill>
          <a:blip r:embed="rId9" cstate="print"/>
          <a:stretch>
            <a:fillRect/>
          </a:stretch>
        </p:blipFill>
        <p:spPr>
          <a:xfrm>
            <a:off x="8464051" y="2203892"/>
            <a:ext cx="298949" cy="188811"/>
          </a:xfrm>
          <a:prstGeom prst="rect">
            <a:avLst/>
          </a:prstGeom>
        </p:spPr>
      </p:pic>
      <p:sp>
        <p:nvSpPr>
          <p:cNvPr id="7" name="TextBox 6"/>
          <p:cNvSpPr txBox="1"/>
          <p:nvPr/>
        </p:nvSpPr>
        <p:spPr>
          <a:xfrm>
            <a:off x="0" y="3505200"/>
            <a:ext cx="9144000" cy="246221"/>
          </a:xfrm>
          <a:prstGeom prst="rect">
            <a:avLst/>
          </a:prstGeom>
          <a:noFill/>
        </p:spPr>
        <p:txBody>
          <a:bodyPr wrap="square" rtlCol="0">
            <a:spAutoFit/>
          </a:bodyPr>
          <a:lstStyle/>
          <a:p>
            <a:pPr algn="l"/>
            <a:r>
              <a:rPr lang="sr-Cyrl-CS" sz="1000" smtClean="0">
                <a:solidFill>
                  <a:schemeClr val="bg1"/>
                </a:solidFill>
                <a:latin typeface="+mn-lt"/>
              </a:rPr>
              <a:t>9/Б: </a:t>
            </a:r>
            <a:r>
              <a:rPr lang="en-US" sz="1000" smtClean="0">
                <a:solidFill>
                  <a:schemeClr val="bg1"/>
                </a:solidFill>
                <a:latin typeface="+mn-lt"/>
              </a:rPr>
              <a:t>Epot35 = 0.309 kWh; Epot40 = 0.389 kWh; Ereg = 0.094 kWh; </a:t>
            </a:r>
            <a:r>
              <a:rPr lang="el-GR" sz="1000" smtClean="0">
                <a:solidFill>
                  <a:schemeClr val="bg1"/>
                </a:solidFill>
                <a:latin typeface="+mn-lt"/>
              </a:rPr>
              <a:t>β ≈ 0.85</a:t>
            </a:r>
            <a:r>
              <a:rPr lang="sr-Cyrl-RS" sz="1000" smtClean="0">
                <a:solidFill>
                  <a:schemeClr val="bg1"/>
                </a:solidFill>
                <a:latin typeface="+mn-lt"/>
              </a:rPr>
              <a:t>     </a:t>
            </a:r>
            <a:r>
              <a:rPr lang="sr-Cyrl-CS" sz="1000" smtClean="0">
                <a:solidFill>
                  <a:schemeClr val="bg1"/>
                </a:solidFill>
                <a:latin typeface="+mn-lt"/>
              </a:rPr>
              <a:t>27/Б: </a:t>
            </a:r>
            <a:r>
              <a:rPr lang="en-US" sz="1000" smtClean="0">
                <a:solidFill>
                  <a:schemeClr val="bg1"/>
                </a:solidFill>
                <a:latin typeface="+mn-lt"/>
              </a:rPr>
              <a:t>Epot35 = 0.270 kWh; Epot40 = 0.367 kWh; Ereg = 0.139 kWh; </a:t>
            </a:r>
            <a:r>
              <a:rPr lang="el-GR" sz="1000" smtClean="0">
                <a:solidFill>
                  <a:schemeClr val="bg1"/>
                </a:solidFill>
                <a:latin typeface="+mn-lt"/>
              </a:rPr>
              <a:t>β ≈ 0.7</a:t>
            </a:r>
            <a:endParaRPr lang="en-US" sz="1600">
              <a:solidFill>
                <a:schemeClr val="bg1"/>
              </a:solidFill>
              <a:latin typeface="+mn-lt"/>
              <a:cs typeface="Times New Roman" pitchFamily="18" charset="0"/>
            </a:endParaRPr>
          </a:p>
        </p:txBody>
      </p:sp>
      <p:pic>
        <p:nvPicPr>
          <p:cNvPr id="43" name="Picture 42"/>
          <p:cNvPicPr/>
          <p:nvPr/>
        </p:nvPicPr>
        <p:blipFill>
          <a:blip r:embed="rId10" cstate="print"/>
          <a:srcRect b="25000"/>
          <a:stretch>
            <a:fillRect/>
          </a:stretch>
        </p:blipFill>
        <p:spPr bwMode="auto">
          <a:xfrm>
            <a:off x="1933575" y="6277707"/>
            <a:ext cx="885825" cy="123093"/>
          </a:xfrm>
          <a:prstGeom prst="rect">
            <a:avLst/>
          </a:prstGeom>
          <a:noFill/>
          <a:ln w="9525">
            <a:noFill/>
            <a:miter lim="800000"/>
            <a:headEnd/>
            <a:tailEnd/>
          </a:ln>
        </p:spPr>
      </p:pic>
      <p:pic>
        <p:nvPicPr>
          <p:cNvPr id="44" name="Picture 43"/>
          <p:cNvPicPr/>
          <p:nvPr/>
        </p:nvPicPr>
        <p:blipFill>
          <a:blip r:embed="rId11" cstate="print"/>
          <a:srcRect/>
          <a:stretch>
            <a:fillRect/>
          </a:stretch>
        </p:blipFill>
        <p:spPr bwMode="auto">
          <a:xfrm rot="16200000">
            <a:off x="-306285" y="4954484"/>
            <a:ext cx="1069768" cy="152400"/>
          </a:xfrm>
          <a:prstGeom prst="rect">
            <a:avLst/>
          </a:prstGeom>
          <a:noFill/>
          <a:ln w="9525">
            <a:noFill/>
            <a:miter lim="800000"/>
            <a:headEnd/>
            <a:tailEnd/>
          </a:ln>
        </p:spPr>
      </p:pic>
      <p:pic>
        <p:nvPicPr>
          <p:cNvPr id="45" name="Picture 44"/>
          <p:cNvPicPr/>
          <p:nvPr/>
        </p:nvPicPr>
        <p:blipFill>
          <a:blip r:embed="rId10" cstate="print"/>
          <a:srcRect b="25000"/>
          <a:stretch>
            <a:fillRect/>
          </a:stretch>
        </p:blipFill>
        <p:spPr bwMode="auto">
          <a:xfrm>
            <a:off x="6477000" y="6277707"/>
            <a:ext cx="885825" cy="123093"/>
          </a:xfrm>
          <a:prstGeom prst="rect">
            <a:avLst/>
          </a:prstGeom>
          <a:noFill/>
          <a:ln w="9525">
            <a:noFill/>
            <a:miter lim="800000"/>
            <a:headEnd/>
            <a:tailEnd/>
          </a:ln>
        </p:spPr>
      </p:pic>
      <p:pic>
        <p:nvPicPr>
          <p:cNvPr id="46" name="Picture 45"/>
          <p:cNvPicPr/>
          <p:nvPr/>
        </p:nvPicPr>
        <p:blipFill>
          <a:blip r:embed="rId11" cstate="print"/>
          <a:srcRect/>
          <a:stretch>
            <a:fillRect/>
          </a:stretch>
        </p:blipFill>
        <p:spPr bwMode="auto">
          <a:xfrm rot="16200000">
            <a:off x="4189516" y="4954485"/>
            <a:ext cx="1069768" cy="1524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62000"/>
            <a:ext cx="8686800" cy="5016758"/>
          </a:xfrm>
          <a:prstGeom prst="rect">
            <a:avLst/>
          </a:prstGeom>
          <a:noFill/>
        </p:spPr>
        <p:txBody>
          <a:bodyPr wrap="square" rtlCol="0">
            <a:spAutoFit/>
          </a:bodyPr>
          <a:lstStyle/>
          <a:p>
            <a:pPr marL="173038" indent="-173038" algn="just">
              <a:buFont typeface="Arial" pitchFamily="34" charset="0"/>
              <a:buChar char="•"/>
            </a:pPr>
            <a:r>
              <a:rPr lang="ru-RU" sz="1600" b="0" smtClean="0">
                <a:solidFill>
                  <a:schemeClr val="bg1"/>
                </a:solidFill>
                <a:latin typeface="+mn-lt"/>
                <a:cs typeface="Times New Roman" pitchFamily="18" charset="0"/>
              </a:rPr>
              <a:t>У режиму вожње константном брзином најоптималнија вредности износи око 35 </a:t>
            </a:r>
            <a:r>
              <a:rPr lang="en-US" sz="1600" b="0" smtClean="0">
                <a:solidFill>
                  <a:schemeClr val="bg1"/>
                </a:solidFill>
                <a:latin typeface="+mn-lt"/>
                <a:cs typeface="Times New Roman" pitchFamily="18" charset="0"/>
              </a:rPr>
              <a:t>km/h.</a:t>
            </a:r>
            <a:endParaRPr lang="ru-RU" sz="1600" b="0" smtClean="0">
              <a:solidFill>
                <a:schemeClr val="bg1"/>
              </a:solidFill>
              <a:latin typeface="+mn-lt"/>
              <a:cs typeface="Times New Roman" pitchFamily="18" charset="0"/>
            </a:endParaRPr>
          </a:p>
          <a:p>
            <a:pPr marL="173038" indent="-173038" algn="just">
              <a:buFont typeface="Arial" pitchFamily="34" charset="0"/>
              <a:buChar char="•"/>
            </a:pPr>
            <a:endParaRPr lang="ru-RU" sz="1600" b="0" smtClean="0">
              <a:solidFill>
                <a:schemeClr val="bg1"/>
              </a:solidFill>
              <a:latin typeface="+mn-lt"/>
              <a:cs typeface="Times New Roman" pitchFamily="18" charset="0"/>
            </a:endParaRPr>
          </a:p>
          <a:p>
            <a:pPr marL="173038" indent="-173038" algn="just">
              <a:buFont typeface="Arial" pitchFamily="34" charset="0"/>
              <a:buChar char="•"/>
            </a:pPr>
            <a:r>
              <a:rPr lang="ru-RU" sz="1600" b="0" smtClean="0">
                <a:solidFill>
                  <a:schemeClr val="bg1"/>
                </a:solidFill>
                <a:latin typeface="+mn-lt"/>
                <a:cs typeface="Times New Roman" pitchFamily="18" charset="0"/>
              </a:rPr>
              <a:t>У режимима убрзања, при којима положај команде „гаса“ нема стални прираштај (позитиван или негативан), односно где се команда „гаса“ не притиска/попушта континуално, већ њен положај осцилује, утрошак енергије је</a:t>
            </a:r>
            <a:r>
              <a:rPr lang="en-US" sz="1600" b="0" smtClean="0">
                <a:solidFill>
                  <a:schemeClr val="bg1"/>
                </a:solidFill>
                <a:latin typeface="+mn-lt"/>
                <a:cs typeface="Times New Roman" pitchFamily="18" charset="0"/>
              </a:rPr>
              <a:t> </a:t>
            </a:r>
            <a:r>
              <a:rPr lang="sr-Cyrl-RS" sz="1600" b="0" smtClean="0">
                <a:solidFill>
                  <a:schemeClr val="bg1"/>
                </a:solidFill>
                <a:latin typeface="+mn-lt"/>
                <a:cs typeface="Times New Roman" pitchFamily="18" charset="0"/>
              </a:rPr>
              <a:t>приметно</a:t>
            </a:r>
            <a:r>
              <a:rPr lang="ru-RU" sz="1600" b="0" smtClean="0">
                <a:solidFill>
                  <a:schemeClr val="bg1"/>
                </a:solidFill>
                <a:latin typeface="+mn-lt"/>
                <a:cs typeface="Times New Roman" pitchFamily="18" charset="0"/>
              </a:rPr>
              <a:t> већи. Ово се може објсанити и утицајем инерције обртних маса мотора и трансмисије, али и инерције возила у целини. </a:t>
            </a:r>
          </a:p>
          <a:p>
            <a:pPr marL="173038" indent="-173038" algn="just">
              <a:buFont typeface="Arial" pitchFamily="34" charset="0"/>
              <a:buChar char="•"/>
            </a:pPr>
            <a:endParaRPr lang="ru-RU" sz="1600" b="0" smtClean="0">
              <a:solidFill>
                <a:schemeClr val="bg1"/>
              </a:solidFill>
              <a:latin typeface="+mn-lt"/>
              <a:cs typeface="Times New Roman" pitchFamily="18" charset="0"/>
            </a:endParaRPr>
          </a:p>
          <a:p>
            <a:pPr marL="173038" indent="-173038" algn="just">
              <a:buFont typeface="Arial" pitchFamily="34" charset="0"/>
              <a:buChar char="•"/>
            </a:pPr>
            <a:r>
              <a:rPr lang="ru-RU" sz="1600" b="0" smtClean="0">
                <a:solidFill>
                  <a:schemeClr val="bg1"/>
                </a:solidFill>
                <a:latin typeface="+mn-lt"/>
                <a:cs typeface="Times New Roman" pitchFamily="18" charset="0"/>
              </a:rPr>
              <a:t>Тако се могу објаснити и разлике у потрошњи за различите циклусе са приближно истом вредношћу параметра на истој деоници. Наиме, уколико возач тражено убрзање оствари континуалним померањем команде „гаса“, потрошња ће свакако бити мања. Међутим, уколико се до жељене брзине долази наизменичним „додавањем“ и „одузимањем“ команде „гаса“ енергетски учинак је знатно лошији. </a:t>
            </a:r>
          </a:p>
          <a:p>
            <a:pPr marL="173038" indent="-173038" algn="just">
              <a:buFont typeface="Arial" pitchFamily="34" charset="0"/>
              <a:buChar char="•"/>
            </a:pPr>
            <a:endParaRPr lang="ru-RU" sz="1600" b="0" smtClean="0">
              <a:solidFill>
                <a:schemeClr val="bg1"/>
              </a:solidFill>
              <a:latin typeface="+mn-lt"/>
              <a:cs typeface="Times New Roman" pitchFamily="18" charset="0"/>
            </a:endParaRPr>
          </a:p>
          <a:p>
            <a:pPr marL="173038" indent="-173038" algn="just">
              <a:buFont typeface="Arial" pitchFamily="34" charset="0"/>
              <a:buChar char="•"/>
            </a:pPr>
            <a:r>
              <a:rPr lang="ru-RU" sz="1600" b="0" smtClean="0">
                <a:solidFill>
                  <a:schemeClr val="bg1"/>
                </a:solidFill>
                <a:latin typeface="+mn-lt"/>
                <a:cs typeface="Times New Roman" pitchFamily="18" charset="0"/>
              </a:rPr>
              <a:t>У случајевима када возач команду „гаса“ држи у максималном отклону (положају) – „пун гас“, поменутих осцилација нема, тако да наизглед енергетски неефикасан режим максималног убрзања даје најбољи ефекат. </a:t>
            </a:r>
          </a:p>
          <a:p>
            <a:pPr marL="173038" indent="-173038" algn="just">
              <a:buFont typeface="Arial" pitchFamily="34" charset="0"/>
              <a:buChar char="•"/>
            </a:pPr>
            <a:endParaRPr lang="ru-RU" sz="1600" b="0" smtClean="0">
              <a:solidFill>
                <a:schemeClr val="bg1"/>
              </a:solidFill>
              <a:latin typeface="+mn-lt"/>
              <a:cs typeface="Times New Roman" pitchFamily="18" charset="0"/>
            </a:endParaRPr>
          </a:p>
          <a:p>
            <a:pPr marL="173038" indent="-173038" algn="just">
              <a:buFont typeface="Arial" pitchFamily="34" charset="0"/>
              <a:buChar char="•"/>
            </a:pPr>
            <a:r>
              <a:rPr lang="ru-RU" sz="1600" b="0" smtClean="0">
                <a:solidFill>
                  <a:schemeClr val="bg1"/>
                </a:solidFill>
                <a:latin typeface="+mn-lt"/>
                <a:cs typeface="Times New Roman" pitchFamily="18" charset="0"/>
              </a:rPr>
              <a:t>Свакако, тај ефекат би био и већи када би се до максималног отклона команде дошло њеним континуалним, а не наглим померањем.</a:t>
            </a:r>
            <a:endParaRPr lang="en-US" sz="1600">
              <a:solidFill>
                <a:schemeClr val="bg1"/>
              </a:solidFill>
              <a:latin typeface="+mn-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36</a:t>
            </a:fld>
            <a:r>
              <a:rPr lang="sr-Latn-RS" sz="1600" b="0" smtClean="0">
                <a:cs typeface="Arial" pitchFamily="34" charset="0"/>
              </a:rPr>
              <a:t> / 45</a:t>
            </a:r>
            <a:endParaRPr lang="en-US" sz="1600" b="0">
              <a:cs typeface="Arial" pitchFamily="34" charset="0"/>
            </a:endParaRPr>
          </a:p>
        </p:txBody>
      </p:sp>
      <p:sp>
        <p:nvSpPr>
          <p:cNvPr id="1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Резултати и препоруке</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62000"/>
            <a:ext cx="8686800" cy="4278094"/>
          </a:xfrm>
          <a:prstGeom prst="rect">
            <a:avLst/>
          </a:prstGeom>
          <a:noFill/>
        </p:spPr>
        <p:txBody>
          <a:bodyPr wrap="square" rtlCol="0">
            <a:spAutoFit/>
          </a:bodyPr>
          <a:lstStyle/>
          <a:p>
            <a:pPr marL="173038" indent="-173038" algn="just">
              <a:buFont typeface="Arial" pitchFamily="34" charset="0"/>
              <a:buChar char="•"/>
            </a:pPr>
            <a:r>
              <a:rPr lang="ru-RU" sz="1600" b="0" smtClean="0">
                <a:solidFill>
                  <a:schemeClr val="bg1"/>
                </a:solidFill>
                <a:latin typeface="+mn-lt"/>
                <a:cs typeface="Times New Roman" pitchFamily="18" charset="0"/>
              </a:rPr>
              <a:t>Велике разлике у вредностима енергије рекуперације резултат су широког спектра примењеног начина кочења у циклусима: од веома интензивног кочења (8/М), преко контролисаног дуготрајног (27/Б), па до испрекиданог „прикочивања“ (26/М). Кочни момент електромотора/генератора, који обезбеђује рекуперацију енергије, расте са променом положаја (%) команде кочнице само до одређене (максималне) вредности, тако да се интензивним кочењем (већи отклон команде кочнице) обезбеђује само краћи пут заустављања, али не и већа енергија рекуперације. Другим речима, дуготрајно кочење мањим отклоном команде кочнице обезбеђује већу енергију рекуперације, односно ефикасније коришћење регенеративног кочења. </a:t>
            </a:r>
          </a:p>
          <a:p>
            <a:pPr marL="173038" indent="-173038" algn="just">
              <a:buFont typeface="Arial" pitchFamily="34" charset="0"/>
              <a:buChar char="•"/>
            </a:pPr>
            <a:endParaRPr lang="ru-RU" sz="1600" b="0" smtClean="0">
              <a:solidFill>
                <a:schemeClr val="bg1"/>
              </a:solidFill>
              <a:latin typeface="+mn-lt"/>
              <a:cs typeface="Times New Roman" pitchFamily="18" charset="0"/>
            </a:endParaRPr>
          </a:p>
          <a:p>
            <a:pPr marL="173038" indent="-173038" algn="just">
              <a:buFont typeface="Arial" pitchFamily="34" charset="0"/>
              <a:buChar char="•"/>
            </a:pPr>
            <a:r>
              <a:rPr lang="ru-RU" sz="1600" b="0" smtClean="0">
                <a:solidFill>
                  <a:schemeClr val="bg1"/>
                </a:solidFill>
                <a:latin typeface="+mn-lt"/>
                <a:cs typeface="Times New Roman" pitchFamily="18" charset="0"/>
              </a:rPr>
              <a:t>Прави доказ за то је и већ поменути циклус 27/</a:t>
            </a:r>
            <a:r>
              <a:rPr lang="sr-Cyrl-RS" sz="1600" b="0" smtClean="0">
                <a:solidFill>
                  <a:schemeClr val="bg1"/>
                </a:solidFill>
                <a:latin typeface="+mn-lt"/>
                <a:cs typeface="Times New Roman" pitchFamily="18" charset="0"/>
              </a:rPr>
              <a:t>Б</a:t>
            </a:r>
            <a:r>
              <a:rPr lang="ru-RU" sz="1600" b="0" smtClean="0">
                <a:solidFill>
                  <a:schemeClr val="bg1"/>
                </a:solidFill>
                <a:latin typeface="+mn-lt"/>
                <a:cs typeface="Times New Roman" pitchFamily="18" charset="0"/>
              </a:rPr>
              <a:t>. Команду кочнице, уколико то услови саобраћаја дозвољавају, треба одржавати у интервалу положаја од 0 до 9°, односно од 0 до 28% максималног положаја, чиме би се омогућило искључиво регенеративно кочење у опсегу до максималног кочног момента електромотора/генератора.</a:t>
            </a:r>
          </a:p>
          <a:p>
            <a:pPr marL="173038" indent="-173038" algn="just">
              <a:buFont typeface="Arial" pitchFamily="34" charset="0"/>
              <a:buChar char="•"/>
            </a:pPr>
            <a:endParaRPr lang="ru-RU" sz="1600" b="0" smtClean="0">
              <a:solidFill>
                <a:schemeClr val="bg1"/>
              </a:solidFill>
              <a:latin typeface="+mn-lt"/>
              <a:cs typeface="Times New Roman" pitchFamily="18" charset="0"/>
            </a:endParaRPr>
          </a:p>
          <a:p>
            <a:pPr marL="173038" indent="-173038" algn="just">
              <a:buFont typeface="Arial" pitchFamily="34" charset="0"/>
              <a:buChar char="•"/>
            </a:pPr>
            <a:r>
              <a:rPr lang="ru-RU" sz="1600" b="0" smtClean="0">
                <a:solidFill>
                  <a:schemeClr val="bg1"/>
                </a:solidFill>
                <a:latin typeface="+mn-lt"/>
                <a:cs typeface="Times New Roman" pitchFamily="18" charset="0"/>
              </a:rPr>
              <a:t>Добијања енергије рекуперације инерцијом возила без кочења, свакако је ефикасније уколико то услови саобраћаја дозвољавају.</a:t>
            </a: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37</a:t>
            </a:fld>
            <a:r>
              <a:rPr lang="sr-Latn-RS" sz="1600" b="0" smtClean="0">
                <a:cs typeface="Arial" pitchFamily="34" charset="0"/>
              </a:rPr>
              <a:t> / 45</a:t>
            </a:r>
            <a:endParaRPr lang="en-US" sz="1600" b="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Резултати и препоруке</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62000"/>
            <a:ext cx="8686800" cy="1815882"/>
          </a:xfrm>
          <a:prstGeom prst="rect">
            <a:avLst/>
          </a:prstGeom>
          <a:noFill/>
        </p:spPr>
        <p:txBody>
          <a:bodyPr wrap="square" rtlCol="0">
            <a:spAutoFit/>
          </a:bodyPr>
          <a:lstStyle/>
          <a:p>
            <a:pPr marL="173038" indent="-173038" algn="just">
              <a:buFont typeface="Arial" pitchFamily="34" charset="0"/>
              <a:buChar char="•"/>
            </a:pPr>
            <a:r>
              <a:rPr lang="ru-RU" sz="1600" b="0" smtClean="0">
                <a:solidFill>
                  <a:schemeClr val="bg1"/>
                </a:solidFill>
                <a:latin typeface="+mn-lt"/>
                <a:cs typeface="Times New Roman" pitchFamily="18" charset="0"/>
              </a:rPr>
              <a:t>На основу препорука идеалан циклус између два заустављања састоји се од режима континуалног убрзања и успорења инерцијом и/или кочењем у препорученим границама. За мали интензитет убрзања и</a:t>
            </a:r>
            <a:r>
              <a:rPr lang="sr-Latn-RS" sz="1600" b="0" smtClean="0">
                <a:solidFill>
                  <a:schemeClr val="bg1"/>
                </a:solidFill>
                <a:cs typeface="Times New Roman" pitchFamily="18" charset="0"/>
              </a:rPr>
              <a:t> </a:t>
            </a:r>
            <a:r>
              <a:rPr lang="sr-Cyrl-RS" sz="1600" b="0" smtClean="0">
                <a:solidFill>
                  <a:schemeClr val="bg1"/>
                </a:solidFill>
                <a:cs typeface="Times New Roman" pitchFamily="18" charset="0"/>
              </a:rPr>
              <a:t>макс</a:t>
            </a:r>
            <a:r>
              <a:rPr lang="sr-Latn-RS" sz="1600" b="0" smtClean="0">
                <a:solidFill>
                  <a:schemeClr val="bg1"/>
                </a:solidFill>
                <a:cs typeface="Times New Roman" pitchFamily="18" charset="0"/>
              </a:rPr>
              <a:t>.</a:t>
            </a:r>
            <a:r>
              <a:rPr lang="sr-Cyrl-RS" sz="1600" b="0" smtClean="0">
                <a:solidFill>
                  <a:schemeClr val="bg1"/>
                </a:solidFill>
                <a:cs typeface="Times New Roman" pitchFamily="18" charset="0"/>
              </a:rPr>
              <a:t> брзину 50 </a:t>
            </a:r>
            <a:r>
              <a:rPr lang="sr-Latn-RS" sz="1600" b="0" smtClean="0">
                <a:solidFill>
                  <a:schemeClr val="bg1"/>
                </a:solidFill>
                <a:cs typeface="Times New Roman" pitchFamily="18" charset="0"/>
              </a:rPr>
              <a:t>km/h</a:t>
            </a:r>
            <a:r>
              <a:rPr lang="sr-Cyrl-RS" sz="1600" b="0" smtClean="0">
                <a:solidFill>
                  <a:schemeClr val="bg1"/>
                </a:solidFill>
                <a:cs typeface="Times New Roman" pitchFamily="18" charset="0"/>
              </a:rPr>
              <a:t> може се прећи до </a:t>
            </a:r>
            <a:r>
              <a:rPr lang="ru-RU" sz="1600" b="0" smtClean="0">
                <a:solidFill>
                  <a:schemeClr val="bg1"/>
                </a:solidFill>
                <a:cs typeface="Times New Roman" pitchFamily="18" charset="0"/>
              </a:rPr>
              <a:t>500 </a:t>
            </a:r>
            <a:r>
              <a:rPr lang="sr-Latn-RS" sz="1600" b="0" smtClean="0">
                <a:solidFill>
                  <a:schemeClr val="bg1"/>
                </a:solidFill>
                <a:cs typeface="Times New Roman" pitchFamily="18" charset="0"/>
              </a:rPr>
              <a:t>m</a:t>
            </a:r>
            <a:r>
              <a:rPr lang="sr-Cyrl-RS" sz="1600" b="0" smtClean="0">
                <a:solidFill>
                  <a:schemeClr val="bg1"/>
                </a:solidFill>
                <a:cs typeface="Times New Roman" pitchFamily="18" charset="0"/>
              </a:rPr>
              <a:t>, односно 350 </a:t>
            </a:r>
            <a:r>
              <a:rPr lang="sr-Latn-RS" sz="1600" b="0" smtClean="0">
                <a:solidFill>
                  <a:schemeClr val="bg1"/>
                </a:solidFill>
                <a:cs typeface="Times New Roman" pitchFamily="18" charset="0"/>
              </a:rPr>
              <a:t>m </a:t>
            </a:r>
            <a:r>
              <a:rPr lang="sr-Cyrl-RS" sz="1600" b="0" smtClean="0">
                <a:solidFill>
                  <a:schemeClr val="bg1"/>
                </a:solidFill>
                <a:cs typeface="Times New Roman" pitchFamily="18" charset="0"/>
              </a:rPr>
              <a:t>за</a:t>
            </a:r>
            <a:r>
              <a:rPr lang="sr-Latn-RS" sz="1600" b="0" smtClean="0">
                <a:solidFill>
                  <a:schemeClr val="bg1"/>
                </a:solidFill>
                <a:cs typeface="Times New Roman" pitchFamily="18" charset="0"/>
              </a:rPr>
              <a:t> </a:t>
            </a:r>
            <a:r>
              <a:rPr lang="sr-Cyrl-RS" sz="1600" b="0" smtClean="0">
                <a:solidFill>
                  <a:schemeClr val="bg1"/>
                </a:solidFill>
                <a:cs typeface="Times New Roman" pitchFamily="18" charset="0"/>
              </a:rPr>
              <a:t>макс</a:t>
            </a:r>
            <a:r>
              <a:rPr lang="sr-Latn-RS" sz="1600" b="0" smtClean="0">
                <a:solidFill>
                  <a:schemeClr val="bg1"/>
                </a:solidFill>
                <a:cs typeface="Times New Roman" pitchFamily="18" charset="0"/>
              </a:rPr>
              <a:t>.</a:t>
            </a:r>
            <a:r>
              <a:rPr lang="sr-Cyrl-RS" sz="1600" b="0" smtClean="0">
                <a:solidFill>
                  <a:schemeClr val="bg1"/>
                </a:solidFill>
                <a:cs typeface="Times New Roman" pitchFamily="18" charset="0"/>
              </a:rPr>
              <a:t> брзину 40 </a:t>
            </a:r>
            <a:r>
              <a:rPr lang="sr-Latn-RS" sz="1600" b="0" smtClean="0">
                <a:solidFill>
                  <a:schemeClr val="bg1"/>
                </a:solidFill>
                <a:cs typeface="Times New Roman" pitchFamily="18" charset="0"/>
              </a:rPr>
              <a:t>km/h</a:t>
            </a:r>
            <a:r>
              <a:rPr lang="ru-RU" sz="1600" b="0" smtClean="0">
                <a:solidFill>
                  <a:schemeClr val="bg1"/>
                </a:solidFill>
                <a:cs typeface="Times New Roman" pitchFamily="18" charset="0"/>
              </a:rPr>
              <a:t>. </a:t>
            </a:r>
            <a:r>
              <a:rPr lang="ru-RU" sz="1600" b="0" smtClean="0">
                <a:solidFill>
                  <a:schemeClr val="bg1"/>
                </a:solidFill>
                <a:latin typeface="+mn-lt"/>
                <a:cs typeface="Times New Roman" pitchFamily="18" charset="0"/>
              </a:rPr>
              <a:t>Овај циклус се разликује од препорученог циклуса за аутобус са мотором СУС за исто растојање.</a:t>
            </a:r>
          </a:p>
          <a:p>
            <a:pPr marL="173038" indent="-173038" algn="just">
              <a:buFont typeface="Arial" pitchFamily="34" charset="0"/>
              <a:buChar char="•"/>
            </a:pPr>
            <a:endParaRPr lang="ru-RU" sz="1600" b="0" smtClean="0">
              <a:solidFill>
                <a:schemeClr val="bg1"/>
              </a:solidFill>
              <a:latin typeface="+mn-lt"/>
              <a:cs typeface="Times New Roman" pitchFamily="18" charset="0"/>
            </a:endParaRPr>
          </a:p>
          <a:p>
            <a:pPr marL="173038" indent="-173038" algn="just">
              <a:buFont typeface="Arial" pitchFamily="34" charset="0"/>
              <a:buChar char="•"/>
            </a:pPr>
            <a:endParaRPr lang="ru-RU" sz="1600" b="0" smtClean="0">
              <a:solidFill>
                <a:schemeClr val="bg1"/>
              </a:solidFill>
              <a:latin typeface="+mn-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38</a:t>
            </a:fld>
            <a:r>
              <a:rPr lang="sr-Latn-RS" sz="1600" b="0" smtClean="0">
                <a:cs typeface="Arial" pitchFamily="34" charset="0"/>
              </a:rPr>
              <a:t> / 45</a:t>
            </a:r>
            <a:endParaRPr lang="en-US" sz="1600" b="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Резултати и препоруке</a:t>
            </a:r>
            <a:endParaRPr lang="en-US" sz="2000">
              <a:solidFill>
                <a:schemeClr val="tx1">
                  <a:lumMod val="50000"/>
                </a:schemeClr>
              </a:solidFill>
              <a:cs typeface="Arial" pitchFamily="34" charset="0"/>
            </a:endParaRPr>
          </a:p>
        </p:txBody>
      </p:sp>
      <p:pic>
        <p:nvPicPr>
          <p:cNvPr id="14" name="Picture 13" descr="Stil voznje.jpg"/>
          <p:cNvPicPr>
            <a:picLocks noChangeAspect="1"/>
          </p:cNvPicPr>
          <p:nvPr/>
        </p:nvPicPr>
        <p:blipFill>
          <a:blip r:embed="rId3" cstate="print"/>
          <a:stretch>
            <a:fillRect/>
          </a:stretch>
        </p:blipFill>
        <p:spPr>
          <a:xfrm>
            <a:off x="914657" y="2133600"/>
            <a:ext cx="3203992" cy="4267200"/>
          </a:xfrm>
          <a:prstGeom prst="rect">
            <a:avLst/>
          </a:prstGeom>
        </p:spPr>
      </p:pic>
      <p:sp>
        <p:nvSpPr>
          <p:cNvPr id="16" name="TextBox 15"/>
          <p:cNvSpPr txBox="1"/>
          <p:nvPr/>
        </p:nvSpPr>
        <p:spPr>
          <a:xfrm>
            <a:off x="3962400" y="2971800"/>
            <a:ext cx="3082960" cy="369332"/>
          </a:xfrm>
          <a:prstGeom prst="rect">
            <a:avLst/>
          </a:prstGeom>
          <a:noFill/>
        </p:spPr>
        <p:txBody>
          <a:bodyPr wrap="none" rtlCol="0">
            <a:spAutoFit/>
          </a:bodyPr>
          <a:lstStyle/>
          <a:p>
            <a:pPr algn="l"/>
            <a:r>
              <a:rPr lang="sr-Cyrl-RS" smtClean="0">
                <a:solidFill>
                  <a:schemeClr val="bg1"/>
                </a:solidFill>
              </a:rPr>
              <a:t>аутобус са мотором СУС </a:t>
            </a:r>
            <a:endParaRPr lang="en-US">
              <a:solidFill>
                <a:schemeClr val="bg1"/>
              </a:solidFill>
            </a:endParaRPr>
          </a:p>
        </p:txBody>
      </p:sp>
      <p:sp>
        <p:nvSpPr>
          <p:cNvPr id="17" name="TextBox 16"/>
          <p:cNvSpPr txBox="1"/>
          <p:nvPr/>
        </p:nvSpPr>
        <p:spPr>
          <a:xfrm>
            <a:off x="3962400" y="5181600"/>
            <a:ext cx="3387722" cy="369332"/>
          </a:xfrm>
          <a:prstGeom prst="rect">
            <a:avLst/>
          </a:prstGeom>
          <a:noFill/>
        </p:spPr>
        <p:txBody>
          <a:bodyPr wrap="none" rtlCol="0">
            <a:spAutoFit/>
          </a:bodyPr>
          <a:lstStyle/>
          <a:p>
            <a:pPr algn="l"/>
            <a:r>
              <a:rPr lang="sr-Cyrl-RS" smtClean="0">
                <a:solidFill>
                  <a:schemeClr val="bg1"/>
                </a:solidFill>
              </a:rPr>
              <a:t>аутобус са електромотором</a:t>
            </a:r>
            <a:endParaRPr lang="en-US">
              <a:solidFill>
                <a:schemeClr val="bg1"/>
              </a:solidFill>
            </a:endParaRPr>
          </a:p>
        </p:txBody>
      </p:sp>
    </p:spTree>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62000"/>
            <a:ext cx="8686800" cy="3539430"/>
          </a:xfrm>
          <a:prstGeom prst="rect">
            <a:avLst/>
          </a:prstGeom>
          <a:noFill/>
        </p:spPr>
        <p:txBody>
          <a:bodyPr wrap="square" rtlCol="0">
            <a:spAutoFit/>
          </a:bodyPr>
          <a:lstStyle/>
          <a:p>
            <a:pPr algn="l"/>
            <a:r>
              <a:rPr lang="en-US" sz="1600" b="0" smtClean="0">
                <a:solidFill>
                  <a:schemeClr val="bg1"/>
                </a:solidFill>
              </a:rPr>
              <a:t>Како би се сагледао учинак стила вожње возача неопходно је успоставити одређене критеријуме којима ће се тај учинак квантификовати:</a:t>
            </a:r>
          </a:p>
          <a:p>
            <a:pPr algn="l"/>
            <a:r>
              <a:rPr lang="en-US" sz="1600" b="0" smtClean="0">
                <a:solidFill>
                  <a:schemeClr val="bg1"/>
                </a:solidFill>
              </a:rPr>
              <a:t> </a:t>
            </a:r>
          </a:p>
          <a:p>
            <a:pPr marL="180975" lvl="0" indent="-180975" algn="l">
              <a:buFont typeface="Arial" pitchFamily="34" charset="0"/>
              <a:buChar char="•"/>
            </a:pPr>
            <a:r>
              <a:rPr lang="en-US" sz="1600" b="0" smtClean="0">
                <a:solidFill>
                  <a:schemeClr val="bg1"/>
                </a:solidFill>
              </a:rPr>
              <a:t>Укупна утрошена енергија по релацији, која се мора сагледати и у односу на трајање вожње на тој релацији. Екстремне вредности, како позитивне, тако и негативне</a:t>
            </a:r>
            <a:r>
              <a:rPr lang="sr-Cyrl-RS" sz="1600" b="0" smtClean="0">
                <a:solidFill>
                  <a:schemeClr val="bg1"/>
                </a:solidFill>
              </a:rPr>
              <a:t>,</a:t>
            </a:r>
            <a:r>
              <a:rPr lang="en-US" sz="1600" b="0" smtClean="0">
                <a:solidFill>
                  <a:schemeClr val="bg1"/>
                </a:solidFill>
              </a:rPr>
              <a:t> треба </a:t>
            </a:r>
            <a:r>
              <a:rPr lang="sr-Cyrl-RS" sz="1600" b="0" smtClean="0">
                <a:solidFill>
                  <a:schemeClr val="bg1"/>
                </a:solidFill>
              </a:rPr>
              <a:t>сагледати у односу н</a:t>
            </a:r>
            <a:r>
              <a:rPr lang="en-US" sz="1600" b="0" smtClean="0">
                <a:solidFill>
                  <a:schemeClr val="bg1"/>
                </a:solidFill>
              </a:rPr>
              <a:t>а оптрећење, односно број путника током вожње што се може сагледати прегледом видео записа током вожње</a:t>
            </a:r>
          </a:p>
          <a:p>
            <a:pPr marL="180975" indent="-180975" algn="l">
              <a:buFont typeface="Arial" pitchFamily="34" charset="0"/>
              <a:buChar char="•"/>
            </a:pPr>
            <a:endParaRPr lang="en-US" sz="1600" b="0" smtClean="0">
              <a:solidFill>
                <a:schemeClr val="bg1"/>
              </a:solidFill>
            </a:endParaRPr>
          </a:p>
          <a:p>
            <a:pPr marL="180975" lvl="0" indent="-180975" algn="l">
              <a:buFont typeface="Arial" pitchFamily="34" charset="0"/>
              <a:buChar char="•"/>
            </a:pPr>
            <a:r>
              <a:rPr lang="en-US" sz="1600" b="0" smtClean="0">
                <a:solidFill>
                  <a:schemeClr val="bg1"/>
                </a:solidFill>
              </a:rPr>
              <a:t>Укупна регенерисана енергија по релацији, која се мора сагледати и у односу на трајање вожње на тој релацији</a:t>
            </a:r>
          </a:p>
          <a:p>
            <a:pPr marL="180975" indent="-180975" algn="l">
              <a:buFont typeface="Arial" pitchFamily="34" charset="0"/>
              <a:buChar char="•"/>
            </a:pPr>
            <a:endParaRPr lang="en-US" sz="1600" b="0" smtClean="0">
              <a:solidFill>
                <a:schemeClr val="bg1"/>
              </a:solidFill>
            </a:endParaRPr>
          </a:p>
          <a:p>
            <a:pPr marL="180975" lvl="0" indent="-180975" algn="l">
              <a:buFont typeface="Arial" pitchFamily="34" charset="0"/>
              <a:buChar char="•"/>
            </a:pPr>
            <a:r>
              <a:rPr lang="en-US" sz="1600" b="0" smtClean="0">
                <a:solidFill>
                  <a:schemeClr val="bg1"/>
                </a:solidFill>
              </a:rPr>
              <a:t>Однос регенерисане и утрошене енергије као релативни показатељ који искључује фактор трајања вожње на релацији</a:t>
            </a:r>
          </a:p>
          <a:p>
            <a:pPr algn="l"/>
            <a:endParaRPr lang="en-US" sz="1600" b="0" smtClean="0">
              <a:solidFill>
                <a:schemeClr val="bg1"/>
              </a:solidFill>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39</a:t>
            </a:fld>
            <a:r>
              <a:rPr lang="sr-Latn-RS" sz="1600" b="0" smtClean="0">
                <a:cs typeface="Arial" pitchFamily="34" charset="0"/>
              </a:rPr>
              <a:t> / 45</a:t>
            </a:r>
            <a:endParaRPr lang="en-US" sz="1600" b="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Резултати и препоруке</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62000"/>
            <a:ext cx="8686800" cy="2554545"/>
          </a:xfrm>
          <a:prstGeom prst="rect">
            <a:avLst/>
          </a:prstGeom>
          <a:noFill/>
        </p:spPr>
        <p:txBody>
          <a:bodyPr wrap="square" rtlCol="0">
            <a:spAutoFit/>
          </a:bodyPr>
          <a:lstStyle/>
          <a:p>
            <a:pPr marL="180975" lvl="0" indent="-180975" algn="just">
              <a:buFont typeface="Arial" pitchFamily="34" charset="0"/>
              <a:buChar char="•"/>
            </a:pPr>
            <a:r>
              <a:rPr lang="en-US" sz="1600" b="0" smtClean="0">
                <a:solidFill>
                  <a:schemeClr val="bg1"/>
                </a:solidFill>
                <a:latin typeface="+mj-lt"/>
              </a:rPr>
              <a:t>Промена брзине током времена која се може сагледати у дијаграму брзине у зависности од времена за сваки режим убрзања</a:t>
            </a:r>
          </a:p>
          <a:p>
            <a:pPr marL="180975" indent="-180975" algn="just">
              <a:buFont typeface="Arial" pitchFamily="34" charset="0"/>
              <a:buChar char="•"/>
            </a:pPr>
            <a:endParaRPr lang="en-US" sz="1600" b="0" smtClean="0">
              <a:solidFill>
                <a:schemeClr val="bg1"/>
              </a:solidFill>
              <a:latin typeface="+mj-lt"/>
            </a:endParaRPr>
          </a:p>
          <a:p>
            <a:pPr marL="180975" lvl="0" indent="-180975" algn="just">
              <a:buFont typeface="Arial" pitchFamily="34" charset="0"/>
              <a:buChar char="•"/>
            </a:pPr>
            <a:r>
              <a:rPr lang="en-US" sz="1600" b="0" smtClean="0">
                <a:solidFill>
                  <a:schemeClr val="bg1"/>
                </a:solidFill>
                <a:latin typeface="+mj-lt"/>
              </a:rPr>
              <a:t>Положај команде (педале) кочнице током времена који се може сагледати у дијаграму положаја команде кочнице у зависности од времена за сваки режим кочења</a:t>
            </a:r>
          </a:p>
          <a:p>
            <a:pPr marL="180975" indent="-180975" algn="just">
              <a:buFont typeface="Arial" pitchFamily="34" charset="0"/>
              <a:buChar char="•"/>
            </a:pPr>
            <a:endParaRPr lang="en-US" sz="1600" b="0" smtClean="0">
              <a:solidFill>
                <a:schemeClr val="bg1"/>
              </a:solidFill>
              <a:latin typeface="+mj-lt"/>
            </a:endParaRPr>
          </a:p>
          <a:p>
            <a:pPr marL="180975" lvl="0" indent="-180975" algn="just">
              <a:buFont typeface="Arial" pitchFamily="34" charset="0"/>
              <a:buChar char="•"/>
            </a:pPr>
            <a:r>
              <a:rPr lang="en-US" sz="1600" b="0" smtClean="0">
                <a:solidFill>
                  <a:schemeClr val="bg1"/>
                </a:solidFill>
                <a:latin typeface="+mj-lt"/>
              </a:rPr>
              <a:t>Процентуални удео времена вожње уз помоћ инерције у односу на укупно време вожње. То подразумева однос времена у коме положај команде „гаса“ и кочнице има вредност 0% док се возило креће (брзина кретања </a:t>
            </a:r>
            <a:r>
              <a:rPr lang="sr-Cyrl-RS" sz="1600" b="0" smtClean="0">
                <a:solidFill>
                  <a:schemeClr val="bg1"/>
                </a:solidFill>
                <a:latin typeface="+mj-lt"/>
              </a:rPr>
              <a:t>већа од </a:t>
            </a:r>
            <a:r>
              <a:rPr lang="en-US" sz="1600" b="0" smtClean="0">
                <a:solidFill>
                  <a:schemeClr val="bg1"/>
                </a:solidFill>
                <a:latin typeface="+mj-lt"/>
              </a:rPr>
              <a:t>нул</a:t>
            </a:r>
            <a:r>
              <a:rPr lang="sr-Cyrl-RS" sz="1600" b="0" smtClean="0">
                <a:solidFill>
                  <a:schemeClr val="bg1"/>
                </a:solidFill>
                <a:latin typeface="+mj-lt"/>
              </a:rPr>
              <a:t>е</a:t>
            </a:r>
            <a:r>
              <a:rPr lang="en-US" sz="1600" b="0" smtClean="0">
                <a:solidFill>
                  <a:schemeClr val="bg1"/>
                </a:solidFill>
                <a:latin typeface="+mj-lt"/>
              </a:rPr>
              <a:t>) и укупног времена кретања (брзина кретања </a:t>
            </a:r>
            <a:r>
              <a:rPr lang="sr-Cyrl-RS" sz="1600" b="0" smtClean="0">
                <a:solidFill>
                  <a:schemeClr val="bg1"/>
                </a:solidFill>
                <a:latin typeface="+mj-lt"/>
              </a:rPr>
              <a:t>већа од</a:t>
            </a:r>
            <a:r>
              <a:rPr lang="en-US" sz="1600" b="0" smtClean="0">
                <a:solidFill>
                  <a:schemeClr val="bg1"/>
                </a:solidFill>
                <a:latin typeface="+mj-lt"/>
              </a:rPr>
              <a:t> нул</a:t>
            </a:r>
            <a:r>
              <a:rPr lang="sr-Cyrl-RS" sz="1600" b="0" smtClean="0">
                <a:solidFill>
                  <a:schemeClr val="bg1"/>
                </a:solidFill>
                <a:latin typeface="+mj-lt"/>
              </a:rPr>
              <a:t>е</a:t>
            </a:r>
            <a:r>
              <a:rPr lang="en-US" sz="1600" b="0" smtClean="0">
                <a:solidFill>
                  <a:schemeClr val="bg1"/>
                </a:solidFill>
                <a:latin typeface="+mj-lt"/>
              </a:rPr>
              <a:t>)</a:t>
            </a:r>
            <a:endParaRPr lang="ru-RU" sz="1600" b="0" smtClean="0">
              <a:solidFill>
                <a:schemeClr val="bg1"/>
              </a:solidFill>
              <a:latin typeface="+mj-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40</a:t>
            </a:fld>
            <a:r>
              <a:rPr lang="sr-Latn-RS" sz="1600" b="0" smtClean="0">
                <a:cs typeface="Arial" pitchFamily="34" charset="0"/>
              </a:rPr>
              <a:t> / 45</a:t>
            </a:r>
            <a:endParaRPr lang="en-US" sz="1600" b="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Резултати и препоруке</a:t>
            </a:r>
            <a:endParaRPr lang="en-US" sz="200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62000"/>
            <a:ext cx="8686800" cy="3046988"/>
          </a:xfrm>
          <a:prstGeom prst="rect">
            <a:avLst/>
          </a:prstGeom>
          <a:noFill/>
        </p:spPr>
        <p:txBody>
          <a:bodyPr wrap="square" rtlCol="0">
            <a:spAutoFit/>
          </a:bodyPr>
          <a:lstStyle/>
          <a:p>
            <a:pPr marL="173038" indent="-173038" algn="just">
              <a:buFont typeface="Arial" pitchFamily="34" charset="0"/>
              <a:buChar char="•"/>
            </a:pPr>
            <a:r>
              <a:rPr lang="ru-RU" sz="1600" b="0" smtClean="0">
                <a:solidFill>
                  <a:schemeClr val="bg1"/>
                </a:solidFill>
                <a:latin typeface="+mn-lt"/>
                <a:cs typeface="Times New Roman" pitchFamily="18" charset="0"/>
              </a:rPr>
              <a:t>Учинак датих препорука за енергетски ефикасну вожњу електроаутобуса на линији ЕКО 1 потврђен је у другој фази пројекта испитивањем у реалним условима експлоатације.</a:t>
            </a:r>
          </a:p>
          <a:p>
            <a:pPr marL="173038" indent="-173038" algn="just"/>
            <a:endParaRPr lang="ru-RU" sz="1600" b="0" smtClean="0">
              <a:solidFill>
                <a:schemeClr val="bg1"/>
              </a:solidFill>
              <a:latin typeface="+mn-lt"/>
              <a:cs typeface="Times New Roman" pitchFamily="18" charset="0"/>
            </a:endParaRPr>
          </a:p>
          <a:p>
            <a:pPr marL="173038" indent="-173038" algn="just">
              <a:buFont typeface="Arial" pitchFamily="34" charset="0"/>
              <a:buChar char="•"/>
            </a:pPr>
            <a:r>
              <a:rPr lang="ru-RU" sz="1600" b="0" smtClean="0">
                <a:solidFill>
                  <a:schemeClr val="bg1"/>
                </a:solidFill>
                <a:latin typeface="+mn-lt"/>
                <a:cs typeface="Times New Roman" pitchFamily="18" charset="0"/>
              </a:rPr>
              <a:t>Прва два циклуса (од Вуковог споменика до Белвила и назад) возач је возио према наведеним препорукама и уз надзор.</a:t>
            </a:r>
          </a:p>
          <a:p>
            <a:pPr marL="173038" indent="-173038" algn="just"/>
            <a:endParaRPr lang="ru-RU" sz="1600" b="0" smtClean="0">
              <a:solidFill>
                <a:schemeClr val="bg1"/>
              </a:solidFill>
              <a:latin typeface="+mn-lt"/>
              <a:cs typeface="Times New Roman" pitchFamily="18" charset="0"/>
            </a:endParaRPr>
          </a:p>
          <a:p>
            <a:pPr marL="173038" indent="-173038" algn="just">
              <a:buFont typeface="Arial" pitchFamily="34" charset="0"/>
              <a:buChar char="•"/>
            </a:pPr>
            <a:r>
              <a:rPr lang="ru-RU" sz="1600" b="0" smtClean="0">
                <a:solidFill>
                  <a:schemeClr val="bg1"/>
                </a:solidFill>
                <a:latin typeface="+mn-lt"/>
                <a:cs typeface="Times New Roman" pitchFamily="18" charset="0"/>
              </a:rPr>
              <a:t>Следећа два циклуса </a:t>
            </a:r>
            <a:r>
              <a:rPr lang="ru-RU" sz="1600" b="0" smtClean="0">
                <a:solidFill>
                  <a:schemeClr val="bg1"/>
                </a:solidFill>
                <a:cs typeface="Times New Roman" pitchFamily="18" charset="0"/>
              </a:rPr>
              <a:t>(од Вуковог споменика до Белвила и назад) возач је возио «агресивније» сходно р</a:t>
            </a:r>
            <a:r>
              <a:rPr lang="sr-Cyrl-RS" sz="1600" b="0" smtClean="0">
                <a:solidFill>
                  <a:schemeClr val="bg1"/>
                </a:solidFill>
                <a:cs typeface="Times New Roman" pitchFamily="18" charset="0"/>
              </a:rPr>
              <a:t>еалном (свакодневном) искуству</a:t>
            </a:r>
            <a:r>
              <a:rPr lang="ru-RU" sz="1600" b="0" smtClean="0">
                <a:solidFill>
                  <a:schemeClr val="bg1"/>
                </a:solidFill>
                <a:cs typeface="Times New Roman" pitchFamily="18" charset="0"/>
              </a:rPr>
              <a:t>.</a:t>
            </a:r>
            <a:endParaRPr lang="ru-RU" sz="1600" b="0" smtClean="0">
              <a:solidFill>
                <a:schemeClr val="bg1"/>
              </a:solidFill>
              <a:latin typeface="+mn-lt"/>
              <a:cs typeface="Times New Roman" pitchFamily="18" charset="0"/>
            </a:endParaRPr>
          </a:p>
          <a:p>
            <a:pPr marL="173038" indent="-173038" algn="just">
              <a:buFont typeface="Arial" pitchFamily="34" charset="0"/>
              <a:buChar char="•"/>
            </a:pPr>
            <a:endParaRPr lang="ru-RU" sz="1600" b="0" smtClean="0">
              <a:solidFill>
                <a:schemeClr val="bg1"/>
              </a:solidFill>
              <a:latin typeface="+mn-lt"/>
              <a:cs typeface="Times New Roman" pitchFamily="18" charset="0"/>
            </a:endParaRPr>
          </a:p>
          <a:p>
            <a:pPr marL="173038" indent="-173038" algn="just">
              <a:buFont typeface="Arial" pitchFamily="34" charset="0"/>
              <a:buChar char="•"/>
            </a:pPr>
            <a:endParaRPr lang="ru-RU" sz="1600" b="0" smtClean="0">
              <a:solidFill>
                <a:schemeClr val="bg1"/>
              </a:solidFill>
              <a:latin typeface="+mn-lt"/>
              <a:cs typeface="Times New Roman" pitchFamily="18" charset="0"/>
            </a:endParaRPr>
          </a:p>
          <a:p>
            <a:pPr marL="173038" indent="-173038" algn="just">
              <a:buFont typeface="Arial" pitchFamily="34" charset="0"/>
              <a:buChar char="•"/>
            </a:pPr>
            <a:endParaRPr lang="ru-RU" sz="1600" b="0" smtClean="0">
              <a:solidFill>
                <a:schemeClr val="bg1"/>
              </a:solidFill>
              <a:latin typeface="+mn-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41</a:t>
            </a:fld>
            <a:r>
              <a:rPr lang="sr-Latn-RS" sz="1600" b="0" smtClean="0">
                <a:cs typeface="Arial" pitchFamily="34" charset="0"/>
              </a:rPr>
              <a:t> / 45</a:t>
            </a:r>
            <a:endParaRPr lang="en-US" sz="1600" b="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Резултати и препоруке</a:t>
            </a:r>
            <a:endParaRPr lang="en-US" sz="2000">
              <a:solidFill>
                <a:schemeClr val="tx1">
                  <a:lumMod val="50000"/>
                </a:schemeClr>
              </a:solidFill>
              <a:cs typeface="Arial" pitchFamily="34" charset="0"/>
            </a:endParaRPr>
          </a:p>
        </p:txBody>
      </p:sp>
      <p:graphicFrame>
        <p:nvGraphicFramePr>
          <p:cNvPr id="15" name="Table 14"/>
          <p:cNvGraphicFramePr>
            <a:graphicFrameLocks noGrp="1"/>
          </p:cNvGraphicFramePr>
          <p:nvPr/>
        </p:nvGraphicFramePr>
        <p:xfrm>
          <a:off x="304800" y="3276600"/>
          <a:ext cx="8610600" cy="1188720"/>
        </p:xfrm>
        <a:graphic>
          <a:graphicData uri="http://schemas.openxmlformats.org/drawingml/2006/table">
            <a:tbl>
              <a:tblPr/>
              <a:tblGrid>
                <a:gridCol w="1722120"/>
                <a:gridCol w="1722120"/>
                <a:gridCol w="1722120"/>
                <a:gridCol w="1722120"/>
                <a:gridCol w="1722120"/>
              </a:tblGrid>
              <a:tr h="486109">
                <a:tc>
                  <a:txBody>
                    <a:bodyPr/>
                    <a:lstStyle/>
                    <a:p>
                      <a:pPr algn="l">
                        <a:spcAft>
                          <a:spcPts val="0"/>
                        </a:spcAft>
                      </a:pPr>
                      <a:r>
                        <a:rPr lang="sr-Cyrl-CS" sz="1400" b="1" smtClean="0">
                          <a:solidFill>
                            <a:srgbClr val="000000"/>
                          </a:solidFill>
                          <a:latin typeface="+mn-lt"/>
                          <a:ea typeface="Times New Roman"/>
                          <a:cs typeface="Times New Roman"/>
                        </a:rPr>
                        <a:t>Вук</a:t>
                      </a:r>
                      <a:r>
                        <a:rPr lang="en-US" sz="1400" b="1" smtClean="0">
                          <a:solidFill>
                            <a:srgbClr val="000000"/>
                          </a:solidFill>
                          <a:latin typeface="+mn-lt"/>
                          <a:ea typeface="Times New Roman"/>
                          <a:cs typeface="Times New Roman"/>
                        </a:rPr>
                        <a:t> </a:t>
                      </a:r>
                      <a:r>
                        <a:rPr lang="en-US" sz="1400" b="1">
                          <a:solidFill>
                            <a:srgbClr val="000000"/>
                          </a:solidFill>
                          <a:latin typeface="+mn-lt"/>
                          <a:ea typeface="Times New Roman"/>
                          <a:cs typeface="Times New Roman"/>
                        </a:rPr>
                        <a:t>- </a:t>
                      </a:r>
                      <a:r>
                        <a:rPr lang="sr-Cyrl-CS" sz="1400" b="1" smtClean="0">
                          <a:solidFill>
                            <a:srgbClr val="000000"/>
                          </a:solidFill>
                          <a:latin typeface="+mn-lt"/>
                          <a:ea typeface="Times New Roman"/>
                          <a:cs typeface="Times New Roman"/>
                        </a:rPr>
                        <a:t>Белвил</a:t>
                      </a:r>
                      <a:endParaRPr lang="en-US" sz="1400">
                        <a:latin typeface="+mn-lt"/>
                        <a:ea typeface="Calibri"/>
                        <a:cs typeface="Times New Roman"/>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200" b="1" smtClean="0">
                          <a:solidFill>
                            <a:srgbClr val="000000"/>
                          </a:solidFill>
                          <a:latin typeface="+mn-lt"/>
                          <a:ea typeface="Times New Roman"/>
                          <a:cs typeface="Times New Roman"/>
                        </a:rPr>
                        <a:t>E_</a:t>
                      </a:r>
                      <a:r>
                        <a:rPr lang="sr-Cyrl-CS" sz="1200" b="1" smtClean="0">
                          <a:solidFill>
                            <a:srgbClr val="000000"/>
                          </a:solidFill>
                          <a:latin typeface="+mn-lt"/>
                          <a:ea typeface="Times New Roman"/>
                          <a:cs typeface="Times New Roman"/>
                        </a:rPr>
                        <a:t>утрошено ук</a:t>
                      </a:r>
                      <a:r>
                        <a:rPr lang="sr-Cyrl-RS" sz="1200" b="1" smtClean="0">
                          <a:solidFill>
                            <a:srgbClr val="000000"/>
                          </a:solidFill>
                          <a:latin typeface="+mn-lt"/>
                          <a:ea typeface="Times New Roman"/>
                          <a:cs typeface="Times New Roman"/>
                        </a:rPr>
                        <a:t>у</a:t>
                      </a:r>
                      <a:r>
                        <a:rPr lang="sr-Cyrl-CS" sz="1200" b="1" smtClean="0">
                          <a:solidFill>
                            <a:srgbClr val="000000"/>
                          </a:solidFill>
                          <a:latin typeface="+mn-lt"/>
                          <a:ea typeface="Times New Roman"/>
                          <a:cs typeface="Times New Roman"/>
                        </a:rPr>
                        <a:t>пно</a:t>
                      </a:r>
                      <a:endParaRPr lang="en-US" sz="1200">
                        <a:latin typeface="+mn-lt"/>
                        <a:ea typeface="Calibri"/>
                        <a:cs typeface="Times New Roman"/>
                      </a:endParaRPr>
                    </a:p>
                    <a:p>
                      <a:pPr algn="ctr">
                        <a:spcAft>
                          <a:spcPts val="0"/>
                        </a:spcAft>
                      </a:pPr>
                      <a:r>
                        <a:rPr lang="en-US" sz="1200" b="1">
                          <a:solidFill>
                            <a:srgbClr val="000000"/>
                          </a:solidFill>
                          <a:latin typeface="+mn-lt"/>
                          <a:ea typeface="Times New Roman"/>
                          <a:cs typeface="Times New Roman"/>
                        </a:rPr>
                        <a:t>[kWh]</a:t>
                      </a:r>
                      <a:endParaRPr lang="en-US" sz="12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200" b="1" smtClean="0">
                          <a:solidFill>
                            <a:srgbClr val="000000"/>
                          </a:solidFill>
                          <a:latin typeface="+mn-lt"/>
                          <a:ea typeface="Times New Roman"/>
                          <a:cs typeface="Times New Roman"/>
                        </a:rPr>
                        <a:t>E_</a:t>
                      </a:r>
                      <a:r>
                        <a:rPr lang="sr-Cyrl-CS" sz="1200" b="1" smtClean="0">
                          <a:solidFill>
                            <a:srgbClr val="000000"/>
                          </a:solidFill>
                          <a:latin typeface="+mn-lt"/>
                          <a:ea typeface="Times New Roman"/>
                          <a:cs typeface="Times New Roman"/>
                        </a:rPr>
                        <a:t>рег</a:t>
                      </a:r>
                      <a:r>
                        <a:rPr lang="en-US" sz="1200" b="1" smtClean="0">
                          <a:solidFill>
                            <a:srgbClr val="000000"/>
                          </a:solidFill>
                          <a:latin typeface="+mn-lt"/>
                          <a:ea typeface="Times New Roman"/>
                          <a:cs typeface="Times New Roman"/>
                        </a:rPr>
                        <a:t>e</a:t>
                      </a:r>
                      <a:r>
                        <a:rPr lang="sr-Cyrl-CS" sz="1200" b="1" smtClean="0">
                          <a:solidFill>
                            <a:srgbClr val="000000"/>
                          </a:solidFill>
                          <a:latin typeface="+mn-lt"/>
                          <a:ea typeface="Times New Roman"/>
                          <a:cs typeface="Times New Roman"/>
                        </a:rPr>
                        <a:t>нерисано</a:t>
                      </a:r>
                      <a:r>
                        <a:rPr lang="sr-Cyrl-RS" sz="1200" b="1" baseline="0" smtClean="0">
                          <a:solidFill>
                            <a:srgbClr val="000000"/>
                          </a:solidFill>
                          <a:latin typeface="+mn-lt"/>
                          <a:ea typeface="Times New Roman"/>
                          <a:cs typeface="Times New Roman"/>
                        </a:rPr>
                        <a:t> </a:t>
                      </a:r>
                      <a:r>
                        <a:rPr lang="sr-Cyrl-CS" sz="1200" b="1" smtClean="0">
                          <a:solidFill>
                            <a:srgbClr val="000000"/>
                          </a:solidFill>
                          <a:latin typeface="+mn-lt"/>
                          <a:ea typeface="Times New Roman"/>
                          <a:cs typeface="Times New Roman"/>
                        </a:rPr>
                        <a:t>ук</a:t>
                      </a:r>
                      <a:r>
                        <a:rPr lang="sr-Cyrl-RS" sz="1200" b="1" smtClean="0">
                          <a:solidFill>
                            <a:srgbClr val="000000"/>
                          </a:solidFill>
                          <a:latin typeface="+mn-lt"/>
                          <a:ea typeface="Times New Roman"/>
                          <a:cs typeface="Times New Roman"/>
                        </a:rPr>
                        <a:t>у</a:t>
                      </a:r>
                      <a:r>
                        <a:rPr lang="sr-Cyrl-CS" sz="1200" b="1" smtClean="0">
                          <a:solidFill>
                            <a:srgbClr val="000000"/>
                          </a:solidFill>
                          <a:latin typeface="+mn-lt"/>
                          <a:ea typeface="Times New Roman"/>
                          <a:cs typeface="Times New Roman"/>
                        </a:rPr>
                        <a:t>пно</a:t>
                      </a:r>
                      <a:endParaRPr lang="en-US" sz="1200">
                        <a:latin typeface="+mn-lt"/>
                        <a:ea typeface="Calibri"/>
                        <a:cs typeface="Times New Roman"/>
                      </a:endParaRPr>
                    </a:p>
                    <a:p>
                      <a:pPr algn="ctr">
                        <a:spcAft>
                          <a:spcPts val="0"/>
                        </a:spcAft>
                      </a:pPr>
                      <a:r>
                        <a:rPr lang="en-US" sz="1200" b="1">
                          <a:solidFill>
                            <a:srgbClr val="000000"/>
                          </a:solidFill>
                          <a:latin typeface="+mn-lt"/>
                          <a:ea typeface="Times New Roman"/>
                          <a:cs typeface="Times New Roman"/>
                        </a:rPr>
                        <a:t>[kWh]</a:t>
                      </a:r>
                      <a:endParaRPr lang="en-US" sz="12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200" b="1" smtClean="0">
                          <a:solidFill>
                            <a:srgbClr val="000000"/>
                          </a:solidFill>
                          <a:latin typeface="+mn-lt"/>
                          <a:ea typeface="Times New Roman"/>
                          <a:cs typeface="Times New Roman"/>
                        </a:rPr>
                        <a:t>E_</a:t>
                      </a:r>
                      <a:r>
                        <a:rPr lang="sr-Cyrl-CS" sz="1200" b="1" smtClean="0">
                          <a:solidFill>
                            <a:srgbClr val="000000"/>
                          </a:solidFill>
                          <a:latin typeface="+mn-lt"/>
                          <a:ea typeface="Times New Roman"/>
                          <a:cs typeface="Times New Roman"/>
                        </a:rPr>
                        <a:t>рег</a:t>
                      </a:r>
                      <a:r>
                        <a:rPr lang="en-US" sz="1200" b="1" smtClean="0">
                          <a:solidFill>
                            <a:srgbClr val="000000"/>
                          </a:solidFill>
                          <a:latin typeface="+mn-lt"/>
                          <a:ea typeface="Times New Roman"/>
                          <a:cs typeface="Times New Roman"/>
                        </a:rPr>
                        <a:t>e</a:t>
                      </a:r>
                      <a:r>
                        <a:rPr lang="sr-Cyrl-CS" sz="1200" b="1" smtClean="0">
                          <a:solidFill>
                            <a:srgbClr val="000000"/>
                          </a:solidFill>
                          <a:latin typeface="+mn-lt"/>
                          <a:ea typeface="Times New Roman"/>
                          <a:cs typeface="Times New Roman"/>
                        </a:rPr>
                        <a:t>нерисано</a:t>
                      </a:r>
                      <a:endParaRPr lang="en-US" sz="1200">
                        <a:latin typeface="+mn-lt"/>
                        <a:ea typeface="Calibri"/>
                        <a:cs typeface="Times New Roman"/>
                      </a:endParaRPr>
                    </a:p>
                    <a:p>
                      <a:pPr algn="ctr">
                        <a:spcAft>
                          <a:spcPts val="0"/>
                        </a:spcAft>
                      </a:pPr>
                      <a:r>
                        <a:rPr lang="en-US" sz="1200" b="1">
                          <a:solidFill>
                            <a:srgbClr val="000000"/>
                          </a:solidFill>
                          <a:latin typeface="+mn-lt"/>
                          <a:ea typeface="Times New Roman"/>
                          <a:cs typeface="Times New Roman"/>
                        </a:rPr>
                        <a:t>[%]</a:t>
                      </a:r>
                      <a:endParaRPr lang="en-US" sz="12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CS" sz="1200" b="1" smtClean="0">
                          <a:solidFill>
                            <a:srgbClr val="000000"/>
                          </a:solidFill>
                          <a:latin typeface="+mn-lt"/>
                          <a:ea typeface="Times New Roman"/>
                          <a:cs typeface="Times New Roman"/>
                        </a:rPr>
                        <a:t>Време</a:t>
                      </a:r>
                      <a:r>
                        <a:rPr lang="en-US" sz="1200" b="1" smtClean="0">
                          <a:solidFill>
                            <a:srgbClr val="000000"/>
                          </a:solidFill>
                          <a:latin typeface="+mn-lt"/>
                          <a:ea typeface="Times New Roman"/>
                          <a:cs typeface="Times New Roman"/>
                        </a:rPr>
                        <a:t> </a:t>
                      </a:r>
                      <a:endParaRPr lang="sr-Latn-RS" sz="1200" b="1" smtClean="0">
                        <a:solidFill>
                          <a:srgbClr val="000000"/>
                        </a:solidFill>
                        <a:latin typeface="+mn-lt"/>
                        <a:ea typeface="Times New Roman"/>
                        <a:cs typeface="Times New Roman"/>
                      </a:endParaRPr>
                    </a:p>
                    <a:p>
                      <a:pPr algn="ctr">
                        <a:spcAft>
                          <a:spcPts val="0"/>
                        </a:spcAft>
                      </a:pPr>
                      <a:r>
                        <a:rPr lang="en-US" sz="1200" b="1" smtClean="0">
                          <a:solidFill>
                            <a:srgbClr val="000000"/>
                          </a:solidFill>
                          <a:latin typeface="+mn-lt"/>
                          <a:ea typeface="Times New Roman"/>
                          <a:cs typeface="Times New Roman"/>
                        </a:rPr>
                        <a:t>[</a:t>
                      </a:r>
                      <a:r>
                        <a:rPr lang="en-US" sz="1200" b="1">
                          <a:solidFill>
                            <a:srgbClr val="000000"/>
                          </a:solidFill>
                          <a:latin typeface="+mn-lt"/>
                          <a:ea typeface="Times New Roman"/>
                          <a:cs typeface="Times New Roman"/>
                        </a:rPr>
                        <a:t>min]</a:t>
                      </a:r>
                      <a:endParaRPr lang="en-US" sz="12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76767">
                <a:tc>
                  <a:txBody>
                    <a:bodyPr/>
                    <a:lstStyle/>
                    <a:p>
                      <a:pPr algn="l">
                        <a:spcAft>
                          <a:spcPts val="0"/>
                        </a:spcAft>
                      </a:pPr>
                      <a:r>
                        <a:rPr lang="sr-Cyrl-CS" sz="1400" b="1" smtClean="0">
                          <a:solidFill>
                            <a:srgbClr val="000000"/>
                          </a:solidFill>
                          <a:latin typeface="+mn-lt"/>
                          <a:ea typeface="Times New Roman"/>
                          <a:cs typeface="Times New Roman"/>
                        </a:rPr>
                        <a:t>Економично</a:t>
                      </a:r>
                      <a:endParaRPr lang="en-US" sz="1400">
                        <a:latin typeface="+mn-lt"/>
                        <a:ea typeface="Calibri"/>
                        <a:cs typeface="Times New Roman"/>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a:solidFill>
                            <a:srgbClr val="000000"/>
                          </a:solidFill>
                          <a:latin typeface="+mn-lt"/>
                          <a:ea typeface="Times New Roman"/>
                          <a:cs typeface="Times New Roman"/>
                        </a:rPr>
                        <a:t>9,559</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a:solidFill>
                            <a:srgbClr val="000000"/>
                          </a:solidFill>
                          <a:latin typeface="+mn-lt"/>
                          <a:ea typeface="Times New Roman"/>
                          <a:cs typeface="Times New Roman"/>
                        </a:rPr>
                        <a:t>2,789</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a:solidFill>
                            <a:srgbClr val="000000"/>
                          </a:solidFill>
                          <a:latin typeface="+mn-lt"/>
                          <a:ea typeface="Times New Roman"/>
                          <a:cs typeface="Times New Roman"/>
                        </a:rPr>
                        <a:t>29,182</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a:solidFill>
                            <a:srgbClr val="000000"/>
                          </a:solidFill>
                          <a:latin typeface="+mn-lt"/>
                          <a:ea typeface="Times New Roman"/>
                          <a:cs typeface="Times New Roman"/>
                        </a:rPr>
                        <a:t>30,377</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76767">
                <a:tc>
                  <a:txBody>
                    <a:bodyPr/>
                    <a:lstStyle/>
                    <a:p>
                      <a:pPr algn="l">
                        <a:spcAft>
                          <a:spcPts val="0"/>
                        </a:spcAft>
                      </a:pPr>
                      <a:r>
                        <a:rPr lang="sr-Cyrl-CS" sz="1400" b="1" smtClean="0">
                          <a:solidFill>
                            <a:srgbClr val="000000"/>
                          </a:solidFill>
                          <a:latin typeface="+mn-lt"/>
                          <a:ea typeface="Times New Roman"/>
                          <a:cs typeface="Times New Roman"/>
                        </a:rPr>
                        <a:t>Агресивно</a:t>
                      </a:r>
                      <a:endParaRPr lang="en-US" sz="1400">
                        <a:latin typeface="+mn-lt"/>
                        <a:ea typeface="Calibri"/>
                        <a:cs typeface="Times New Roman"/>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a:solidFill>
                            <a:srgbClr val="000000"/>
                          </a:solidFill>
                          <a:latin typeface="+mn-lt"/>
                          <a:ea typeface="Times New Roman"/>
                          <a:cs typeface="Times New Roman"/>
                        </a:rPr>
                        <a:t>11,766</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a:solidFill>
                            <a:srgbClr val="000000"/>
                          </a:solidFill>
                          <a:latin typeface="+mn-lt"/>
                          <a:ea typeface="Times New Roman"/>
                          <a:cs typeface="Times New Roman"/>
                        </a:rPr>
                        <a:t>2,890</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a:solidFill>
                            <a:srgbClr val="000000"/>
                          </a:solidFill>
                          <a:latin typeface="+mn-lt"/>
                          <a:ea typeface="Times New Roman"/>
                          <a:cs typeface="Times New Roman"/>
                        </a:rPr>
                        <a:t>24,566</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a:solidFill>
                            <a:srgbClr val="000000"/>
                          </a:solidFill>
                          <a:latin typeface="+mn-lt"/>
                          <a:ea typeface="Times New Roman"/>
                          <a:cs typeface="Times New Roman"/>
                        </a:rPr>
                        <a:t>27,511</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76767">
                <a:tc>
                  <a:txBody>
                    <a:bodyPr/>
                    <a:lstStyle/>
                    <a:p>
                      <a:pPr algn="l">
                        <a:spcAft>
                          <a:spcPts val="0"/>
                        </a:spcAft>
                      </a:pPr>
                      <a:r>
                        <a:rPr lang="sr-Cyrl-RS" sz="1400" smtClean="0">
                          <a:solidFill>
                            <a:schemeClr val="bg1"/>
                          </a:solidFill>
                          <a:latin typeface="+mn-lt"/>
                          <a:ea typeface="Calibri"/>
                          <a:cs typeface="Times New Roman" pitchFamily="18" charset="0"/>
                        </a:rPr>
                        <a:t>Разлика</a:t>
                      </a:r>
                      <a:endParaRPr lang="en-US" sz="1400">
                        <a:solidFill>
                          <a:schemeClr val="bg1"/>
                        </a:solidFill>
                        <a:latin typeface="+mn-lt"/>
                        <a:ea typeface="Calibri"/>
                        <a:cs typeface="Times New Roman" pitchFamily="18" charset="0"/>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smtClean="0">
                          <a:solidFill>
                            <a:schemeClr val="bg1"/>
                          </a:solidFill>
                          <a:latin typeface="+mn-lt"/>
                          <a:ea typeface="Calibri"/>
                          <a:cs typeface="Times New Roman"/>
                        </a:rPr>
                        <a:t>23%</a:t>
                      </a:r>
                      <a:endParaRPr lang="en-US" sz="140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bl>
          </a:graphicData>
        </a:graphic>
      </p:graphicFrame>
      <p:graphicFrame>
        <p:nvGraphicFramePr>
          <p:cNvPr id="18" name="Table 17"/>
          <p:cNvGraphicFramePr>
            <a:graphicFrameLocks noGrp="1"/>
          </p:cNvGraphicFramePr>
          <p:nvPr/>
        </p:nvGraphicFramePr>
        <p:xfrm>
          <a:off x="304800" y="4876800"/>
          <a:ext cx="8610600" cy="1249680"/>
        </p:xfrm>
        <a:graphic>
          <a:graphicData uri="http://schemas.openxmlformats.org/drawingml/2006/table">
            <a:tbl>
              <a:tblPr/>
              <a:tblGrid>
                <a:gridCol w="1722120"/>
                <a:gridCol w="1722120"/>
                <a:gridCol w="1722120"/>
                <a:gridCol w="1722120"/>
                <a:gridCol w="1722120"/>
              </a:tblGrid>
              <a:tr h="609600">
                <a:tc>
                  <a:txBody>
                    <a:bodyPr/>
                    <a:lstStyle/>
                    <a:p>
                      <a:pPr algn="l">
                        <a:spcAft>
                          <a:spcPts val="0"/>
                        </a:spcAft>
                      </a:pPr>
                      <a:r>
                        <a:rPr lang="sr-Cyrl-CS" sz="1400" b="1" smtClean="0">
                          <a:solidFill>
                            <a:srgbClr val="000000"/>
                          </a:solidFill>
                          <a:latin typeface="+mn-lt"/>
                          <a:ea typeface="Times New Roman"/>
                          <a:cs typeface="Times New Roman"/>
                        </a:rPr>
                        <a:t>Белвил</a:t>
                      </a:r>
                      <a:r>
                        <a:rPr lang="sr-Cyrl-RS" sz="1400" b="1" smtClean="0">
                          <a:solidFill>
                            <a:srgbClr val="000000"/>
                          </a:solidFill>
                          <a:latin typeface="+mn-lt"/>
                          <a:ea typeface="Times New Roman"/>
                          <a:cs typeface="Times New Roman"/>
                        </a:rPr>
                        <a:t> </a:t>
                      </a:r>
                      <a:r>
                        <a:rPr lang="sr-Latn-RS" sz="1400" b="1" smtClean="0">
                          <a:solidFill>
                            <a:srgbClr val="000000"/>
                          </a:solidFill>
                          <a:latin typeface="+mn-lt"/>
                          <a:ea typeface="Times New Roman"/>
                          <a:cs typeface="Times New Roman"/>
                        </a:rPr>
                        <a:t> - </a:t>
                      </a:r>
                      <a:r>
                        <a:rPr lang="sr-Cyrl-CS" sz="1400" b="1" smtClean="0">
                          <a:solidFill>
                            <a:srgbClr val="000000"/>
                          </a:solidFill>
                          <a:latin typeface="+mn-lt"/>
                          <a:ea typeface="Times New Roman"/>
                          <a:cs typeface="Times New Roman"/>
                        </a:rPr>
                        <a:t>Вук</a:t>
                      </a:r>
                      <a:endParaRPr lang="en-US" sz="1400">
                        <a:latin typeface="+mn-lt"/>
                        <a:ea typeface="Calibri"/>
                        <a:cs typeface="Times New Roman"/>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200" b="1" smtClean="0">
                          <a:solidFill>
                            <a:srgbClr val="000000"/>
                          </a:solidFill>
                          <a:latin typeface="+mn-lt"/>
                          <a:ea typeface="Times New Roman"/>
                          <a:cs typeface="Times New Roman"/>
                        </a:rPr>
                        <a:t>E_</a:t>
                      </a:r>
                      <a:r>
                        <a:rPr lang="sr-Cyrl-CS" sz="1200" b="1" smtClean="0">
                          <a:solidFill>
                            <a:srgbClr val="000000"/>
                          </a:solidFill>
                          <a:latin typeface="+mn-lt"/>
                          <a:ea typeface="Times New Roman"/>
                          <a:cs typeface="Times New Roman"/>
                        </a:rPr>
                        <a:t>утрошено ук</a:t>
                      </a:r>
                      <a:r>
                        <a:rPr lang="sr-Cyrl-RS" sz="1200" b="1" smtClean="0">
                          <a:solidFill>
                            <a:srgbClr val="000000"/>
                          </a:solidFill>
                          <a:latin typeface="+mn-lt"/>
                          <a:ea typeface="Times New Roman"/>
                          <a:cs typeface="Times New Roman"/>
                        </a:rPr>
                        <a:t>у</a:t>
                      </a:r>
                      <a:r>
                        <a:rPr lang="sr-Cyrl-CS" sz="1200" b="1" smtClean="0">
                          <a:solidFill>
                            <a:srgbClr val="000000"/>
                          </a:solidFill>
                          <a:latin typeface="+mn-lt"/>
                          <a:ea typeface="Times New Roman"/>
                          <a:cs typeface="Times New Roman"/>
                        </a:rPr>
                        <a:t>пно</a:t>
                      </a:r>
                      <a:endParaRPr lang="en-US" sz="1200">
                        <a:latin typeface="+mn-lt"/>
                        <a:ea typeface="Calibri"/>
                        <a:cs typeface="Times New Roman"/>
                      </a:endParaRPr>
                    </a:p>
                    <a:p>
                      <a:pPr algn="ctr">
                        <a:spcAft>
                          <a:spcPts val="0"/>
                        </a:spcAft>
                      </a:pPr>
                      <a:r>
                        <a:rPr lang="en-US" sz="1200" b="1">
                          <a:solidFill>
                            <a:srgbClr val="000000"/>
                          </a:solidFill>
                          <a:latin typeface="+mn-lt"/>
                          <a:ea typeface="Times New Roman"/>
                          <a:cs typeface="Times New Roman"/>
                        </a:rPr>
                        <a:t>[kWh]</a:t>
                      </a:r>
                      <a:endParaRPr lang="en-US" sz="12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CS" sz="1200" b="1" smtClean="0">
                          <a:solidFill>
                            <a:srgbClr val="000000"/>
                          </a:solidFill>
                          <a:latin typeface="+mn-lt"/>
                          <a:ea typeface="Times New Roman"/>
                          <a:cs typeface="Times New Roman"/>
                        </a:rPr>
                        <a:t>Е</a:t>
                      </a:r>
                      <a:r>
                        <a:rPr lang="en-US" sz="1200" b="1" smtClean="0">
                          <a:solidFill>
                            <a:srgbClr val="000000"/>
                          </a:solidFill>
                          <a:latin typeface="+mn-lt"/>
                          <a:ea typeface="Times New Roman"/>
                          <a:cs typeface="Times New Roman"/>
                        </a:rPr>
                        <a:t>_</a:t>
                      </a:r>
                      <a:r>
                        <a:rPr lang="sr-Cyrl-CS" sz="1200" b="1" smtClean="0">
                          <a:solidFill>
                            <a:srgbClr val="000000"/>
                          </a:solidFill>
                          <a:latin typeface="+mn-lt"/>
                          <a:ea typeface="Times New Roman"/>
                          <a:cs typeface="Times New Roman"/>
                        </a:rPr>
                        <a:t>регенерисано</a:t>
                      </a:r>
                      <a:r>
                        <a:rPr lang="sr-Cyrl-RS" sz="1200" b="1" baseline="0" smtClean="0">
                          <a:solidFill>
                            <a:srgbClr val="000000"/>
                          </a:solidFill>
                          <a:latin typeface="+mn-lt"/>
                          <a:ea typeface="Times New Roman"/>
                          <a:cs typeface="Times New Roman"/>
                        </a:rPr>
                        <a:t> </a:t>
                      </a:r>
                      <a:r>
                        <a:rPr lang="sr-Cyrl-CS" sz="1200" b="1" smtClean="0">
                          <a:solidFill>
                            <a:srgbClr val="000000"/>
                          </a:solidFill>
                          <a:latin typeface="+mn-lt"/>
                          <a:ea typeface="Times New Roman"/>
                          <a:cs typeface="Times New Roman"/>
                        </a:rPr>
                        <a:t>укупно</a:t>
                      </a:r>
                      <a:endParaRPr lang="en-US" sz="1200">
                        <a:latin typeface="+mn-lt"/>
                        <a:ea typeface="Calibri"/>
                        <a:cs typeface="Times New Roman"/>
                      </a:endParaRPr>
                    </a:p>
                    <a:p>
                      <a:pPr algn="ctr">
                        <a:spcAft>
                          <a:spcPts val="0"/>
                        </a:spcAft>
                      </a:pPr>
                      <a:r>
                        <a:rPr lang="en-US" sz="1200" b="1">
                          <a:solidFill>
                            <a:srgbClr val="000000"/>
                          </a:solidFill>
                          <a:latin typeface="+mn-lt"/>
                          <a:ea typeface="Times New Roman"/>
                          <a:cs typeface="Times New Roman"/>
                        </a:rPr>
                        <a:t>[kWh]</a:t>
                      </a:r>
                      <a:endParaRPr lang="en-US" sz="12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200" b="1" smtClean="0">
                          <a:solidFill>
                            <a:srgbClr val="000000"/>
                          </a:solidFill>
                          <a:latin typeface="+mn-lt"/>
                          <a:ea typeface="Times New Roman"/>
                          <a:cs typeface="Times New Roman"/>
                        </a:rPr>
                        <a:t>E_</a:t>
                      </a:r>
                      <a:r>
                        <a:rPr lang="sr-Cyrl-CS" sz="1200" b="1" smtClean="0">
                          <a:solidFill>
                            <a:srgbClr val="000000"/>
                          </a:solidFill>
                          <a:latin typeface="+mn-lt"/>
                          <a:ea typeface="Times New Roman"/>
                          <a:cs typeface="Times New Roman"/>
                        </a:rPr>
                        <a:t>рег</a:t>
                      </a:r>
                      <a:r>
                        <a:rPr lang="en-US" sz="1200" b="1" smtClean="0">
                          <a:solidFill>
                            <a:srgbClr val="000000"/>
                          </a:solidFill>
                          <a:latin typeface="+mn-lt"/>
                          <a:ea typeface="Times New Roman"/>
                          <a:cs typeface="Times New Roman"/>
                        </a:rPr>
                        <a:t>e</a:t>
                      </a:r>
                      <a:r>
                        <a:rPr lang="sr-Cyrl-CS" sz="1200" b="1" smtClean="0">
                          <a:solidFill>
                            <a:srgbClr val="000000"/>
                          </a:solidFill>
                          <a:latin typeface="+mn-lt"/>
                          <a:ea typeface="Times New Roman"/>
                          <a:cs typeface="Times New Roman"/>
                        </a:rPr>
                        <a:t>нерисано</a:t>
                      </a:r>
                      <a:endParaRPr lang="en-US" sz="1200">
                        <a:latin typeface="+mn-lt"/>
                        <a:ea typeface="Calibri"/>
                        <a:cs typeface="Times New Roman"/>
                      </a:endParaRPr>
                    </a:p>
                    <a:p>
                      <a:pPr algn="ctr">
                        <a:spcAft>
                          <a:spcPts val="0"/>
                        </a:spcAft>
                      </a:pPr>
                      <a:r>
                        <a:rPr lang="en-US" sz="1200" b="1">
                          <a:solidFill>
                            <a:srgbClr val="000000"/>
                          </a:solidFill>
                          <a:latin typeface="+mn-lt"/>
                          <a:ea typeface="Times New Roman"/>
                          <a:cs typeface="Times New Roman"/>
                        </a:rPr>
                        <a:t>[%]</a:t>
                      </a:r>
                      <a:endParaRPr lang="en-US" sz="12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CS" sz="1200" b="1" smtClean="0">
                          <a:solidFill>
                            <a:srgbClr val="000000"/>
                          </a:solidFill>
                          <a:latin typeface="+mn-lt"/>
                          <a:ea typeface="Times New Roman"/>
                          <a:cs typeface="Times New Roman"/>
                        </a:rPr>
                        <a:t>Време</a:t>
                      </a:r>
                      <a:r>
                        <a:rPr lang="en-US" sz="1200" b="1" smtClean="0">
                          <a:solidFill>
                            <a:srgbClr val="000000"/>
                          </a:solidFill>
                          <a:latin typeface="+mn-lt"/>
                          <a:ea typeface="Times New Roman"/>
                          <a:cs typeface="Times New Roman"/>
                        </a:rPr>
                        <a:t> </a:t>
                      </a:r>
                      <a:endParaRPr lang="sr-Latn-RS" sz="1200" b="1" smtClean="0">
                        <a:solidFill>
                          <a:srgbClr val="000000"/>
                        </a:solidFill>
                        <a:latin typeface="+mn-lt"/>
                        <a:ea typeface="Times New Roman"/>
                        <a:cs typeface="Times New Roman"/>
                      </a:endParaRPr>
                    </a:p>
                    <a:p>
                      <a:pPr algn="ctr">
                        <a:spcAft>
                          <a:spcPts val="0"/>
                        </a:spcAft>
                      </a:pPr>
                      <a:r>
                        <a:rPr lang="en-US" sz="1200" b="1" smtClean="0">
                          <a:solidFill>
                            <a:srgbClr val="000000"/>
                          </a:solidFill>
                          <a:latin typeface="+mn-lt"/>
                          <a:ea typeface="Times New Roman"/>
                          <a:cs typeface="Times New Roman"/>
                        </a:rPr>
                        <a:t>[</a:t>
                      </a:r>
                      <a:r>
                        <a:rPr lang="en-US" sz="1200" b="1">
                          <a:solidFill>
                            <a:srgbClr val="000000"/>
                          </a:solidFill>
                          <a:latin typeface="+mn-lt"/>
                          <a:ea typeface="Times New Roman"/>
                          <a:cs typeface="Times New Roman"/>
                        </a:rPr>
                        <a:t>min]</a:t>
                      </a:r>
                      <a:endParaRPr lang="en-US" sz="12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76767">
                <a:tc>
                  <a:txBody>
                    <a:bodyPr/>
                    <a:lstStyle/>
                    <a:p>
                      <a:pPr algn="l">
                        <a:spcAft>
                          <a:spcPts val="0"/>
                        </a:spcAft>
                      </a:pPr>
                      <a:r>
                        <a:rPr lang="sr-Cyrl-CS" sz="1400" b="1" smtClean="0">
                          <a:solidFill>
                            <a:srgbClr val="000000"/>
                          </a:solidFill>
                          <a:latin typeface="+mn-lt"/>
                          <a:ea typeface="Times New Roman"/>
                          <a:cs typeface="Times New Roman"/>
                        </a:rPr>
                        <a:t>Економично</a:t>
                      </a:r>
                      <a:endParaRPr lang="en-US" sz="1400">
                        <a:latin typeface="+mn-lt"/>
                        <a:ea typeface="Calibri"/>
                        <a:cs typeface="Times New Roman"/>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Latn-RS" sz="1400" smtClean="0">
                          <a:solidFill>
                            <a:srgbClr val="000000"/>
                          </a:solidFill>
                          <a:latin typeface="+mn-lt"/>
                          <a:ea typeface="Calibri"/>
                          <a:cs typeface="Times New Roman"/>
                        </a:rPr>
                        <a:t>12,944</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smtClean="0">
                          <a:solidFill>
                            <a:srgbClr val="000000"/>
                          </a:solidFill>
                          <a:latin typeface="+mn-lt"/>
                          <a:ea typeface="Times New Roman"/>
                          <a:cs typeface="Times New Roman"/>
                        </a:rPr>
                        <a:t>2,</a:t>
                      </a:r>
                      <a:r>
                        <a:rPr lang="sr-Latn-RS" sz="1400" smtClean="0">
                          <a:solidFill>
                            <a:srgbClr val="000000"/>
                          </a:solidFill>
                          <a:latin typeface="+mn-lt"/>
                          <a:ea typeface="Times New Roman"/>
                          <a:cs typeface="Times New Roman"/>
                        </a:rPr>
                        <a:t>258</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Latn-RS" sz="1400" smtClean="0">
                          <a:solidFill>
                            <a:srgbClr val="000000"/>
                          </a:solidFill>
                          <a:latin typeface="+mn-lt"/>
                          <a:ea typeface="Calibri"/>
                          <a:cs typeface="Times New Roman"/>
                        </a:rPr>
                        <a:t>17,443</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smtClean="0">
                          <a:solidFill>
                            <a:srgbClr val="000000"/>
                          </a:solidFill>
                          <a:latin typeface="+mn-lt"/>
                          <a:ea typeface="Times New Roman"/>
                          <a:cs typeface="Times New Roman"/>
                        </a:rPr>
                        <a:t>3</a:t>
                      </a:r>
                      <a:r>
                        <a:rPr lang="sr-Latn-RS" sz="1400" smtClean="0">
                          <a:solidFill>
                            <a:srgbClr val="000000"/>
                          </a:solidFill>
                          <a:latin typeface="+mn-lt"/>
                          <a:ea typeface="Times New Roman"/>
                          <a:cs typeface="Times New Roman"/>
                        </a:rPr>
                        <a:t>4,331</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76767">
                <a:tc>
                  <a:txBody>
                    <a:bodyPr/>
                    <a:lstStyle/>
                    <a:p>
                      <a:pPr algn="l">
                        <a:spcAft>
                          <a:spcPts val="0"/>
                        </a:spcAft>
                      </a:pPr>
                      <a:r>
                        <a:rPr lang="sr-Cyrl-CS" sz="1400" b="1" smtClean="0">
                          <a:solidFill>
                            <a:srgbClr val="000000"/>
                          </a:solidFill>
                          <a:latin typeface="+mn-lt"/>
                          <a:ea typeface="Times New Roman"/>
                          <a:cs typeface="Times New Roman"/>
                        </a:rPr>
                        <a:t>Агресивно</a:t>
                      </a:r>
                      <a:endParaRPr lang="en-US" sz="1400">
                        <a:latin typeface="+mn-lt"/>
                        <a:ea typeface="Calibri"/>
                        <a:cs typeface="Times New Roman"/>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smtClean="0">
                          <a:solidFill>
                            <a:srgbClr val="000000"/>
                          </a:solidFill>
                          <a:latin typeface="+mn-lt"/>
                          <a:ea typeface="Times New Roman"/>
                          <a:cs typeface="Times New Roman"/>
                        </a:rPr>
                        <a:t>1</a:t>
                      </a:r>
                      <a:r>
                        <a:rPr lang="sr-Latn-RS" sz="1400" smtClean="0">
                          <a:solidFill>
                            <a:srgbClr val="000000"/>
                          </a:solidFill>
                          <a:latin typeface="+mn-lt"/>
                          <a:ea typeface="Times New Roman"/>
                          <a:cs typeface="Times New Roman"/>
                        </a:rPr>
                        <a:t>6,907</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smtClean="0">
                          <a:solidFill>
                            <a:srgbClr val="000000"/>
                          </a:solidFill>
                          <a:latin typeface="+mn-lt"/>
                          <a:ea typeface="Times New Roman"/>
                          <a:cs typeface="Times New Roman"/>
                        </a:rPr>
                        <a:t>2,</a:t>
                      </a:r>
                      <a:r>
                        <a:rPr lang="sr-Latn-RS" sz="1400" smtClean="0">
                          <a:solidFill>
                            <a:srgbClr val="000000"/>
                          </a:solidFill>
                          <a:latin typeface="+mn-lt"/>
                          <a:ea typeface="Times New Roman"/>
                          <a:cs typeface="Times New Roman"/>
                        </a:rPr>
                        <a:t>453</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Latn-RS" sz="1400" smtClean="0">
                          <a:solidFill>
                            <a:srgbClr val="000000"/>
                          </a:solidFill>
                          <a:latin typeface="+mn-lt"/>
                          <a:ea typeface="Calibri"/>
                          <a:cs typeface="Times New Roman"/>
                        </a:rPr>
                        <a:t>14,509</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Latn-RS" sz="1400" smtClean="0">
                          <a:solidFill>
                            <a:srgbClr val="000000"/>
                          </a:solidFill>
                          <a:latin typeface="+mn-lt"/>
                          <a:ea typeface="Calibri"/>
                          <a:cs typeface="Times New Roman"/>
                        </a:rPr>
                        <a:t>35,804</a:t>
                      </a: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76767">
                <a:tc>
                  <a:txBody>
                    <a:bodyPr/>
                    <a:lstStyle/>
                    <a:p>
                      <a:pPr algn="l">
                        <a:spcAft>
                          <a:spcPts val="0"/>
                        </a:spcAft>
                      </a:pPr>
                      <a:r>
                        <a:rPr lang="sr-Cyrl-RS" sz="1400" smtClean="0">
                          <a:solidFill>
                            <a:schemeClr val="bg1"/>
                          </a:solidFill>
                          <a:latin typeface="+mn-lt"/>
                          <a:ea typeface="Calibri"/>
                          <a:cs typeface="Times New Roman" pitchFamily="18" charset="0"/>
                        </a:rPr>
                        <a:t>Разлика</a:t>
                      </a:r>
                      <a:endParaRPr lang="en-US" sz="1400">
                        <a:solidFill>
                          <a:schemeClr val="bg1"/>
                        </a:solidFill>
                        <a:latin typeface="+mn-lt"/>
                        <a:ea typeface="Calibri"/>
                        <a:cs typeface="Times New Roman" pitchFamily="18" charset="0"/>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smtClean="0">
                          <a:solidFill>
                            <a:schemeClr val="bg1"/>
                          </a:solidFill>
                          <a:latin typeface="+mn-lt"/>
                          <a:ea typeface="Calibri"/>
                          <a:cs typeface="Times New Roman"/>
                        </a:rPr>
                        <a:t>30%</a:t>
                      </a:r>
                      <a:endParaRPr lang="en-US" sz="140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endParaRPr lang="en-US" sz="140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bl>
          </a:graphicData>
        </a:graphic>
      </p:graphicFrame>
    </p:spTree>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62000"/>
            <a:ext cx="8686800" cy="830997"/>
          </a:xfrm>
          <a:prstGeom prst="rect">
            <a:avLst/>
          </a:prstGeom>
          <a:noFill/>
        </p:spPr>
        <p:txBody>
          <a:bodyPr wrap="square" rtlCol="0">
            <a:spAutoFit/>
          </a:bodyPr>
          <a:lstStyle/>
          <a:p>
            <a:pPr marL="173038" indent="-173038" algn="just"/>
            <a:endParaRPr lang="ru-RU" sz="1600" b="0" smtClean="0">
              <a:solidFill>
                <a:schemeClr val="bg1"/>
              </a:solidFill>
              <a:latin typeface="+mn-lt"/>
              <a:cs typeface="Times New Roman" pitchFamily="18" charset="0"/>
            </a:endParaRPr>
          </a:p>
          <a:p>
            <a:pPr marL="173038" indent="-173038" algn="just">
              <a:buFont typeface="Arial" pitchFamily="34" charset="0"/>
              <a:buChar char="•"/>
            </a:pPr>
            <a:endParaRPr lang="ru-RU" sz="1600" b="0" smtClean="0">
              <a:solidFill>
                <a:schemeClr val="bg1"/>
              </a:solidFill>
              <a:latin typeface="+mn-lt"/>
              <a:cs typeface="Times New Roman" pitchFamily="18" charset="0"/>
            </a:endParaRPr>
          </a:p>
          <a:p>
            <a:pPr marL="173038" indent="-173038" algn="just">
              <a:buFont typeface="Arial" pitchFamily="34" charset="0"/>
              <a:buChar char="•"/>
            </a:pPr>
            <a:endParaRPr lang="ru-RU" sz="1600" b="0" smtClean="0">
              <a:solidFill>
                <a:schemeClr val="bg1"/>
              </a:solidFill>
              <a:latin typeface="+mn-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42</a:t>
            </a:fld>
            <a:r>
              <a:rPr lang="sr-Latn-RS" sz="1600" b="0" smtClean="0">
                <a:cs typeface="Arial" pitchFamily="34" charset="0"/>
              </a:rPr>
              <a:t> / 45</a:t>
            </a:r>
            <a:endParaRPr lang="en-US" sz="1600" b="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Резултати и препоруке</a:t>
            </a:r>
            <a:endParaRPr lang="en-US" sz="2000">
              <a:solidFill>
                <a:schemeClr val="tx1">
                  <a:lumMod val="50000"/>
                </a:schemeClr>
              </a:solidFill>
              <a:cs typeface="Arial" pitchFamily="34" charset="0"/>
            </a:endParaRPr>
          </a:p>
        </p:txBody>
      </p:sp>
      <p:pic>
        <p:nvPicPr>
          <p:cNvPr id="14" name="Picture 13" descr="Z:\Projekti\Projekat E-Bus\Faza 2-Ciklusi\Vuk_Belvil_eko_ciklus1.JPG"/>
          <p:cNvPicPr/>
          <p:nvPr/>
        </p:nvPicPr>
        <p:blipFill>
          <a:blip r:embed="rId3" cstate="print"/>
          <a:srcRect/>
          <a:stretch>
            <a:fillRect/>
          </a:stretch>
        </p:blipFill>
        <p:spPr bwMode="auto">
          <a:xfrm>
            <a:off x="533400" y="609600"/>
            <a:ext cx="5410200" cy="1830747"/>
          </a:xfrm>
          <a:prstGeom prst="rect">
            <a:avLst/>
          </a:prstGeom>
          <a:noFill/>
          <a:ln w="9525">
            <a:noFill/>
            <a:miter lim="800000"/>
            <a:headEnd/>
            <a:tailEnd/>
          </a:ln>
        </p:spPr>
      </p:pic>
      <p:pic>
        <p:nvPicPr>
          <p:cNvPr id="16" name="Picture 15" descr="Z:\Projekti\Projekat E-Bus\Faza 2-Ciklusi\Belvil_Vuk_agr_ciklus6.JPG"/>
          <p:cNvPicPr/>
          <p:nvPr/>
        </p:nvPicPr>
        <p:blipFill>
          <a:blip r:embed="rId4" cstate="print"/>
          <a:srcRect/>
          <a:stretch>
            <a:fillRect/>
          </a:stretch>
        </p:blipFill>
        <p:spPr bwMode="auto">
          <a:xfrm>
            <a:off x="533401" y="2514600"/>
            <a:ext cx="5410199" cy="1981200"/>
          </a:xfrm>
          <a:prstGeom prst="rect">
            <a:avLst/>
          </a:prstGeom>
          <a:noFill/>
          <a:ln w="9525">
            <a:noFill/>
            <a:miter lim="800000"/>
            <a:headEnd/>
            <a:tailEnd/>
          </a:ln>
        </p:spPr>
      </p:pic>
      <p:pic>
        <p:nvPicPr>
          <p:cNvPr id="17" name="Picture 16" descr="Z:\Projekti\Projekat E-Bus\Faza 2-Ciklusi\Vuk_Belvil_eko_ciklus2.JPG"/>
          <p:cNvPicPr/>
          <p:nvPr/>
        </p:nvPicPr>
        <p:blipFill>
          <a:blip r:embed="rId5" cstate="print"/>
          <a:srcRect/>
          <a:stretch>
            <a:fillRect/>
          </a:stretch>
        </p:blipFill>
        <p:spPr bwMode="auto">
          <a:xfrm>
            <a:off x="533401" y="4572001"/>
            <a:ext cx="5410200" cy="1828799"/>
          </a:xfrm>
          <a:prstGeom prst="rect">
            <a:avLst/>
          </a:prstGeom>
          <a:noFill/>
          <a:ln w="9525">
            <a:noFill/>
            <a:miter lim="800000"/>
            <a:headEnd/>
            <a:tailEnd/>
          </a:ln>
        </p:spPr>
      </p:pic>
      <p:sp>
        <p:nvSpPr>
          <p:cNvPr id="19" name="TextBox 18"/>
          <p:cNvSpPr txBox="1"/>
          <p:nvPr/>
        </p:nvSpPr>
        <p:spPr>
          <a:xfrm>
            <a:off x="6096000" y="609600"/>
            <a:ext cx="2819400" cy="1569660"/>
          </a:xfrm>
          <a:prstGeom prst="rect">
            <a:avLst/>
          </a:prstGeom>
          <a:noFill/>
        </p:spPr>
        <p:txBody>
          <a:bodyPr wrap="square" rtlCol="0">
            <a:spAutoFit/>
          </a:bodyPr>
          <a:lstStyle/>
          <a:p>
            <a:pPr algn="l"/>
            <a:r>
              <a:rPr lang="sr-Cyrl-RS" sz="1600" b="0" smtClean="0">
                <a:solidFill>
                  <a:schemeClr val="bg1"/>
                </a:solidFill>
              </a:rPr>
              <a:t>Циклус између два заустављања у трајању од 52 </a:t>
            </a:r>
            <a:r>
              <a:rPr lang="sr-Latn-RS" sz="1600" b="0" smtClean="0">
                <a:solidFill>
                  <a:schemeClr val="bg1"/>
                </a:solidFill>
              </a:rPr>
              <a:t>s</a:t>
            </a:r>
            <a:r>
              <a:rPr lang="sr-Cyrl-RS" sz="1600" b="0" smtClean="0">
                <a:solidFill>
                  <a:schemeClr val="bg1"/>
                </a:solidFill>
              </a:rPr>
              <a:t> при препорученој економичној вожњи у реалним условима експлоатације</a:t>
            </a:r>
            <a:endParaRPr lang="en-US" sz="1600" b="0">
              <a:solidFill>
                <a:schemeClr val="bg1"/>
              </a:solidFill>
            </a:endParaRPr>
          </a:p>
        </p:txBody>
      </p:sp>
      <p:sp>
        <p:nvSpPr>
          <p:cNvPr id="20" name="TextBox 19"/>
          <p:cNvSpPr txBox="1"/>
          <p:nvPr/>
        </p:nvSpPr>
        <p:spPr>
          <a:xfrm>
            <a:off x="6096000" y="2514600"/>
            <a:ext cx="2819400" cy="1569660"/>
          </a:xfrm>
          <a:prstGeom prst="rect">
            <a:avLst/>
          </a:prstGeom>
          <a:noFill/>
        </p:spPr>
        <p:txBody>
          <a:bodyPr wrap="square" rtlCol="0">
            <a:spAutoFit/>
          </a:bodyPr>
          <a:lstStyle/>
          <a:p>
            <a:pPr algn="l"/>
            <a:r>
              <a:rPr lang="sr-Cyrl-RS" sz="1600" b="0" smtClean="0">
                <a:solidFill>
                  <a:schemeClr val="bg1"/>
                </a:solidFill>
              </a:rPr>
              <a:t>Циклус између два заустављања у трајању од 52 </a:t>
            </a:r>
            <a:r>
              <a:rPr lang="sr-Latn-RS" sz="1600" b="0" smtClean="0">
                <a:solidFill>
                  <a:schemeClr val="bg1"/>
                </a:solidFill>
              </a:rPr>
              <a:t>s</a:t>
            </a:r>
            <a:r>
              <a:rPr lang="sr-Cyrl-RS" sz="1600" b="0" smtClean="0">
                <a:solidFill>
                  <a:schemeClr val="bg1"/>
                </a:solidFill>
              </a:rPr>
              <a:t> при препорученој агресивној вожњи у реалним условима експлоатације</a:t>
            </a:r>
            <a:endParaRPr lang="en-US" sz="1600" b="0">
              <a:solidFill>
                <a:schemeClr val="bg1"/>
              </a:solidFill>
            </a:endParaRPr>
          </a:p>
        </p:txBody>
      </p:sp>
      <p:sp>
        <p:nvSpPr>
          <p:cNvPr id="21" name="TextBox 20"/>
          <p:cNvSpPr txBox="1"/>
          <p:nvPr/>
        </p:nvSpPr>
        <p:spPr>
          <a:xfrm>
            <a:off x="6096000" y="4572000"/>
            <a:ext cx="2819400" cy="1569660"/>
          </a:xfrm>
          <a:prstGeom prst="rect">
            <a:avLst/>
          </a:prstGeom>
          <a:noFill/>
        </p:spPr>
        <p:txBody>
          <a:bodyPr wrap="square" rtlCol="0">
            <a:spAutoFit/>
          </a:bodyPr>
          <a:lstStyle/>
          <a:p>
            <a:pPr algn="l"/>
            <a:r>
              <a:rPr lang="sr-Cyrl-RS" sz="1600" b="0" smtClean="0">
                <a:solidFill>
                  <a:schemeClr val="bg1"/>
                </a:solidFill>
              </a:rPr>
              <a:t>Два узастопна циклуса између заустављања у трајању од 33 </a:t>
            </a:r>
            <a:r>
              <a:rPr lang="sr-Latn-RS" sz="1600" b="0" smtClean="0">
                <a:solidFill>
                  <a:schemeClr val="bg1"/>
                </a:solidFill>
              </a:rPr>
              <a:t>s </a:t>
            </a:r>
            <a:r>
              <a:rPr lang="sr-Cyrl-RS" sz="1600" b="0" smtClean="0">
                <a:solidFill>
                  <a:schemeClr val="bg1"/>
                </a:solidFill>
              </a:rPr>
              <a:t>сваки при препорученој економичној вожњи у реалним условима експлоатације</a:t>
            </a:r>
            <a:endParaRPr lang="en-US" sz="1600" b="0">
              <a:solidFill>
                <a:schemeClr val="bg1"/>
              </a:solidFill>
            </a:endParaRPr>
          </a:p>
        </p:txBody>
      </p:sp>
    </p:spTree>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43</a:t>
            </a:fld>
            <a:r>
              <a:rPr lang="sr-Latn-RS" sz="1600" b="0" smtClean="0">
                <a:cs typeface="Arial" pitchFamily="34" charset="0"/>
              </a:rPr>
              <a:t> / 45</a:t>
            </a:r>
            <a:endParaRPr lang="en-US" sz="1600" b="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Резултати и препоруке</a:t>
            </a:r>
            <a:endParaRPr lang="en-US" sz="2000">
              <a:solidFill>
                <a:schemeClr val="tx1">
                  <a:lumMod val="50000"/>
                </a:schemeClr>
              </a:solidFill>
              <a:cs typeface="Arial" pitchFamily="34" charset="0"/>
            </a:endParaRPr>
          </a:p>
        </p:txBody>
      </p:sp>
      <p:graphicFrame>
        <p:nvGraphicFramePr>
          <p:cNvPr id="15" name="Table 14"/>
          <p:cNvGraphicFramePr>
            <a:graphicFrameLocks noGrp="1"/>
          </p:cNvGraphicFramePr>
          <p:nvPr/>
        </p:nvGraphicFramePr>
        <p:xfrm>
          <a:off x="228600" y="1040400"/>
          <a:ext cx="8686796" cy="2160000"/>
        </p:xfrm>
        <a:graphic>
          <a:graphicData uri="http://schemas.openxmlformats.org/drawingml/2006/table">
            <a:tbl>
              <a:tblPr/>
              <a:tblGrid>
                <a:gridCol w="1371600"/>
                <a:gridCol w="1045028"/>
                <a:gridCol w="1045028"/>
                <a:gridCol w="1045028"/>
                <a:gridCol w="1045028"/>
                <a:gridCol w="1045028"/>
                <a:gridCol w="1045028"/>
                <a:gridCol w="1045028"/>
              </a:tblGrid>
              <a:tr h="1440000">
                <a:tc>
                  <a:txBody>
                    <a:bodyPr/>
                    <a:lstStyle/>
                    <a:p>
                      <a:pPr algn="ctr">
                        <a:spcAft>
                          <a:spcPts val="0"/>
                        </a:spcAft>
                      </a:pPr>
                      <a:r>
                        <a:rPr lang="sr-Cyrl-CS" sz="1400" b="1">
                          <a:solidFill>
                            <a:schemeClr val="bg1"/>
                          </a:solidFill>
                          <a:latin typeface="+mn-lt"/>
                          <a:ea typeface="Calibri"/>
                          <a:cs typeface="Times New Roman"/>
                        </a:rPr>
                        <a:t>Вуков споменик</a:t>
                      </a:r>
                      <a:r>
                        <a:rPr lang="en-US" sz="1400" b="1">
                          <a:solidFill>
                            <a:schemeClr val="bg1"/>
                          </a:solidFill>
                          <a:latin typeface="+mn-lt"/>
                          <a:ea typeface="Calibri"/>
                          <a:cs typeface="Times New Roman"/>
                        </a:rPr>
                        <a:t> - </a:t>
                      </a:r>
                      <a:r>
                        <a:rPr lang="sr-Cyrl-CS" sz="1400" b="1">
                          <a:solidFill>
                            <a:schemeClr val="bg1"/>
                          </a:solidFill>
                          <a:latin typeface="+mn-lt"/>
                          <a:ea typeface="Calibri"/>
                          <a:cs typeface="Times New Roman"/>
                        </a:rPr>
                        <a:t>Белвил</a:t>
                      </a:r>
                      <a:r>
                        <a:rPr lang="en-US" sz="140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b="1">
                          <a:solidFill>
                            <a:schemeClr val="bg1"/>
                          </a:solidFill>
                          <a:latin typeface="+mn-lt"/>
                          <a:ea typeface="Calibri"/>
                          <a:cs typeface="Times New Roman"/>
                        </a:rPr>
                        <a:t>Просечна брзина</a:t>
                      </a:r>
                      <a:r>
                        <a:rPr lang="sr-Cyrl-RS" sz="1400">
                          <a:solidFill>
                            <a:schemeClr val="bg1"/>
                          </a:solidFill>
                          <a:latin typeface="+mn-lt"/>
                          <a:ea typeface="Calibri"/>
                          <a:cs typeface="Times New Roman"/>
                        </a:rPr>
                        <a:t> </a:t>
                      </a:r>
                      <a:r>
                        <a:rPr lang="en-US" sz="1400" b="0">
                          <a:solidFill>
                            <a:schemeClr val="bg1"/>
                          </a:solidFill>
                          <a:latin typeface="+mn-lt"/>
                          <a:ea typeface="Calibri"/>
                          <a:cs typeface="Times New Roman"/>
                        </a:rPr>
                        <a:t>[</a:t>
                      </a:r>
                      <a:r>
                        <a:rPr lang="sr-Latn-RS" sz="1400" b="0">
                          <a:solidFill>
                            <a:schemeClr val="bg1"/>
                          </a:solidFill>
                          <a:latin typeface="+mn-lt"/>
                          <a:ea typeface="Calibri"/>
                          <a:cs typeface="Times New Roman"/>
                        </a:rPr>
                        <a:t>km/h</a:t>
                      </a:r>
                      <a:r>
                        <a:rPr lang="en-US" sz="1400" b="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b="1">
                          <a:solidFill>
                            <a:schemeClr val="bg1"/>
                          </a:solidFill>
                          <a:latin typeface="+mn-lt"/>
                          <a:ea typeface="Calibri"/>
                          <a:cs typeface="Times New Roman"/>
                        </a:rPr>
                        <a:t>Учешће кочења у укупном времену кретања</a:t>
                      </a:r>
                      <a:r>
                        <a:rPr lang="sr-Cyrl-RS" sz="1400">
                          <a:solidFill>
                            <a:schemeClr val="bg1"/>
                          </a:solidFill>
                          <a:latin typeface="+mn-lt"/>
                          <a:ea typeface="Calibri"/>
                          <a:cs typeface="Times New Roman"/>
                        </a:rPr>
                        <a:t> </a:t>
                      </a:r>
                      <a:r>
                        <a:rPr lang="en-US" sz="1400" b="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b="1">
                          <a:solidFill>
                            <a:schemeClr val="bg1"/>
                          </a:solidFill>
                          <a:latin typeface="+mn-lt"/>
                          <a:ea typeface="Calibri"/>
                          <a:cs typeface="Times New Roman"/>
                        </a:rPr>
                        <a:t>Просечна вредност положаја команде кочнице</a:t>
                      </a:r>
                      <a:endParaRPr lang="en-US" sz="1400">
                        <a:solidFill>
                          <a:schemeClr val="bg1"/>
                        </a:solidFill>
                        <a:latin typeface="+mn-lt"/>
                        <a:ea typeface="Calibri"/>
                        <a:cs typeface="Times New Roman"/>
                      </a:endParaRPr>
                    </a:p>
                    <a:p>
                      <a:pPr algn="ctr">
                        <a:spcAft>
                          <a:spcPts val="0"/>
                        </a:spcAft>
                      </a:pPr>
                      <a:r>
                        <a:rPr lang="en-US" sz="1400" b="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53340" algn="ctr">
                        <a:spcAft>
                          <a:spcPts val="0"/>
                        </a:spcAft>
                      </a:pPr>
                      <a:r>
                        <a:rPr lang="sr-Cyrl-RS" sz="1400" b="1">
                          <a:solidFill>
                            <a:schemeClr val="bg1"/>
                          </a:solidFill>
                          <a:latin typeface="+mn-lt"/>
                          <a:ea typeface="Calibri"/>
                          <a:cs typeface="Times New Roman"/>
                        </a:rPr>
                        <a:t>Учешће инерције у укупном времену кретања</a:t>
                      </a:r>
                      <a:r>
                        <a:rPr lang="sr-Cyrl-RS" sz="1400">
                          <a:solidFill>
                            <a:schemeClr val="bg1"/>
                          </a:solidFill>
                          <a:latin typeface="+mn-lt"/>
                          <a:ea typeface="Calibri"/>
                          <a:cs typeface="Times New Roman"/>
                        </a:rPr>
                        <a:t> </a:t>
                      </a:r>
                      <a:r>
                        <a:rPr lang="en-US" sz="1400" b="0">
                          <a:solidFill>
                            <a:schemeClr val="bg1"/>
                          </a:solidFill>
                          <a:latin typeface="+mn-lt"/>
                          <a:ea typeface="Calibri"/>
                          <a:cs typeface="Times New Roman"/>
                        </a:rPr>
                        <a:t>[%] </a:t>
                      </a: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53340" algn="ctr">
                        <a:spcAft>
                          <a:spcPts val="0"/>
                        </a:spcAft>
                      </a:pPr>
                      <a:r>
                        <a:rPr lang="sr-Cyrl-RS" sz="1400" b="1">
                          <a:solidFill>
                            <a:schemeClr val="bg1"/>
                          </a:solidFill>
                          <a:latin typeface="+mn-lt"/>
                          <a:ea typeface="Calibri"/>
                          <a:cs typeface="Times New Roman"/>
                        </a:rPr>
                        <a:t>Учешће инерције у укупном путу релације</a:t>
                      </a:r>
                      <a:r>
                        <a:rPr lang="sr-Cyrl-RS" sz="1400">
                          <a:solidFill>
                            <a:schemeClr val="bg1"/>
                          </a:solidFill>
                          <a:latin typeface="+mn-lt"/>
                          <a:ea typeface="Calibri"/>
                          <a:cs typeface="Times New Roman"/>
                        </a:rPr>
                        <a:t> </a:t>
                      </a:r>
                      <a:r>
                        <a:rPr lang="en-US" sz="1400" b="0">
                          <a:solidFill>
                            <a:schemeClr val="bg1"/>
                          </a:solidFill>
                          <a:latin typeface="+mn-lt"/>
                          <a:ea typeface="Calibri"/>
                          <a:cs typeface="Times New Roman"/>
                        </a:rPr>
                        <a:t>[%] </a:t>
                      </a: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57785" algn="ctr">
                        <a:spcAft>
                          <a:spcPts val="0"/>
                        </a:spcAft>
                      </a:pPr>
                      <a:r>
                        <a:rPr lang="sr-Cyrl-CS" sz="1400" b="1">
                          <a:solidFill>
                            <a:schemeClr val="bg1"/>
                          </a:solidFill>
                          <a:latin typeface="+mn-lt"/>
                          <a:ea typeface="Calibri"/>
                          <a:cs typeface="Times New Roman"/>
                        </a:rPr>
                        <a:t>Укупно време </a:t>
                      </a:r>
                      <a:r>
                        <a:rPr lang="sr-Cyrl-RS" sz="1400" b="1">
                          <a:solidFill>
                            <a:schemeClr val="bg1"/>
                          </a:solidFill>
                          <a:latin typeface="+mn-lt"/>
                          <a:ea typeface="Calibri"/>
                          <a:cs typeface="Times New Roman"/>
                        </a:rPr>
                        <a:t>кретања</a:t>
                      </a:r>
                      <a:endParaRPr lang="en-US" sz="1400">
                        <a:solidFill>
                          <a:schemeClr val="bg1"/>
                        </a:solidFill>
                        <a:latin typeface="+mn-lt"/>
                        <a:ea typeface="Calibri"/>
                        <a:cs typeface="Times New Roman"/>
                      </a:endParaRPr>
                    </a:p>
                    <a:p>
                      <a:pPr marL="57785" algn="ctr">
                        <a:spcAft>
                          <a:spcPts val="0"/>
                        </a:spcAft>
                      </a:pPr>
                      <a:r>
                        <a:rPr lang="en-US" sz="1400" b="0">
                          <a:solidFill>
                            <a:schemeClr val="bg1"/>
                          </a:solidFill>
                          <a:latin typeface="+mn-lt"/>
                          <a:ea typeface="Calibri"/>
                          <a:cs typeface="Times New Roman"/>
                        </a:rPr>
                        <a:t>[min] </a:t>
                      </a: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CS" sz="1400" b="1">
                          <a:solidFill>
                            <a:schemeClr val="bg1"/>
                          </a:solidFill>
                          <a:latin typeface="+mn-lt"/>
                          <a:ea typeface="Calibri"/>
                          <a:cs typeface="Times New Roman"/>
                        </a:rPr>
                        <a:t>Укупно време </a:t>
                      </a:r>
                      <a:r>
                        <a:rPr lang="sr-Cyrl-RS" sz="1400" b="1">
                          <a:solidFill>
                            <a:schemeClr val="bg1"/>
                          </a:solidFill>
                          <a:latin typeface="+mn-lt"/>
                          <a:ea typeface="Calibri"/>
                          <a:cs typeface="Times New Roman"/>
                        </a:rPr>
                        <a:t>релације</a:t>
                      </a:r>
                      <a:endParaRPr lang="en-US" sz="1400">
                        <a:solidFill>
                          <a:schemeClr val="bg1"/>
                        </a:solidFill>
                        <a:latin typeface="+mn-lt"/>
                        <a:ea typeface="Calibri"/>
                        <a:cs typeface="Times New Roman"/>
                      </a:endParaRPr>
                    </a:p>
                    <a:p>
                      <a:pPr algn="ctr">
                        <a:spcAft>
                          <a:spcPts val="0"/>
                        </a:spcAft>
                      </a:pPr>
                      <a:r>
                        <a:rPr lang="en-US" sz="1400" b="0">
                          <a:solidFill>
                            <a:schemeClr val="bg1"/>
                          </a:solidFill>
                          <a:latin typeface="+mn-lt"/>
                          <a:ea typeface="Calibri"/>
                          <a:cs typeface="Times New Roman"/>
                        </a:rPr>
                        <a:t>[min]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60000">
                <a:tc>
                  <a:txBody>
                    <a:bodyPr/>
                    <a:lstStyle/>
                    <a:p>
                      <a:pPr algn="just">
                        <a:spcAft>
                          <a:spcPts val="0"/>
                        </a:spcAft>
                      </a:pPr>
                      <a:r>
                        <a:rPr lang="sr-Cyrl-CS" sz="1400" b="1">
                          <a:solidFill>
                            <a:schemeClr val="bg1"/>
                          </a:solidFill>
                          <a:latin typeface="+mn-lt"/>
                          <a:ea typeface="Calibri"/>
                          <a:cs typeface="Times New Roman"/>
                        </a:rPr>
                        <a:t>Економично</a:t>
                      </a:r>
                      <a:r>
                        <a:rPr lang="en-US" sz="140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20,67</a:t>
                      </a:r>
                      <a:endParaRPr lang="en-US" sz="140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11,43</a:t>
                      </a:r>
                      <a:endParaRPr lang="en-US" sz="140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6,63</a:t>
                      </a:r>
                      <a:endParaRPr lang="en-US" sz="140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27,38</a:t>
                      </a:r>
                      <a:endParaRPr lang="en-US" sz="140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49,67</a:t>
                      </a:r>
                      <a:endParaRPr lang="en-US" sz="140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20,17</a:t>
                      </a:r>
                      <a:endParaRPr lang="en-US" sz="140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a:solidFill>
                            <a:schemeClr val="bg1"/>
                          </a:solidFill>
                          <a:latin typeface="+mn-lt"/>
                          <a:ea typeface="Calibri"/>
                          <a:cs typeface="Times New Roman"/>
                        </a:rPr>
                        <a:t>30,377</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60000">
                <a:tc>
                  <a:txBody>
                    <a:bodyPr/>
                    <a:lstStyle/>
                    <a:p>
                      <a:pPr algn="just">
                        <a:spcAft>
                          <a:spcPts val="0"/>
                        </a:spcAft>
                      </a:pPr>
                      <a:r>
                        <a:rPr lang="sr-Cyrl-CS" sz="1400" b="1">
                          <a:solidFill>
                            <a:schemeClr val="bg1"/>
                          </a:solidFill>
                          <a:latin typeface="+mn-lt"/>
                          <a:ea typeface="Calibri"/>
                          <a:cs typeface="Times New Roman"/>
                        </a:rPr>
                        <a:t>Агресивно</a:t>
                      </a:r>
                      <a:r>
                        <a:rPr lang="en-US" sz="140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24,17</a:t>
                      </a:r>
                      <a:endParaRPr lang="en-US" sz="140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17,43</a:t>
                      </a:r>
                      <a:endParaRPr lang="en-US" sz="140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6,94</a:t>
                      </a:r>
                      <a:endParaRPr lang="en-US" sz="140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12,43</a:t>
                      </a:r>
                      <a:endParaRPr lang="en-US" sz="140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21,54</a:t>
                      </a:r>
                      <a:endParaRPr lang="en-US" sz="140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17,37</a:t>
                      </a:r>
                      <a:endParaRPr lang="en-US" sz="140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a:solidFill>
                            <a:schemeClr val="bg1"/>
                          </a:solidFill>
                          <a:latin typeface="+mn-lt"/>
                          <a:ea typeface="Calibri"/>
                          <a:cs typeface="Times New Roman"/>
                        </a:rPr>
                        <a:t>27,511</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bl>
          </a:graphicData>
        </a:graphic>
      </p:graphicFrame>
      <p:graphicFrame>
        <p:nvGraphicFramePr>
          <p:cNvPr id="18" name="Table 17"/>
          <p:cNvGraphicFramePr>
            <a:graphicFrameLocks noGrp="1"/>
          </p:cNvGraphicFramePr>
          <p:nvPr/>
        </p:nvGraphicFramePr>
        <p:xfrm>
          <a:off x="228601" y="3733800"/>
          <a:ext cx="8686795" cy="2160000"/>
        </p:xfrm>
        <a:graphic>
          <a:graphicData uri="http://schemas.openxmlformats.org/drawingml/2006/table">
            <a:tbl>
              <a:tblPr/>
              <a:tblGrid>
                <a:gridCol w="1339056"/>
                <a:gridCol w="1049677"/>
                <a:gridCol w="1049677"/>
                <a:gridCol w="1049677"/>
                <a:gridCol w="1049677"/>
                <a:gridCol w="1049677"/>
                <a:gridCol w="1049677"/>
                <a:gridCol w="1049677"/>
              </a:tblGrid>
              <a:tr h="1440000">
                <a:tc>
                  <a:txBody>
                    <a:bodyPr/>
                    <a:lstStyle/>
                    <a:p>
                      <a:pPr algn="ctr">
                        <a:spcAft>
                          <a:spcPts val="0"/>
                        </a:spcAft>
                      </a:pPr>
                      <a:r>
                        <a:rPr lang="sr-Cyrl-CS" sz="1400" b="1">
                          <a:solidFill>
                            <a:schemeClr val="bg1"/>
                          </a:solidFill>
                          <a:latin typeface="+mn-lt"/>
                          <a:ea typeface="Calibri"/>
                          <a:cs typeface="Times New Roman"/>
                        </a:rPr>
                        <a:t>Белвил</a:t>
                      </a:r>
                      <a:r>
                        <a:rPr lang="sr-Cyrl-CS" sz="1400">
                          <a:solidFill>
                            <a:schemeClr val="bg1"/>
                          </a:solidFill>
                          <a:latin typeface="+mn-lt"/>
                          <a:ea typeface="Calibri"/>
                          <a:cs typeface="Times New Roman"/>
                        </a:rPr>
                        <a:t> </a:t>
                      </a:r>
                      <a:r>
                        <a:rPr lang="sr-Cyrl-RS" sz="1400">
                          <a:solidFill>
                            <a:schemeClr val="bg1"/>
                          </a:solidFill>
                          <a:latin typeface="+mn-lt"/>
                          <a:ea typeface="Calibri"/>
                          <a:cs typeface="Times New Roman"/>
                        </a:rPr>
                        <a:t>- </a:t>
                      </a:r>
                      <a:r>
                        <a:rPr lang="sr-Cyrl-CS" sz="1400" b="1">
                          <a:solidFill>
                            <a:schemeClr val="bg1"/>
                          </a:solidFill>
                          <a:latin typeface="+mn-lt"/>
                          <a:ea typeface="Calibri"/>
                          <a:cs typeface="Times New Roman"/>
                        </a:rPr>
                        <a:t>Вуков споменик </a:t>
                      </a:r>
                      <a:endParaRPr lang="en-US" sz="140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b="1">
                          <a:solidFill>
                            <a:schemeClr val="bg1"/>
                          </a:solidFill>
                          <a:latin typeface="+mn-lt"/>
                          <a:ea typeface="Calibri"/>
                          <a:cs typeface="Times New Roman"/>
                        </a:rPr>
                        <a:t>Просечна брзина</a:t>
                      </a:r>
                      <a:r>
                        <a:rPr lang="sr-Cyrl-RS" sz="1400">
                          <a:solidFill>
                            <a:schemeClr val="bg1"/>
                          </a:solidFill>
                          <a:latin typeface="+mn-lt"/>
                          <a:ea typeface="Calibri"/>
                          <a:cs typeface="Times New Roman"/>
                        </a:rPr>
                        <a:t> </a:t>
                      </a:r>
                      <a:r>
                        <a:rPr lang="en-US" sz="1400" b="0">
                          <a:solidFill>
                            <a:schemeClr val="bg1"/>
                          </a:solidFill>
                          <a:latin typeface="+mn-lt"/>
                          <a:ea typeface="Calibri"/>
                          <a:cs typeface="Times New Roman"/>
                        </a:rPr>
                        <a:t>[</a:t>
                      </a:r>
                      <a:r>
                        <a:rPr lang="sr-Latn-RS" sz="1400" b="0">
                          <a:solidFill>
                            <a:schemeClr val="bg1"/>
                          </a:solidFill>
                          <a:latin typeface="+mn-lt"/>
                          <a:ea typeface="Calibri"/>
                          <a:cs typeface="Times New Roman"/>
                        </a:rPr>
                        <a:t>km/h</a:t>
                      </a:r>
                      <a:r>
                        <a:rPr lang="en-US" sz="1400" b="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b="1">
                          <a:solidFill>
                            <a:schemeClr val="bg1"/>
                          </a:solidFill>
                          <a:latin typeface="+mn-lt"/>
                          <a:ea typeface="Calibri"/>
                          <a:cs typeface="Times New Roman"/>
                        </a:rPr>
                        <a:t>Учешће кочења у укупном времену кретања</a:t>
                      </a:r>
                      <a:r>
                        <a:rPr lang="sr-Cyrl-RS" sz="1400">
                          <a:solidFill>
                            <a:schemeClr val="bg1"/>
                          </a:solidFill>
                          <a:latin typeface="+mn-lt"/>
                          <a:ea typeface="Calibri"/>
                          <a:cs typeface="Times New Roman"/>
                        </a:rPr>
                        <a:t> </a:t>
                      </a:r>
                      <a:r>
                        <a:rPr lang="en-US" sz="1400" b="0">
                          <a:solidFill>
                            <a:schemeClr val="bg1"/>
                          </a:solidFill>
                          <a:latin typeface="+mn-lt"/>
                          <a:ea typeface="Calibri"/>
                          <a:cs typeface="Times New Roman"/>
                        </a:rPr>
                        <a:t>[%]</a:t>
                      </a:r>
                      <a:r>
                        <a:rPr lang="en-US" sz="140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b="1">
                          <a:solidFill>
                            <a:schemeClr val="bg1"/>
                          </a:solidFill>
                          <a:latin typeface="+mn-lt"/>
                          <a:ea typeface="Calibri"/>
                          <a:cs typeface="Times New Roman"/>
                        </a:rPr>
                        <a:t>Просечна вредност положаја команде кочнице</a:t>
                      </a:r>
                      <a:endParaRPr lang="en-US" sz="1400">
                        <a:solidFill>
                          <a:schemeClr val="bg1"/>
                        </a:solidFill>
                        <a:latin typeface="+mn-lt"/>
                        <a:ea typeface="Calibri"/>
                        <a:cs typeface="Times New Roman"/>
                      </a:endParaRPr>
                    </a:p>
                    <a:p>
                      <a:pPr algn="ctr">
                        <a:spcAft>
                          <a:spcPts val="0"/>
                        </a:spcAft>
                      </a:pPr>
                      <a:r>
                        <a:rPr lang="en-US" sz="1400" b="0">
                          <a:solidFill>
                            <a:schemeClr val="bg1"/>
                          </a:solidFill>
                          <a:latin typeface="+mn-lt"/>
                          <a:ea typeface="Calibri"/>
                          <a:cs typeface="Times New Roman"/>
                        </a:rPr>
                        <a:t>[%]</a:t>
                      </a:r>
                      <a:r>
                        <a:rPr lang="en-US" sz="140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53340" algn="ctr">
                        <a:spcAft>
                          <a:spcPts val="0"/>
                        </a:spcAft>
                      </a:pPr>
                      <a:r>
                        <a:rPr lang="sr-Cyrl-RS" sz="1400" b="1">
                          <a:solidFill>
                            <a:schemeClr val="bg1"/>
                          </a:solidFill>
                          <a:latin typeface="+mn-lt"/>
                          <a:ea typeface="Calibri"/>
                          <a:cs typeface="Times New Roman"/>
                        </a:rPr>
                        <a:t>Учешће инерције у укупном времену кретања</a:t>
                      </a:r>
                      <a:r>
                        <a:rPr lang="sr-Cyrl-RS" sz="1400">
                          <a:solidFill>
                            <a:schemeClr val="bg1"/>
                          </a:solidFill>
                          <a:latin typeface="+mn-lt"/>
                          <a:ea typeface="Calibri"/>
                          <a:cs typeface="Times New Roman"/>
                        </a:rPr>
                        <a:t> </a:t>
                      </a:r>
                      <a:r>
                        <a:rPr lang="en-US" sz="1400" b="0">
                          <a:solidFill>
                            <a:schemeClr val="bg1"/>
                          </a:solidFill>
                          <a:latin typeface="+mn-lt"/>
                          <a:ea typeface="Calibri"/>
                          <a:cs typeface="Times New Roman"/>
                        </a:rPr>
                        <a:t>[%]</a:t>
                      </a:r>
                      <a:r>
                        <a:rPr lang="en-US" sz="1400">
                          <a:solidFill>
                            <a:schemeClr val="bg1"/>
                          </a:solidFill>
                          <a:latin typeface="+mn-lt"/>
                          <a:ea typeface="Calibri"/>
                          <a:cs typeface="Times New Roman"/>
                        </a:rPr>
                        <a:t> </a:t>
                      </a: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53340" algn="ctr">
                        <a:spcAft>
                          <a:spcPts val="0"/>
                        </a:spcAft>
                      </a:pPr>
                      <a:r>
                        <a:rPr lang="sr-Cyrl-RS" sz="1400" b="1">
                          <a:solidFill>
                            <a:schemeClr val="bg1"/>
                          </a:solidFill>
                          <a:latin typeface="+mn-lt"/>
                          <a:ea typeface="Calibri"/>
                          <a:cs typeface="Times New Roman"/>
                        </a:rPr>
                        <a:t>Учешће инерције у укупном путу релације</a:t>
                      </a:r>
                      <a:r>
                        <a:rPr lang="sr-Cyrl-RS" sz="1400">
                          <a:solidFill>
                            <a:schemeClr val="bg1"/>
                          </a:solidFill>
                          <a:latin typeface="+mn-lt"/>
                          <a:ea typeface="Calibri"/>
                          <a:cs typeface="Times New Roman"/>
                        </a:rPr>
                        <a:t> </a:t>
                      </a:r>
                      <a:r>
                        <a:rPr lang="en-US" sz="1400" b="0">
                          <a:solidFill>
                            <a:schemeClr val="bg1"/>
                          </a:solidFill>
                          <a:latin typeface="+mn-lt"/>
                          <a:ea typeface="Calibri"/>
                          <a:cs typeface="Times New Roman"/>
                        </a:rPr>
                        <a:t>[%] </a:t>
                      </a: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57785" algn="ctr">
                        <a:spcAft>
                          <a:spcPts val="0"/>
                        </a:spcAft>
                      </a:pPr>
                      <a:r>
                        <a:rPr lang="sr-Cyrl-CS" sz="1400" b="1">
                          <a:solidFill>
                            <a:schemeClr val="bg1"/>
                          </a:solidFill>
                          <a:latin typeface="+mn-lt"/>
                          <a:ea typeface="Calibri"/>
                          <a:cs typeface="Times New Roman"/>
                        </a:rPr>
                        <a:t>Укупно време </a:t>
                      </a:r>
                      <a:r>
                        <a:rPr lang="sr-Cyrl-RS" sz="1400" b="1">
                          <a:solidFill>
                            <a:schemeClr val="bg1"/>
                          </a:solidFill>
                          <a:latin typeface="+mn-lt"/>
                          <a:ea typeface="Calibri"/>
                          <a:cs typeface="Times New Roman"/>
                        </a:rPr>
                        <a:t>кретања</a:t>
                      </a:r>
                      <a:endParaRPr lang="en-US" sz="1400">
                        <a:solidFill>
                          <a:schemeClr val="bg1"/>
                        </a:solidFill>
                        <a:latin typeface="+mn-lt"/>
                        <a:ea typeface="Calibri"/>
                        <a:cs typeface="Times New Roman"/>
                      </a:endParaRPr>
                    </a:p>
                    <a:p>
                      <a:pPr marL="57785" algn="ctr">
                        <a:spcAft>
                          <a:spcPts val="0"/>
                        </a:spcAft>
                      </a:pPr>
                      <a:r>
                        <a:rPr lang="en-US" sz="1400" b="0">
                          <a:solidFill>
                            <a:schemeClr val="bg1"/>
                          </a:solidFill>
                          <a:latin typeface="+mn-lt"/>
                          <a:ea typeface="Calibri"/>
                          <a:cs typeface="Times New Roman"/>
                        </a:rPr>
                        <a:t>[min] </a:t>
                      </a: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CS" sz="1400" b="1">
                          <a:solidFill>
                            <a:schemeClr val="bg1"/>
                          </a:solidFill>
                          <a:latin typeface="+mn-lt"/>
                          <a:ea typeface="Calibri"/>
                          <a:cs typeface="Times New Roman"/>
                        </a:rPr>
                        <a:t>Укупно време </a:t>
                      </a:r>
                      <a:r>
                        <a:rPr lang="sr-Cyrl-RS" sz="1400" b="1">
                          <a:solidFill>
                            <a:schemeClr val="bg1"/>
                          </a:solidFill>
                          <a:latin typeface="+mn-lt"/>
                          <a:ea typeface="Calibri"/>
                          <a:cs typeface="Times New Roman"/>
                        </a:rPr>
                        <a:t>релације</a:t>
                      </a:r>
                      <a:endParaRPr lang="en-US" sz="1400">
                        <a:solidFill>
                          <a:schemeClr val="bg1"/>
                        </a:solidFill>
                        <a:latin typeface="+mn-lt"/>
                        <a:ea typeface="Calibri"/>
                        <a:cs typeface="Times New Roman"/>
                      </a:endParaRPr>
                    </a:p>
                    <a:p>
                      <a:pPr algn="ctr">
                        <a:spcAft>
                          <a:spcPts val="0"/>
                        </a:spcAft>
                      </a:pPr>
                      <a:r>
                        <a:rPr lang="en-US" sz="1400" b="0">
                          <a:solidFill>
                            <a:schemeClr val="bg1"/>
                          </a:solidFill>
                          <a:latin typeface="+mn-lt"/>
                          <a:ea typeface="Calibri"/>
                          <a:cs typeface="Times New Roman"/>
                        </a:rPr>
                        <a:t>[min]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60000">
                <a:tc>
                  <a:txBody>
                    <a:bodyPr/>
                    <a:lstStyle/>
                    <a:p>
                      <a:pPr algn="just">
                        <a:spcAft>
                          <a:spcPts val="0"/>
                        </a:spcAft>
                      </a:pPr>
                      <a:r>
                        <a:rPr lang="sr-Cyrl-CS" sz="1400" b="1">
                          <a:solidFill>
                            <a:schemeClr val="bg1"/>
                          </a:solidFill>
                          <a:latin typeface="+mn-lt"/>
                          <a:ea typeface="Calibri"/>
                          <a:cs typeface="Times New Roman"/>
                        </a:rPr>
                        <a:t>Економично</a:t>
                      </a:r>
                      <a:r>
                        <a:rPr lang="en-US" sz="140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19,96</a:t>
                      </a:r>
                      <a:endParaRPr lang="en-US" sz="140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6,30</a:t>
                      </a:r>
                      <a:endParaRPr lang="en-US" sz="140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5,48</a:t>
                      </a:r>
                      <a:endParaRPr lang="en-US" sz="140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32,23</a:t>
                      </a:r>
                      <a:endParaRPr lang="en-US" sz="140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50,04</a:t>
                      </a:r>
                      <a:endParaRPr lang="en-US" sz="140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24,87</a:t>
                      </a:r>
                      <a:endParaRPr lang="en-US" sz="140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34,33</a:t>
                      </a:r>
                      <a:endParaRPr lang="en-US" sz="140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60000">
                <a:tc>
                  <a:txBody>
                    <a:bodyPr/>
                    <a:lstStyle/>
                    <a:p>
                      <a:pPr algn="just">
                        <a:spcAft>
                          <a:spcPts val="0"/>
                        </a:spcAft>
                      </a:pPr>
                      <a:r>
                        <a:rPr lang="sr-Cyrl-CS" sz="1400" b="1">
                          <a:solidFill>
                            <a:schemeClr val="bg1"/>
                          </a:solidFill>
                          <a:latin typeface="+mn-lt"/>
                          <a:ea typeface="Calibri"/>
                          <a:cs typeface="Times New Roman"/>
                        </a:rPr>
                        <a:t>Агресивно</a:t>
                      </a:r>
                      <a:r>
                        <a:rPr lang="en-US" sz="140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24,41</a:t>
                      </a:r>
                      <a:endParaRPr lang="en-US" sz="140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13,48</a:t>
                      </a:r>
                      <a:endParaRPr lang="en-US" sz="140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6,97</a:t>
                      </a:r>
                      <a:endParaRPr lang="en-US" sz="140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9,28</a:t>
                      </a:r>
                      <a:endParaRPr lang="en-US" sz="140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17,90</a:t>
                      </a:r>
                      <a:endParaRPr lang="en-US" sz="140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20,37</a:t>
                      </a:r>
                      <a:endParaRPr lang="en-US" sz="140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a:solidFill>
                            <a:schemeClr val="bg1"/>
                          </a:solidFill>
                          <a:latin typeface="+mn-lt"/>
                          <a:ea typeface="Calibri"/>
                          <a:cs typeface="Times New Roman"/>
                        </a:rPr>
                        <a:t>35,80</a:t>
                      </a:r>
                      <a:endParaRPr lang="en-US" sz="140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bl>
          </a:graphicData>
        </a:graphic>
      </p:graphicFrame>
    </p:spTree>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ectangle 4"/>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Rectangle 6"/>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8" name="Rectangle 7"/>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9" name="Rectangle 8"/>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44</a:t>
            </a:fld>
            <a:r>
              <a:rPr lang="sr-Latn-RS" sz="1600" b="0" smtClean="0">
                <a:cs typeface="Arial" pitchFamily="34" charset="0"/>
              </a:rPr>
              <a:t> / 45</a:t>
            </a:r>
            <a:endParaRPr lang="en-US" sz="1600" b="0">
              <a:cs typeface="Arial" pitchFamily="34" charset="0"/>
            </a:endParaRPr>
          </a:p>
        </p:txBody>
      </p:sp>
      <p:sp>
        <p:nvSpPr>
          <p:cNvPr id="11"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sr-Cyrl-RS" sz="2000" smtClean="0">
                <a:solidFill>
                  <a:schemeClr val="tx1">
                    <a:lumMod val="50000"/>
                  </a:schemeClr>
                </a:solidFill>
                <a:cs typeface="Arial" pitchFamily="34" charset="0"/>
              </a:rPr>
              <a:t>Уместо закључка</a:t>
            </a:r>
            <a:endParaRPr lang="en-US" sz="2000">
              <a:solidFill>
                <a:schemeClr val="tx1">
                  <a:lumMod val="50000"/>
                </a:schemeClr>
              </a:solidFill>
              <a:cs typeface="Arial" pitchFamily="34" charset="0"/>
            </a:endParaRPr>
          </a:p>
        </p:txBody>
      </p:sp>
      <p:sp>
        <p:nvSpPr>
          <p:cNvPr id="12" name="TextBox 11"/>
          <p:cNvSpPr txBox="1"/>
          <p:nvPr/>
        </p:nvSpPr>
        <p:spPr>
          <a:xfrm>
            <a:off x="228600" y="762000"/>
            <a:ext cx="8686800" cy="5016758"/>
          </a:xfrm>
          <a:prstGeom prst="rect">
            <a:avLst/>
          </a:prstGeom>
          <a:noFill/>
        </p:spPr>
        <p:txBody>
          <a:bodyPr wrap="square" rtlCol="0">
            <a:spAutoFit/>
          </a:bodyPr>
          <a:lstStyle/>
          <a:p>
            <a:pPr marL="173038" indent="-173038" algn="just">
              <a:buFont typeface="Arial" pitchFamily="34" charset="0"/>
              <a:buChar char="•"/>
            </a:pPr>
            <a:r>
              <a:rPr lang="ru-RU" sz="1600" b="0" dirty="0" smtClean="0">
                <a:solidFill>
                  <a:schemeClr val="bg1"/>
                </a:solidFill>
                <a:latin typeface="+mn-lt"/>
                <a:cs typeface="Times New Roman" pitchFamily="18" charset="0"/>
              </a:rPr>
              <a:t>Све активности предвиђене пројект</a:t>
            </a:r>
            <a:r>
              <a:rPr lang="sr-Cyrl-RS" sz="1600" b="0" smtClean="0">
                <a:solidFill>
                  <a:schemeClr val="bg1"/>
                </a:solidFill>
                <a:latin typeface="+mn-lt"/>
                <a:cs typeface="Times New Roman" pitchFamily="18" charset="0"/>
              </a:rPr>
              <a:t>ом</a:t>
            </a:r>
            <a:r>
              <a:rPr lang="ru-RU" sz="1600" b="0" smtClean="0">
                <a:solidFill>
                  <a:schemeClr val="bg1"/>
                </a:solidFill>
                <a:latin typeface="+mn-lt"/>
                <a:cs typeface="Times New Roman" pitchFamily="18" charset="0"/>
              </a:rPr>
              <a:t> су реализоване</a:t>
            </a:r>
          </a:p>
          <a:p>
            <a:pPr marL="173038" indent="-173038" algn="just">
              <a:buFont typeface="Arial" pitchFamily="34" charset="0"/>
              <a:buChar char="•"/>
            </a:pPr>
            <a:endParaRPr lang="ru-RU" sz="1600" b="0" dirty="0" smtClean="0">
              <a:solidFill>
                <a:schemeClr val="bg1"/>
              </a:solidFill>
              <a:latin typeface="+mn-lt"/>
              <a:cs typeface="Times New Roman" pitchFamily="18" charset="0"/>
            </a:endParaRPr>
          </a:p>
          <a:p>
            <a:pPr marL="173038" indent="-173038" algn="just"/>
            <a:r>
              <a:rPr lang="ru-RU" sz="1600" dirty="0" smtClean="0">
                <a:solidFill>
                  <a:schemeClr val="bg1"/>
                </a:solidFill>
                <a:latin typeface="+mn-lt"/>
                <a:cs typeface="Times New Roman" pitchFamily="18" charset="0"/>
              </a:rPr>
              <a:t>Теме будућих истраживања:</a:t>
            </a:r>
          </a:p>
          <a:p>
            <a:pPr marL="173038" indent="-173038" algn="just"/>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r>
              <a:rPr lang="ru-RU" sz="1600" b="0" dirty="0" smtClean="0">
                <a:solidFill>
                  <a:schemeClr val="bg1"/>
                </a:solidFill>
                <a:latin typeface="+mn-lt"/>
                <a:cs typeface="Times New Roman" pitchFamily="18" charset="0"/>
              </a:rPr>
              <a:t>Начин вожње и ефекти обуке сваког возача морају се стално пратити и квантификовати</a:t>
            </a:r>
          </a:p>
          <a:p>
            <a:pPr marL="173038" indent="-173038" algn="just"/>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r>
              <a:rPr lang="sr-Cyrl-RS" sz="1600" b="0" dirty="0" smtClean="0">
                <a:solidFill>
                  <a:schemeClr val="bg1"/>
                </a:solidFill>
                <a:latin typeface="+mn-lt"/>
                <a:cs typeface="Times New Roman" pitchFamily="18" charset="0"/>
              </a:rPr>
              <a:t>Препоруке за енергетски ефикасну вожњу и показатељи учинка који ће се возачу приказивати у реалном времену</a:t>
            </a:r>
          </a:p>
          <a:p>
            <a:pPr marL="173038" indent="-173038" algn="just"/>
            <a:endParaRPr lang="sr-Cyrl-RS" sz="1600" b="0" dirty="0" smtClean="0">
              <a:solidFill>
                <a:schemeClr val="bg1"/>
              </a:solidFill>
              <a:latin typeface="+mn-lt"/>
              <a:cs typeface="Times New Roman" pitchFamily="18" charset="0"/>
            </a:endParaRPr>
          </a:p>
          <a:p>
            <a:pPr marL="173038" indent="-173038" algn="just">
              <a:buFont typeface="Arial" pitchFamily="34" charset="0"/>
              <a:buChar char="•"/>
            </a:pPr>
            <a:r>
              <a:rPr lang="sr-Cyrl-RS" sz="1600" b="0" dirty="0" smtClean="0">
                <a:solidFill>
                  <a:schemeClr val="bg1"/>
                </a:solidFill>
                <a:latin typeface="+mn-lt"/>
                <a:cs typeface="Times New Roman" pitchFamily="18" charset="0"/>
              </a:rPr>
              <a:t>Препоруке које ће бити везане за конкретне деонице између два заустављања (станица, семафора), а узимајући у обзир пројектовану дужину деонице и ону тренутну условљену ситуацијом у саобраћају</a:t>
            </a:r>
          </a:p>
          <a:p>
            <a:pPr marL="173038" indent="-173038" algn="just"/>
            <a:endParaRPr lang="sr-Cyrl-RS" sz="1600" b="0" dirty="0" smtClean="0">
              <a:solidFill>
                <a:schemeClr val="bg1"/>
              </a:solidFill>
              <a:latin typeface="+mn-lt"/>
              <a:cs typeface="Times New Roman" pitchFamily="18" charset="0"/>
            </a:endParaRPr>
          </a:p>
          <a:p>
            <a:pPr marL="173038" indent="-173038" algn="just">
              <a:buFont typeface="Arial" pitchFamily="34" charset="0"/>
              <a:buChar char="•"/>
            </a:pPr>
            <a:r>
              <a:rPr lang="ru-RU" sz="1600" b="0" dirty="0" smtClean="0">
                <a:solidFill>
                  <a:schemeClr val="bg1"/>
                </a:solidFill>
                <a:cs typeface="Times New Roman" pitchFamily="18" charset="0"/>
              </a:rPr>
              <a:t>Потребно је сагледати и енергију коју троше и остали потрошачи, а нарочито система грејања и хлађења путничког простора јер се на том плану могу такође начинити значајне уштеде</a:t>
            </a:r>
          </a:p>
          <a:p>
            <a:pPr marL="173038" indent="-173038" algn="just"/>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endParaRPr lang="ru-RU" sz="1600" b="0" dirty="0" smtClean="0">
              <a:solidFill>
                <a:schemeClr val="bg1"/>
              </a:solidFill>
              <a:latin typeface="+mn-lt"/>
              <a:cs typeface="Times New Roman" pitchFamily="18" charset="0"/>
            </a:endParaRPr>
          </a:p>
        </p:txBody>
      </p:sp>
    </p:spTree>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7650" name="Rectangle 3"/>
          <p:cNvSpPr>
            <a:spLocks noGrp="1" noChangeArrowheads="1"/>
          </p:cNvSpPr>
          <p:nvPr>
            <p:ph type="ctrTitle" idx="4294967295"/>
          </p:nvPr>
        </p:nvSpPr>
        <p:spPr>
          <a:xfrm>
            <a:off x="228600" y="2133600"/>
            <a:ext cx="8686800" cy="2133600"/>
          </a:xfrm>
        </p:spPr>
        <p:txBody>
          <a:bodyPr/>
          <a:lstStyle/>
          <a:p>
            <a:pPr algn="ctr" eaLnBrk="1" hangingPunct="1">
              <a:defRPr/>
            </a:pPr>
            <a:r>
              <a:rPr lang="en-US" sz="6000" b="0" smtClean="0">
                <a:solidFill>
                  <a:schemeClr val="tx1">
                    <a:lumMod val="75000"/>
                  </a:schemeClr>
                </a:solidFill>
                <a:latin typeface="Arial" pitchFamily="34" charset="0"/>
                <a:cs typeface="Arial" pitchFamily="34" charset="0"/>
              </a:rPr>
              <a:t> </a:t>
            </a:r>
            <a:r>
              <a:rPr lang="sr-Cyrl-CS" sz="6000" smtClean="0">
                <a:solidFill>
                  <a:schemeClr val="tx1">
                    <a:lumMod val="75000"/>
                  </a:schemeClr>
                </a:solidFill>
                <a:latin typeface="Arial" pitchFamily="34" charset="0"/>
                <a:cs typeface="Arial" pitchFamily="34" charset="0"/>
              </a:rPr>
              <a:t>Хвала</a:t>
            </a:r>
            <a:r>
              <a:rPr lang="sr-Latn-CS" sz="6000" smtClean="0">
                <a:solidFill>
                  <a:schemeClr val="tx1">
                    <a:lumMod val="75000"/>
                  </a:schemeClr>
                </a:solidFill>
                <a:latin typeface="Arial" pitchFamily="34" charset="0"/>
                <a:cs typeface="Arial" pitchFamily="34" charset="0"/>
              </a:rPr>
              <a:t> </a:t>
            </a:r>
            <a:r>
              <a:rPr lang="sr-Cyrl-CS" sz="6000" smtClean="0">
                <a:solidFill>
                  <a:schemeClr val="tx1">
                    <a:lumMod val="75000"/>
                  </a:schemeClr>
                </a:solidFill>
                <a:latin typeface="Arial" pitchFamily="34" charset="0"/>
                <a:cs typeface="Arial" pitchFamily="34" charset="0"/>
              </a:rPr>
              <a:t>на</a:t>
            </a:r>
            <a:r>
              <a:rPr lang="sr-Latn-CS" sz="6000" smtClean="0">
                <a:solidFill>
                  <a:schemeClr val="tx1">
                    <a:lumMod val="75000"/>
                  </a:schemeClr>
                </a:solidFill>
                <a:latin typeface="Arial" pitchFamily="34" charset="0"/>
                <a:cs typeface="Arial" pitchFamily="34" charset="0"/>
              </a:rPr>
              <a:t> </a:t>
            </a:r>
            <a:r>
              <a:rPr lang="sr-Cyrl-CS" sz="6000" smtClean="0">
                <a:solidFill>
                  <a:schemeClr val="tx1">
                    <a:lumMod val="75000"/>
                  </a:schemeClr>
                </a:solidFill>
                <a:latin typeface="Arial" pitchFamily="34" charset="0"/>
                <a:cs typeface="Arial" pitchFamily="34" charset="0"/>
              </a:rPr>
              <a:t>пажњи</a:t>
            </a:r>
            <a:r>
              <a:rPr lang="en-US" sz="6000" smtClean="0">
                <a:solidFill>
                  <a:schemeClr val="tx1">
                    <a:lumMod val="75000"/>
                  </a:schemeClr>
                </a:solidFill>
                <a:latin typeface="Arial" pitchFamily="34" charset="0"/>
                <a:cs typeface="Arial" pitchFamily="34" charset="0"/>
              </a:rPr>
              <a:t>!</a:t>
            </a:r>
          </a:p>
        </p:txBody>
      </p:sp>
      <p:sp>
        <p:nvSpPr>
          <p:cNvPr id="3" name="Rectangle 2"/>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4" name="Rectangle 3"/>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5" name="Rectangle 4"/>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6" name="Rectangle 5"/>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45</a:t>
            </a:fld>
            <a:r>
              <a:rPr lang="sr-Latn-RS" sz="1600" b="0" smtClean="0">
                <a:cs typeface="Arial" pitchFamily="34" charset="0"/>
              </a:rPr>
              <a:t> / 45</a:t>
            </a:r>
            <a:endParaRPr lang="en-US" sz="1600" b="0">
              <a:cs typeface="Arial" pitchFamily="34" charset="0"/>
            </a:endParaRPr>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590TGp_climb_dark">
  <a:themeElements>
    <a:clrScheme name="590TGp_climb_dark 2">
      <a:dk1>
        <a:srgbClr val="5F5F5F"/>
      </a:dk1>
      <a:lt1>
        <a:srgbClr val="FFFFFF"/>
      </a:lt1>
      <a:dk2>
        <a:srgbClr val="232751"/>
      </a:dk2>
      <a:lt2>
        <a:srgbClr val="CCFFCC"/>
      </a:lt2>
      <a:accent1>
        <a:srgbClr val="62A2DC"/>
      </a:accent1>
      <a:accent2>
        <a:srgbClr val="E29B54"/>
      </a:accent2>
      <a:accent3>
        <a:srgbClr val="ACACB3"/>
      </a:accent3>
      <a:accent4>
        <a:srgbClr val="DADADA"/>
      </a:accent4>
      <a:accent5>
        <a:srgbClr val="B7CEEB"/>
      </a:accent5>
      <a:accent6>
        <a:srgbClr val="CD8C4B"/>
      </a:accent6>
      <a:hlink>
        <a:srgbClr val="83CE5A"/>
      </a:hlink>
      <a:folHlink>
        <a:srgbClr val="DE585B"/>
      </a:folHlink>
    </a:clrScheme>
    <a:fontScheme name="590TGp_climb_dark">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noFill/>
        <a:ln w="9525" cap="flat" cmpd="sng" algn="ctr">
          <a:noFill/>
          <a:prstDash val="solid"/>
          <a:round/>
          <a:headEnd type="none" w="med" len="med"/>
          <a:tailEnd type="none" w="med" len="med"/>
        </a:ln>
        <a:effectLst/>
      </a:spPr>
      <a:bodyPr vert="horz" wrap="square" lIns="91440" tIns="45720" rIns="91440" bIns="45720" numCol="1" anchor="ctr" anchorCtr="0" compatLnSpc="1">
        <a:prstTxWarp prst="textNoShape">
          <a:avLst/>
        </a:prstTxWarp>
      </a:bodyPr>
      <a:lstStyle>
        <a:defPPr marL="0" marR="0" indent="0" algn="r" defTabSz="914400" rtl="0" eaLnBrk="1" fontAlgn="base" latinLnBrk="0" hangingPunct="1">
          <a:lnSpc>
            <a:spcPct val="100000"/>
          </a:lnSpc>
          <a:spcBef>
            <a:spcPct val="0"/>
          </a:spcBef>
          <a:spcAft>
            <a:spcPct val="0"/>
          </a:spcAft>
          <a:buClrTx/>
          <a:buSzTx/>
          <a:buFontTx/>
          <a:buNone/>
          <a:tabLst/>
          <a:defRPr kumimoji="0" lang="en-US" sz="1800" b="1" i="0" u="none" strike="noStrike" cap="none" normalizeH="0" baseline="0" smtClean="0">
            <a:ln>
              <a:noFill/>
            </a:ln>
            <a:solidFill>
              <a:schemeClr val="tx1"/>
            </a:solidFill>
            <a:effectLst/>
            <a:latin typeface="Arial" pitchFamily="34" charset="0"/>
          </a:defRPr>
        </a:defPPr>
      </a:lstStyle>
    </a:spDef>
    <a:lnDef>
      <a:spPr bwMode="auto">
        <a:xfrm>
          <a:off x="0" y="0"/>
          <a:ext cx="1" cy="1"/>
        </a:xfrm>
        <a:custGeom>
          <a:avLst/>
          <a:gdLst/>
          <a:ahLst/>
          <a:cxnLst/>
          <a:rect l="0" t="0" r="0" b="0"/>
          <a:pathLst/>
        </a:custGeom>
        <a:noFill/>
        <a:ln w="9525" cap="flat" cmpd="sng" algn="ctr">
          <a:noFill/>
          <a:prstDash val="solid"/>
          <a:round/>
          <a:headEnd type="none" w="med" len="med"/>
          <a:tailEnd type="none" w="med" len="med"/>
        </a:ln>
        <a:effectLst/>
      </a:spPr>
      <a:bodyPr vert="horz" wrap="square" lIns="91440" tIns="45720" rIns="91440" bIns="45720" numCol="1" anchor="ctr" anchorCtr="0" compatLnSpc="1">
        <a:prstTxWarp prst="textNoShape">
          <a:avLst/>
        </a:prstTxWarp>
      </a:bodyPr>
      <a:lstStyle>
        <a:defPPr marL="0" marR="0" indent="0" algn="r" defTabSz="914400" rtl="0" eaLnBrk="1" fontAlgn="base" latinLnBrk="0" hangingPunct="1">
          <a:lnSpc>
            <a:spcPct val="100000"/>
          </a:lnSpc>
          <a:spcBef>
            <a:spcPct val="0"/>
          </a:spcBef>
          <a:spcAft>
            <a:spcPct val="0"/>
          </a:spcAft>
          <a:buClrTx/>
          <a:buSzTx/>
          <a:buFontTx/>
          <a:buNone/>
          <a:tabLst/>
          <a:defRPr kumimoji="0" lang="en-US" sz="1800" b="1" i="0" u="none" strike="noStrike" cap="none" normalizeH="0" baseline="0" smtClean="0">
            <a:ln>
              <a:noFill/>
            </a:ln>
            <a:solidFill>
              <a:schemeClr val="tx1"/>
            </a:solidFill>
            <a:effectLst/>
            <a:latin typeface="Arial" pitchFamily="34" charset="0"/>
          </a:defRPr>
        </a:defPPr>
      </a:lstStyle>
    </a:lnDef>
  </a:objectDefaults>
  <a:extraClrSchemeLst>
    <a:extraClrScheme>
      <a:clrScheme name="590TGp_climb_dark 1">
        <a:dk1>
          <a:srgbClr val="808080"/>
        </a:dk1>
        <a:lt1>
          <a:srgbClr val="FFFFFF"/>
        </a:lt1>
        <a:dk2>
          <a:srgbClr val="003366"/>
        </a:dk2>
        <a:lt2>
          <a:srgbClr val="FFFFCC"/>
        </a:lt2>
        <a:accent1>
          <a:srgbClr val="79CE24"/>
        </a:accent1>
        <a:accent2>
          <a:srgbClr val="E45267"/>
        </a:accent2>
        <a:accent3>
          <a:srgbClr val="AAADB8"/>
        </a:accent3>
        <a:accent4>
          <a:srgbClr val="DADADA"/>
        </a:accent4>
        <a:accent5>
          <a:srgbClr val="BEE3AC"/>
        </a:accent5>
        <a:accent6>
          <a:srgbClr val="CF495D"/>
        </a:accent6>
        <a:hlink>
          <a:srgbClr val="5FC3D7"/>
        </a:hlink>
        <a:folHlink>
          <a:srgbClr val="FAA712"/>
        </a:folHlink>
      </a:clrScheme>
      <a:clrMap bg1="dk2" tx1="lt1" bg2="dk1" tx2="lt2" accent1="accent1" accent2="accent2" accent3="accent3" accent4="accent4" accent5="accent5" accent6="accent6" hlink="hlink" folHlink="folHlink"/>
    </a:extraClrScheme>
    <a:extraClrScheme>
      <a:clrScheme name="590TGp_climb_dark 2">
        <a:dk1>
          <a:srgbClr val="5F5F5F"/>
        </a:dk1>
        <a:lt1>
          <a:srgbClr val="FFFFFF"/>
        </a:lt1>
        <a:dk2>
          <a:srgbClr val="232751"/>
        </a:dk2>
        <a:lt2>
          <a:srgbClr val="CCFFCC"/>
        </a:lt2>
        <a:accent1>
          <a:srgbClr val="62A2DC"/>
        </a:accent1>
        <a:accent2>
          <a:srgbClr val="E29B54"/>
        </a:accent2>
        <a:accent3>
          <a:srgbClr val="ACACB3"/>
        </a:accent3>
        <a:accent4>
          <a:srgbClr val="DADADA"/>
        </a:accent4>
        <a:accent5>
          <a:srgbClr val="B7CEEB"/>
        </a:accent5>
        <a:accent6>
          <a:srgbClr val="CD8C4B"/>
        </a:accent6>
        <a:hlink>
          <a:srgbClr val="83CE5A"/>
        </a:hlink>
        <a:folHlink>
          <a:srgbClr val="DE585B"/>
        </a:folHlink>
      </a:clrScheme>
      <a:clrMap bg1="dk2" tx1="lt1" bg2="dk1" tx2="lt2" accent1="accent1" accent2="accent2" accent3="accent3" accent4="accent4" accent5="accent5" accent6="accent6" hlink="hlink" folHlink="folHlink"/>
    </a:extraClrScheme>
    <a:extraClrScheme>
      <a:clrScheme name="590TGp_climb_dark 3">
        <a:dk1>
          <a:srgbClr val="5F5F5F"/>
        </a:dk1>
        <a:lt1>
          <a:srgbClr val="FFFFFF"/>
        </a:lt1>
        <a:dk2>
          <a:srgbClr val="504736"/>
        </a:dk2>
        <a:lt2>
          <a:srgbClr val="CCECFF"/>
        </a:lt2>
        <a:accent1>
          <a:srgbClr val="DE6084"/>
        </a:accent1>
        <a:accent2>
          <a:srgbClr val="63B1C9"/>
        </a:accent2>
        <a:accent3>
          <a:srgbClr val="B3B1AE"/>
        </a:accent3>
        <a:accent4>
          <a:srgbClr val="DADADA"/>
        </a:accent4>
        <a:accent5>
          <a:srgbClr val="ECB6C2"/>
        </a:accent5>
        <a:accent6>
          <a:srgbClr val="59A0B6"/>
        </a:accent6>
        <a:hlink>
          <a:srgbClr val="D08B58"/>
        </a:hlink>
        <a:folHlink>
          <a:srgbClr val="67D53B"/>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590TGp_climb_dark</Template>
  <TotalTime>6790</TotalTime>
  <Words>4128</Words>
  <Application>Microsoft Office PowerPoint</Application>
  <PresentationFormat>On-screen Show (4:3)</PresentationFormat>
  <Paragraphs>748</Paragraphs>
  <Slides>45</Slides>
  <Notes>45</Notes>
  <HiddenSlides>0</HiddenSlides>
  <MMClips>0</MMClips>
  <ScaleCrop>false</ScaleCrop>
  <HeadingPairs>
    <vt:vector size="4" baseType="variant">
      <vt:variant>
        <vt:lpstr>Theme</vt:lpstr>
      </vt:variant>
      <vt:variant>
        <vt:i4>1</vt:i4>
      </vt:variant>
      <vt:variant>
        <vt:lpstr>Slide Titles</vt:lpstr>
      </vt:variant>
      <vt:variant>
        <vt:i4>45</vt:i4>
      </vt:variant>
    </vt:vector>
  </HeadingPairs>
  <TitlesOfParts>
    <vt:vector size="46" baseType="lpstr">
      <vt:lpstr>590TGp_climb_dark</vt:lpstr>
      <vt:lpstr>ИСТРАЖИВАЊЕ УТИЦАЈА СТИЛА ВОЖЊЕ НА ЕНЕРГЕТСКУ ЕФИКАСНОСТ КОД АУТОБУСА НА ЕЛЕКТРИЧНИ ПОГОН</vt:lpstr>
      <vt:lpstr>Slide 2</vt:lpstr>
      <vt:lpstr>Slide 3</vt:lpstr>
      <vt:lpstr>Slide 4</vt:lpstr>
      <vt:lpstr>Slide 5</vt:lpstr>
      <vt:lpstr>Slide 6</vt:lpstr>
      <vt:lpstr>Slide 7</vt:lpstr>
      <vt:lpstr>Slide 8</vt:lpstr>
      <vt:lpstr>Slide 9</vt:lpstr>
      <vt:lpstr>Slide 10</vt:lpstr>
      <vt:lpstr>Slide 11</vt:lpstr>
      <vt:lpstr>Slide 12</vt:lpstr>
      <vt:lpstr>Slide 13</vt:lpstr>
      <vt:lpstr>Slide 14</vt:lpstr>
      <vt:lpstr>Slide 15</vt:lpstr>
      <vt:lpstr>Slide 16</vt:lpstr>
      <vt:lpstr>Slide 17</vt:lpstr>
      <vt:lpstr>Slide 18</vt:lpstr>
      <vt:lpstr>Slide 19</vt:lpstr>
      <vt:lpstr>Slide 20</vt:lpstr>
      <vt:lpstr>Slide 21</vt:lpstr>
      <vt:lpstr>Slide 22</vt:lpstr>
      <vt:lpstr>Slide 23</vt:lpstr>
      <vt:lpstr>Slide 24</vt:lpstr>
      <vt:lpstr>Slide 25</vt:lpstr>
      <vt:lpstr>Slide 26</vt:lpstr>
      <vt:lpstr>Slide 27</vt:lpstr>
      <vt:lpstr>Slide 28</vt:lpstr>
      <vt:lpstr>Slide 29</vt:lpstr>
      <vt:lpstr>Slide 30</vt:lpstr>
      <vt:lpstr>Slide 31</vt:lpstr>
      <vt:lpstr>Slide 32</vt:lpstr>
      <vt:lpstr>Slide 33</vt:lpstr>
      <vt:lpstr>Slide 34</vt:lpstr>
      <vt:lpstr>Slide 35</vt:lpstr>
      <vt:lpstr>Slide 36</vt:lpstr>
      <vt:lpstr>Slide 37</vt:lpstr>
      <vt:lpstr>Slide 38</vt:lpstr>
      <vt:lpstr>Slide 39</vt:lpstr>
      <vt:lpstr>Slide 40</vt:lpstr>
      <vt:lpstr>Slide 41</vt:lpstr>
      <vt:lpstr>Slide 42</vt:lpstr>
      <vt:lpstr>Slide 43</vt:lpstr>
      <vt:lpstr>Slide 44</vt:lpstr>
      <vt:lpstr> Хвала на пажњи!</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Model višeparametarske optimizacije promene stepena prenosa menjačamotornog vozila</dc:title>
  <dc:creator>Master</dc:creator>
  <cp:lastModifiedBy>Ivan Blagojevic</cp:lastModifiedBy>
  <cp:revision>465</cp:revision>
  <dcterms:created xsi:type="dcterms:W3CDTF">2009-10-02T08:55:22Z</dcterms:created>
  <dcterms:modified xsi:type="dcterms:W3CDTF">2020-01-30T14:33:28Z</dcterms:modified>
</cp:coreProperties>
</file>