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3"/>
  </p:notesMasterIdLst>
  <p:handoutMasterIdLst>
    <p:handoutMasterId r:id="rId34"/>
  </p:handoutMasterIdLst>
  <p:sldIdLst>
    <p:sldId id="344" r:id="rId2"/>
    <p:sldId id="294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73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5" r:id="rId23"/>
    <p:sldId id="366" r:id="rId24"/>
    <p:sldId id="364" r:id="rId25"/>
    <p:sldId id="367" r:id="rId26"/>
    <p:sldId id="368" r:id="rId27"/>
    <p:sldId id="369" r:id="rId28"/>
    <p:sldId id="370" r:id="rId29"/>
    <p:sldId id="371" r:id="rId30"/>
    <p:sldId id="372" r:id="rId31"/>
    <p:sldId id="375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3"/>
    <a:srgbClr val="FF0000"/>
    <a:srgbClr val="FF3300"/>
    <a:srgbClr val="FF9933"/>
    <a:srgbClr val="FFFFFF"/>
    <a:srgbClr val="336699"/>
    <a:srgbClr val="FFCC99"/>
    <a:srgbClr val="003399"/>
    <a:srgbClr val="FFCC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2294" autoAdjust="0"/>
  </p:normalViewPr>
  <p:slideViewPr>
    <p:cSldViewPr>
      <p:cViewPr varScale="1">
        <p:scale>
          <a:sx n="112" d="100"/>
          <a:sy n="112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0F18CD-57CE-411A-BC1A-6102F8B98F7B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D3FBA9-1CA8-4DB1-BFD6-9516CD2991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863494-C5B7-43F8-ABF5-A947446B35C9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EF486F-D85C-44D5-ACC1-953421F96B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F486F-D85C-44D5-ACC1-953421F96B4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AAAAAA"/>
            </a:gs>
            <a:gs pos="30000">
              <a:srgbClr val="CBCBCB"/>
            </a:gs>
            <a:gs pos="100000">
              <a:srgbClr val="FFFFF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 userDrawn="1"/>
        </p:nvSpPr>
        <p:spPr bwMode="auto">
          <a:xfrm>
            <a:off x="-36513" y="4686300"/>
            <a:ext cx="9180513" cy="2224088"/>
          </a:xfrm>
          <a:custGeom>
            <a:avLst/>
            <a:gdLst>
              <a:gd name="T0" fmla="*/ 0 w 5783"/>
              <a:gd name="T1" fmla="*/ 1066 h 1401"/>
              <a:gd name="T2" fmla="*/ 0 w 5783"/>
              <a:gd name="T3" fmla="*/ 1331 h 1401"/>
              <a:gd name="T4" fmla="*/ 5760 w 5783"/>
              <a:gd name="T5" fmla="*/ 1331 h 1401"/>
              <a:gd name="T6" fmla="*/ 5760 w 5783"/>
              <a:gd name="T7" fmla="*/ 0 h 1401"/>
              <a:gd name="T8" fmla="*/ 0 w 5783"/>
              <a:gd name="T9" fmla="*/ 1066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401"/>
              <a:gd name="T17" fmla="*/ 5760 w 5783"/>
              <a:gd name="T18" fmla="*/ 133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401">
                <a:moveTo>
                  <a:pt x="0" y="1088"/>
                </a:moveTo>
                <a:lnTo>
                  <a:pt x="23" y="1401"/>
                </a:lnTo>
                <a:lnTo>
                  <a:pt x="5783" y="1401"/>
                </a:lnTo>
                <a:lnTo>
                  <a:pt x="5783" y="70"/>
                </a:lnTo>
                <a:cubicBezTo>
                  <a:pt x="5413" y="0"/>
                  <a:pt x="4527" y="810"/>
                  <a:pt x="3563" y="980"/>
                </a:cubicBezTo>
                <a:cubicBezTo>
                  <a:pt x="2599" y="1150"/>
                  <a:pt x="0" y="1088"/>
                  <a:pt x="0" y="1088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reeform 4"/>
          <p:cNvSpPr>
            <a:spLocks/>
          </p:cNvSpPr>
          <p:nvPr userDrawn="1"/>
        </p:nvSpPr>
        <p:spPr bwMode="auto">
          <a:xfrm>
            <a:off x="7380288" y="-26988"/>
            <a:ext cx="1828800" cy="685800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none" spc="0" baseline="0" dirty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114300" dist="88900" dir="444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800" b="1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9E87B-811F-4090-A1AB-04F807BDE55E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097D9-907F-4664-81EF-0DEB4773B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D3A95-E0A4-4A2D-A354-B2D4B4506CF7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09337-7A8D-4936-9891-934295EBC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64288" y="188640"/>
            <a:ext cx="1188000" cy="118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3BE0E5A-E983-4F15-98F1-B2C57E93A44D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70C2452-A8B7-4BD5-88AC-D937B170D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-36513" y="4686300"/>
            <a:ext cx="9180513" cy="2224088"/>
          </a:xfrm>
          <a:custGeom>
            <a:avLst/>
            <a:gdLst>
              <a:gd name="T0" fmla="*/ 0 w 5783"/>
              <a:gd name="T1" fmla="*/ 1066 h 1401"/>
              <a:gd name="T2" fmla="*/ 0 w 5783"/>
              <a:gd name="T3" fmla="*/ 1331 h 1401"/>
              <a:gd name="T4" fmla="*/ 5760 w 5783"/>
              <a:gd name="T5" fmla="*/ 1331 h 1401"/>
              <a:gd name="T6" fmla="*/ 5760 w 5783"/>
              <a:gd name="T7" fmla="*/ 0 h 1401"/>
              <a:gd name="T8" fmla="*/ 0 w 5783"/>
              <a:gd name="T9" fmla="*/ 1066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401"/>
              <a:gd name="T17" fmla="*/ 5760 w 5783"/>
              <a:gd name="T18" fmla="*/ 133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401">
                <a:moveTo>
                  <a:pt x="0" y="1088"/>
                </a:moveTo>
                <a:lnTo>
                  <a:pt x="23" y="1401"/>
                </a:lnTo>
                <a:lnTo>
                  <a:pt x="5783" y="1401"/>
                </a:lnTo>
                <a:lnTo>
                  <a:pt x="5783" y="70"/>
                </a:lnTo>
                <a:cubicBezTo>
                  <a:pt x="5413" y="0"/>
                  <a:pt x="4527" y="810"/>
                  <a:pt x="3563" y="980"/>
                </a:cubicBezTo>
                <a:cubicBezTo>
                  <a:pt x="2599" y="1150"/>
                  <a:pt x="0" y="1088"/>
                  <a:pt x="0" y="1088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380288" y="-26988"/>
            <a:ext cx="1828800" cy="685800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6" name="Picture 10" descr="bus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296863"/>
            <a:ext cx="1189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8313" y="6413266"/>
            <a:ext cx="85312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University of Belgrade – Faculty of Transport and Traffic Engineering, </a:t>
            </a:r>
            <a:r>
              <a:rPr lang="en-US" sz="10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Vojvode</a:t>
            </a: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Stepe</a:t>
            </a: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305, 11000 Belgrade, SERBIA</a:t>
            </a:r>
          </a:p>
          <a:p>
            <a:pPr>
              <a:lnSpc>
                <a:spcPct val="100000"/>
              </a:lnSpc>
              <a:defRPr/>
            </a:pP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Phone: +381(11) 3091 226, +381(11) 3091 346, </a:t>
            </a:r>
            <a:r>
              <a:rPr lang="sr-Latn-C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Fax</a:t>
            </a: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: +381(11) 309</a:t>
            </a:r>
            <a:r>
              <a:rPr lang="sr-Latn-C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C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704</a:t>
            </a:r>
            <a:r>
              <a:rPr lang="en-US" sz="1000" dirty="0" smtClean="0">
                <a:solidFill>
                  <a:srgbClr val="336699"/>
                </a:solidFill>
                <a:latin typeface="Arial" pitchFamily="34" charset="0"/>
                <a:cs typeface="Arial" pitchFamily="34" charset="0"/>
              </a:rPr>
              <a:t>, e-mail: tice@eunet.rs, slaven.tica@sf.bg.ac.rs</a:t>
            </a:r>
            <a:endParaRPr lang="en-US" sz="1000" dirty="0">
              <a:solidFill>
                <a:srgbClr val="3366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4" descr="trola cop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1268413"/>
            <a:ext cx="1187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lrt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25" y="23495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037940-blue-white-pearl-icon-transport-travel-transportation-train8-sc4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34290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SF logo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763" y="6381750"/>
            <a:ext cx="4730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algn="l">
              <a:defRPr sz="3200" b="1">
                <a:solidFill>
                  <a:srgbClr val="002E83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>
            <a:lvl1pPr>
              <a:defRPr sz="2600" baseline="0"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defRPr sz="2200">
                <a:latin typeface="Times New Roman" pitchFamily="18" charset="0"/>
                <a:cs typeface="Times New Roman" pitchFamily="18" charset="0"/>
              </a:defRPr>
            </a:lvl3pPr>
            <a:lvl4pPr eaLnBrk="1" latinLnBrk="0" hangingPunct="1">
              <a:defRPr>
                <a:latin typeface="Times New Roman" pitchFamily="18" charset="0"/>
                <a:cs typeface="Times New Roman" pitchFamily="18" charset="0"/>
              </a:defRPr>
            </a:lvl4pPr>
            <a:lvl5pPr eaLnBrk="1" latinLnBrk="0" hangingPunct="1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AAAAAA"/>
            </a:gs>
            <a:gs pos="30000">
              <a:srgbClr val="CBCBCB"/>
            </a:gs>
            <a:gs pos="100000">
              <a:srgbClr val="FFFFFF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AB015-44C6-4216-AB9E-88FCE08E7AAB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6E32E-A1A4-49E0-ADE7-24B058BBF84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-36513" y="4686300"/>
            <a:ext cx="9180513" cy="2224088"/>
          </a:xfrm>
          <a:custGeom>
            <a:avLst/>
            <a:gdLst>
              <a:gd name="T0" fmla="*/ 0 w 5783"/>
              <a:gd name="T1" fmla="*/ 1066 h 1401"/>
              <a:gd name="T2" fmla="*/ 0 w 5783"/>
              <a:gd name="T3" fmla="*/ 1331 h 1401"/>
              <a:gd name="T4" fmla="*/ 5760 w 5783"/>
              <a:gd name="T5" fmla="*/ 1331 h 1401"/>
              <a:gd name="T6" fmla="*/ 5760 w 5783"/>
              <a:gd name="T7" fmla="*/ 0 h 1401"/>
              <a:gd name="T8" fmla="*/ 0 w 5783"/>
              <a:gd name="T9" fmla="*/ 1066 h 14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3"/>
              <a:gd name="T16" fmla="*/ 0 h 1401"/>
              <a:gd name="T17" fmla="*/ 5760 w 5783"/>
              <a:gd name="T18" fmla="*/ 1331 h 14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3" h="1401">
                <a:moveTo>
                  <a:pt x="0" y="1088"/>
                </a:moveTo>
                <a:lnTo>
                  <a:pt x="23" y="1401"/>
                </a:lnTo>
                <a:lnTo>
                  <a:pt x="5783" y="1401"/>
                </a:lnTo>
                <a:lnTo>
                  <a:pt x="5783" y="70"/>
                </a:lnTo>
                <a:cubicBezTo>
                  <a:pt x="5413" y="0"/>
                  <a:pt x="4527" y="810"/>
                  <a:pt x="3563" y="980"/>
                </a:cubicBezTo>
                <a:cubicBezTo>
                  <a:pt x="2599" y="1150"/>
                  <a:pt x="0" y="1088"/>
                  <a:pt x="0" y="1088"/>
                </a:cubicBezTo>
                <a:close/>
              </a:path>
            </a:pathLst>
          </a:custGeom>
          <a:solidFill>
            <a:srgbClr val="FFFFFF">
              <a:alpha val="4509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4450" dir="16200000" algn="ctr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3271" y="274638"/>
            <a:ext cx="6936475" cy="850106"/>
          </a:xfrm>
          <a:prstGeom prst="roundRect">
            <a:avLst>
              <a:gd name="adj" fmla="val 24588"/>
            </a:avLst>
          </a:prstGeom>
          <a:solidFill>
            <a:schemeClr val="tx1">
              <a:lumMod val="10000"/>
              <a:lumOff val="9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>
            <a:outerShdw blurRad="317500" dist="101600" dir="4440000" algn="t" rotWithShape="0">
              <a:prstClr val="black">
                <a:alpha val="28000"/>
              </a:prstClr>
            </a:outerShdw>
            <a:softEdge rad="31750"/>
          </a:effectLst>
        </p:spPr>
        <p:txBody>
          <a:bodyPr lIns="45720" rIns="45720" anchor="ctr"/>
          <a:lstStyle>
            <a:lvl1pPr algn="l">
              <a:defRPr sz="3600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x-none" smtClean="0">
                <a:latin typeface="+mj-lt"/>
                <a:ea typeface="+mj-ea"/>
                <a:cs typeface="+mj-cs"/>
              </a:rPr>
              <a:t>U</a:t>
            </a:r>
            <a:r>
              <a:rPr lang="en-US" smtClean="0">
                <a:latin typeface="+mj-lt"/>
                <a:ea typeface="+mj-ea"/>
                <a:cs typeface="+mj-cs"/>
              </a:rPr>
              <a:t>n</a:t>
            </a:r>
            <a:r>
              <a:rPr lang="x-none" smtClean="0">
                <a:latin typeface="+mj-lt"/>
                <a:ea typeface="+mj-ea"/>
                <a:cs typeface="+mj-cs"/>
              </a:rPr>
              <a:t>esite n</a:t>
            </a:r>
            <a:r>
              <a:rPr lang="en-US" smtClean="0">
                <a:latin typeface="+mj-lt"/>
                <a:ea typeface="+mj-ea"/>
                <a:cs typeface="+mj-cs"/>
              </a:rPr>
              <a:t>aslov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7380288" y="-26988"/>
            <a:ext cx="1828800" cy="685800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" name="Picture 10" descr="bus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296863"/>
            <a:ext cx="11890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trola cop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5725" y="1268413"/>
            <a:ext cx="11874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lrt copy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25" y="23495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037940-blue-white-pearl-icon-transport-travel-transportation-train8-sc43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3429000"/>
            <a:ext cx="1187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SF logo.g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763" y="6381750"/>
            <a:ext cx="47307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468313" y="6365875"/>
            <a:ext cx="85312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1300" dirty="0" err="1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Univerzitet</a:t>
            </a:r>
            <a:r>
              <a:rPr lang="en-U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Beogradu </a:t>
            </a:r>
            <a:r>
              <a:rPr lang="en-U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C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Saobraćajni </a:t>
            </a:r>
            <a:r>
              <a:rPr lang="sr-Latn-CS" sz="1300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fakultet</a:t>
            </a:r>
            <a:r>
              <a:rPr lang="sr-Latn-CS" sz="13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Latn-CS" sz="1300" b="1" dirty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Latn-CS" sz="1300" b="1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Doktorska disertacija:</a:t>
            </a:r>
            <a:r>
              <a:rPr lang="sr-Latn-C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“Model </a:t>
            </a:r>
            <a:r>
              <a:rPr lang="sr-Latn-CS" sz="1300" dirty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za optimizaciju vremena obrta vozila na liniji javnog gradskog transporta putnika”.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57600" cy="478539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40768"/>
            <a:ext cx="3657600" cy="478539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97647-0457-44B8-B877-55A59B52A8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DAF6B-906A-4448-BE23-601323D9AC19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4F5D3-C15C-43C0-AD02-927FC5D83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873E3-F6ED-40F6-B0FD-C60195199C66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B57B8-377C-4E1F-84EC-65178E79B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D868A-1DC5-411E-A389-0407E17C83C1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7FAE8-6306-4F22-AF97-4279A5428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FC00A-24FA-4469-8F06-3E5ECA706FE4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AED0C6A-0997-46F8-BF1B-452CC267B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78B3CF-6B50-40C5-A920-4D44ED7BBD72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A08E6-361E-47BE-90EE-FEF7B31B1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5707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BCBCBC"/>
                </a:solidFill>
              </a:defRPr>
            </a:lvl1pPr>
          </a:lstStyle>
          <a:p>
            <a:fld id="{641A5D93-9408-4B95-BC17-838AF50C49D7}" type="datetimeFigureOut">
              <a:rPr lang="en-US"/>
              <a:pPr/>
              <a:t>06-Feb-19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CBCBC"/>
                </a:solidFill>
              </a:defRPr>
            </a:lvl1pPr>
          </a:lstStyle>
          <a:p>
            <a:fld id="{E4A0F01A-D7CA-47C9-BD2E-8D5220D7AB2B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27" r:id="rId6"/>
    <p:sldLayoutId id="2147484128" r:id="rId7"/>
    <p:sldLayoutId id="2147484137" r:id="rId8"/>
    <p:sldLayoutId id="2147484138" r:id="rId9"/>
    <p:sldLayoutId id="2147484129" r:id="rId10"/>
    <p:sldLayoutId id="2147484130" r:id="rId11"/>
    <p:sldLayoutId id="21474841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Verdana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E29AC5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7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42" Type="http://schemas.openxmlformats.org/officeDocument/2006/relationships/image" Target="../media/image6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40" Type="http://schemas.openxmlformats.org/officeDocument/2006/relationships/image" Target="../media/image58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362" t="42"/>
          <a:stretch>
            <a:fillRect/>
          </a:stretch>
        </p:blipFill>
        <p:spPr bwMode="auto">
          <a:xfrm rot="5400000">
            <a:off x="1416806" y="-1408187"/>
            <a:ext cx="631038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2555776" y="872716"/>
            <a:ext cx="3672408" cy="4716524"/>
          </a:xfrm>
          <a:prstGeom prst="round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44" t="33516" r="10799" b="26811"/>
          <a:stretch>
            <a:fillRect/>
          </a:stretch>
        </p:blipFill>
        <p:spPr bwMode="auto">
          <a:xfrm>
            <a:off x="1727684" y="1016731"/>
            <a:ext cx="6120680" cy="460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ISTRAŽIVANJE OSNOVNIH ZAHTEVA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KLJUČNIH AKTERA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143508" y="1664804"/>
            <a:ext cx="7770873" cy="3888432"/>
          </a:xfrm>
        </p:spPr>
        <p:txBody>
          <a:bodyPr/>
          <a:lstStyle/>
          <a:p>
            <a:pPr marL="457200" indent="-457200" algn="just">
              <a:spcAft>
                <a:spcPts val="1200"/>
              </a:spcAft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Istraživanje osnovnih zahteva ključnih aktera u sistemu javnog transporta putnika je sprovedeno sa ciljem da korisnici, organi lokalne uprave, operatori i eksperti daju mišljenje o postojećem sistemu, ali i da definišu i specificiraju ključne karakteristike budućeg vozila prema sopstvenim potrebama;</a:t>
            </a:r>
          </a:p>
          <a:p>
            <a:pPr marL="457200" indent="-457200" algn="just">
              <a:spcAft>
                <a:spcPts val="600"/>
              </a:spcAft>
              <a:buNone/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	‐	</a:t>
            </a:r>
            <a:r>
              <a:rPr lang="sr-Latn-CS" sz="2200" b="1" dirty="0" smtClean="0">
                <a:solidFill>
                  <a:srgbClr val="002E83"/>
                </a:solidFill>
                <a:latin typeface="Calibri" pitchFamily="34" charset="0"/>
              </a:rPr>
              <a:t>Korisnici</a:t>
            </a: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 (postignut uzorak od </a:t>
            </a:r>
            <a:r>
              <a:rPr lang="sr-Latn-CS" sz="2200" b="1" dirty="0" smtClean="0">
                <a:solidFill>
                  <a:srgbClr val="002E83"/>
                </a:solidFill>
                <a:latin typeface="Calibri" pitchFamily="34" charset="0"/>
              </a:rPr>
              <a:t>3.076</a:t>
            </a: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 ispitanika),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sr-Latn-CS" sz="22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marL="457200" indent="-1080000" algn="just">
              <a:spcAft>
                <a:spcPts val="600"/>
              </a:spcAft>
              <a:buNone/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	‐	</a:t>
            </a:r>
            <a:r>
              <a:rPr lang="sr-Latn-CS" sz="2200" b="1" dirty="0" smtClean="0">
                <a:solidFill>
                  <a:srgbClr val="002E83"/>
                </a:solidFill>
                <a:latin typeface="Calibri" pitchFamily="34" charset="0"/>
              </a:rPr>
              <a:t>Eksperti</a:t>
            </a: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 (postignut uzorak </a:t>
            </a:r>
            <a:r>
              <a:rPr lang="sr-Latn-CS" sz="2200" b="1" dirty="0" smtClean="0">
                <a:solidFill>
                  <a:srgbClr val="002E83"/>
                </a:solidFill>
                <a:latin typeface="Calibri" pitchFamily="34" charset="0"/>
              </a:rPr>
              <a:t>39</a:t>
            </a: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: organi lokalne uprave (10),</a:t>
            </a:r>
          </a:p>
          <a:p>
            <a:pPr marL="457200" indent="-1080000" algn="just">
              <a:spcAft>
                <a:spcPts val="600"/>
              </a:spcAft>
              <a:buNone/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		operatori (8) i eksperti  (21)).</a:t>
            </a:r>
          </a:p>
          <a:p>
            <a:pPr marL="457200" indent="-457200" algn="just">
              <a:spcAft>
                <a:spcPts val="600"/>
              </a:spcAft>
            </a:pPr>
            <a:endParaRPr lang="sr-Latn-CS" sz="2200" dirty="0" smtClean="0">
              <a:solidFill>
                <a:srgbClr val="002E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ISTRAŽIVANJE OSNOVNIH ZAHTEVA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KLJUČNIH AKTERA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"/>
            <a:ext cx="72368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 rot="16200000">
            <a:off x="-2305017" y="3285238"/>
            <a:ext cx="5508612" cy="683568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None/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Zahtevane karakteristike budućeg autobusa - rezultati istraživanja stavova </a:t>
            </a:r>
            <a:r>
              <a:rPr lang="sr-Latn-CS" sz="2200" b="1" u="sng" dirty="0" smtClean="0">
                <a:solidFill>
                  <a:srgbClr val="002E83"/>
                </a:solidFill>
                <a:latin typeface="Calibri" pitchFamily="34" charset="0"/>
              </a:rPr>
              <a:t>korisnika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ISTRAŽIVANJE OSNOVNIH ZAHTEVA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KLJUČNIH AKTERA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 rot="16200000">
            <a:off x="-2305017" y="3285238"/>
            <a:ext cx="5508612" cy="683568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None/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Zahtevane karakteristike budućeg autobusa - rezultati istraživanja stavova </a:t>
            </a:r>
            <a:r>
              <a:rPr lang="sr-Latn-CS" sz="2200" b="1" u="sng" dirty="0" smtClean="0">
                <a:solidFill>
                  <a:srgbClr val="002E83"/>
                </a:solidFill>
                <a:latin typeface="Calibri" pitchFamily="34" charset="0"/>
              </a:rPr>
              <a:t>eksperata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7584" y="1088740"/>
            <a:ext cx="8064896" cy="4896544"/>
            <a:chOff x="1079612" y="872716"/>
            <a:chExt cx="7236000" cy="4310452"/>
          </a:xfrm>
        </p:grpSpPr>
        <p:pic>
          <p:nvPicPr>
            <p:cNvPr id="6" name="Picture 5"/>
            <p:cNvPicPr/>
            <p:nvPr/>
          </p:nvPicPr>
          <p:blipFill>
            <a:blip r:embed="rId3" cstate="print"/>
            <a:srcRect t="94154"/>
            <a:stretch>
              <a:fillRect/>
            </a:stretch>
          </p:blipFill>
          <p:spPr bwMode="auto">
            <a:xfrm>
              <a:off x="1079612" y="4689140"/>
              <a:ext cx="7236000" cy="494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/>
            <p:cNvPicPr/>
            <p:nvPr/>
          </p:nvPicPr>
          <p:blipFill>
            <a:blip r:embed="rId3" cstate="print"/>
            <a:srcRect b="54313"/>
            <a:stretch>
              <a:fillRect/>
            </a:stretch>
          </p:blipFill>
          <p:spPr bwMode="auto">
            <a:xfrm>
              <a:off x="1079612" y="872716"/>
              <a:ext cx="7236000" cy="386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ISTRAŽIVANJE OSNOVNIH ZAHTEVA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KLJUČNIH AKTERA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 rot="16200000">
            <a:off x="-2305017" y="3285238"/>
            <a:ext cx="5508612" cy="683568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None/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Zahtevane karakteristike budućeg autobusa - rezultati istraživanja stavova </a:t>
            </a:r>
            <a:r>
              <a:rPr lang="sr-Latn-CS" sz="2200" b="1" u="sng" dirty="0" smtClean="0">
                <a:solidFill>
                  <a:srgbClr val="002E83"/>
                </a:solidFill>
                <a:latin typeface="Calibri" pitchFamily="34" charset="0"/>
              </a:rPr>
              <a:t>eksperata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45687"/>
          <a:stretch>
            <a:fillRect/>
          </a:stretch>
        </p:blipFill>
        <p:spPr bwMode="auto">
          <a:xfrm>
            <a:off x="935596" y="1088740"/>
            <a:ext cx="8028892" cy="507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TEHNOLOGIJA DEFINISANJA TEHNIČKO-TEHNOLOŠKE SPECIFIKACIJE VOZILA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0" y="909603"/>
            <a:ext cx="9144000" cy="594839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14" y="1187133"/>
            <a:ext cx="900000" cy="7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965" y="1154707"/>
            <a:ext cx="900000" cy="7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2516" y="1065865"/>
            <a:ext cx="900000" cy="95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0067" y="909603"/>
            <a:ext cx="900000" cy="12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7618" y="1175897"/>
            <a:ext cx="900000" cy="73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5169" y="1122828"/>
            <a:ext cx="900000" cy="84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2720" y="962544"/>
            <a:ext cx="900000" cy="116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0274" y="946116"/>
            <a:ext cx="900000" cy="110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414" y="2253419"/>
            <a:ext cx="900000" cy="88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64965" y="2177791"/>
            <a:ext cx="900000" cy="103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2516" y="2169301"/>
            <a:ext cx="900000" cy="105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60067" y="2207654"/>
            <a:ext cx="900000" cy="9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07618" y="2188981"/>
            <a:ext cx="900000" cy="101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55169" y="2267709"/>
            <a:ext cx="900000" cy="85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2720" y="2279915"/>
            <a:ext cx="900000" cy="83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50274" y="2293921"/>
            <a:ext cx="900000" cy="80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0239" y="3485085"/>
            <a:ext cx="900000" cy="9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77790" y="3477548"/>
            <a:ext cx="900000" cy="10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425341" y="3173409"/>
            <a:ext cx="9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714950" y="4664188"/>
            <a:ext cx="900000" cy="74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20443" y="3502030"/>
            <a:ext cx="900000" cy="96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867994" y="3534691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015545" y="3444691"/>
            <a:ext cx="9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163099" y="3429000"/>
            <a:ext cx="900000" cy="96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7414" y="4593187"/>
            <a:ext cx="900000" cy="8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66798" y="4635683"/>
            <a:ext cx="900000" cy="80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416182" y="4609361"/>
            <a:ext cx="900000" cy="85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565566" y="4568487"/>
            <a:ext cx="900000" cy="9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572892" y="3428272"/>
            <a:ext cx="9000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018371" y="4597416"/>
            <a:ext cx="900000" cy="93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5886468" y="4487877"/>
            <a:ext cx="900000" cy="120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163099" y="4406997"/>
            <a:ext cx="900000" cy="125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30239" y="5564545"/>
            <a:ext cx="900000" cy="115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277790" y="5477302"/>
            <a:ext cx="900000" cy="13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425341" y="5516817"/>
            <a:ext cx="900000" cy="12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572892" y="5605508"/>
            <a:ext cx="900000" cy="107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720443" y="5430180"/>
            <a:ext cx="900000" cy="142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5867994" y="5788827"/>
            <a:ext cx="900000" cy="71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8163099" y="5692806"/>
            <a:ext cx="900000" cy="97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015545" y="5569475"/>
            <a:ext cx="900000" cy="114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PROCENA TRO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ŠKOVA FUNKCIONISANJA (LCC)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153927" y="1160748"/>
            <a:ext cx="7770873" cy="5111750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Investicioni + Eksploatacioni (stalni i promenljivi) troškovi</a:t>
            </a:r>
          </a:p>
          <a:p>
            <a:pPr marL="457200" indent="-457200" algn="just">
              <a:spcAft>
                <a:spcPts val="600"/>
              </a:spcAft>
            </a:pP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Tipska vozila</a:t>
            </a:r>
          </a:p>
        </p:txBody>
      </p:sp>
      <p:pic>
        <p:nvPicPr>
          <p:cNvPr id="6" name="Picture 11" descr="Drawings of new bus design for PARTA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52387" r="21731"/>
          <a:stretch>
            <a:fillRect/>
          </a:stretch>
        </p:blipFill>
        <p:spPr bwMode="auto">
          <a:xfrm>
            <a:off x="738135" y="3834003"/>
            <a:ext cx="2313217" cy="603537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35" y="2992524"/>
            <a:ext cx="2412268" cy="5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135" y="2151045"/>
            <a:ext cx="2412268" cy="5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Stanko Bajcetic\Desktop\PTC-FLAJER - KONACNO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38135" y="5583267"/>
            <a:ext cx="2226562" cy="620304"/>
          </a:xfrm>
          <a:prstGeom prst="rect">
            <a:avLst/>
          </a:prstGeom>
          <a:noFill/>
        </p:spPr>
      </p:pic>
      <p:pic>
        <p:nvPicPr>
          <p:cNvPr id="12" name="Picture 9" descr="C:\Users\Stanko Bajcetic\Desktop\PTC-FLAJER - KONACNO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38135" y="4700251"/>
            <a:ext cx="2226562" cy="620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403584" y="2178819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/>
              <a:t>EURO DIZEL – Standard EURO 6, </a:t>
            </a:r>
          </a:p>
          <a:p>
            <a:r>
              <a:rPr lang="sr-Latn-CS" sz="1400" b="1" dirty="0" smtClean="0"/>
              <a:t>nabavna vrednost vozila 240.000 EUR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03584" y="3095927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EURO DIZEL – Standard EURO 6, </a:t>
            </a:r>
          </a:p>
          <a:p>
            <a:r>
              <a:rPr lang="sr-Latn-CS" sz="1400" b="1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nabavna vrednost vozila 160.000 EUR</a:t>
            </a:r>
            <a:endParaRPr lang="en-US" sz="1400" b="1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3584" y="4013035"/>
            <a:ext cx="4564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>
                <a:solidFill>
                  <a:srgbClr val="FF0000"/>
                </a:solidFill>
              </a:rPr>
              <a:t>CNG, </a:t>
            </a:r>
            <a:r>
              <a:rPr lang="nl-NL" sz="1400" b="1" dirty="0" err="1" smtClean="0">
                <a:solidFill>
                  <a:srgbClr val="FF0000"/>
                </a:solidFill>
              </a:rPr>
              <a:t>nabavna</a:t>
            </a:r>
            <a:r>
              <a:rPr lang="nl-NL" sz="1400" b="1" dirty="0" smtClean="0">
                <a:solidFill>
                  <a:srgbClr val="FF0000"/>
                </a:solidFill>
              </a:rPr>
              <a:t> </a:t>
            </a:r>
            <a:r>
              <a:rPr lang="nl-NL" sz="1400" b="1" dirty="0" err="1" smtClean="0">
                <a:solidFill>
                  <a:srgbClr val="FF0000"/>
                </a:solidFill>
              </a:rPr>
              <a:t>vrednost</a:t>
            </a:r>
            <a:r>
              <a:rPr lang="nl-NL" sz="1400" b="1" dirty="0" smtClean="0">
                <a:solidFill>
                  <a:srgbClr val="FF0000"/>
                </a:solidFill>
              </a:rPr>
              <a:t> </a:t>
            </a:r>
            <a:r>
              <a:rPr lang="nl-NL" sz="1400" b="1" dirty="0" err="1" smtClean="0">
                <a:solidFill>
                  <a:srgbClr val="FF0000"/>
                </a:solidFill>
              </a:rPr>
              <a:t>vozila</a:t>
            </a:r>
            <a:r>
              <a:rPr lang="nl-NL" sz="1400" b="1" dirty="0" smtClean="0">
                <a:solidFill>
                  <a:srgbClr val="FF0000"/>
                </a:solidFill>
              </a:rPr>
              <a:t> 265.000 EUR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3584" y="471470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rgbClr val="00B050"/>
                </a:solidFill>
              </a:rPr>
              <a:t>E-bus sa LTO baterijama, </a:t>
            </a:r>
          </a:p>
          <a:p>
            <a:r>
              <a:rPr lang="sr-Latn-CS" sz="1400" b="1" dirty="0" smtClean="0">
                <a:solidFill>
                  <a:srgbClr val="00B050"/>
                </a:solidFill>
              </a:rPr>
              <a:t>nabavna vrednost vozila 480.000 EUR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3584" y="5631809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rgbClr val="7030A0"/>
                </a:solidFill>
              </a:rPr>
              <a:t>E-bus sa </a:t>
            </a:r>
            <a:r>
              <a:rPr lang="sr-Latn-CS" sz="1400" b="1" dirty="0" err="1" smtClean="0">
                <a:solidFill>
                  <a:srgbClr val="7030A0"/>
                </a:solidFill>
              </a:rPr>
              <a:t>Superkondenzatorom</a:t>
            </a:r>
            <a:r>
              <a:rPr lang="sr-Latn-CS" sz="1400" b="1" dirty="0" smtClean="0">
                <a:solidFill>
                  <a:srgbClr val="7030A0"/>
                </a:solidFill>
              </a:rPr>
              <a:t>, </a:t>
            </a:r>
          </a:p>
          <a:p>
            <a:r>
              <a:rPr lang="sr-Latn-CS" sz="1400" b="1" dirty="0" smtClean="0">
                <a:solidFill>
                  <a:srgbClr val="7030A0"/>
                </a:solidFill>
              </a:rPr>
              <a:t>nabavna vrednost vozila 510.000 EUR</a:t>
            </a:r>
            <a:endParaRPr lang="en-US" sz="14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PROCENA TRO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ŠKOVA FUNKCIONISANJA (LCC)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53" y="1019141"/>
            <a:ext cx="8726607" cy="558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95369" y="1384272"/>
            <a:ext cx="183813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1200" dirty="0" smtClean="0"/>
              <a:t>Vozni park 100 vozila</a:t>
            </a:r>
          </a:p>
          <a:p>
            <a:r>
              <a:rPr lang="sr-Latn-RS" sz="1200" dirty="0" smtClean="0"/>
              <a:t>80.000 km/god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PROCENA TRO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ŠKOVA FUNKCIONISANJA (LCC)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Analiza osetljivosti jediničnih troškova po km za eksploatacioni vek od 4 god – 16 god</a:t>
            </a:r>
          </a:p>
          <a:p>
            <a:pPr marL="457200" indent="-457200" algn="just">
              <a:spcAft>
                <a:spcPts val="600"/>
              </a:spcAft>
            </a:pPr>
            <a:endParaRPr lang="sr-Latn-CS" sz="2800" dirty="0" smtClean="0">
              <a:solidFill>
                <a:srgbClr val="002E83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40" y="1785915"/>
            <a:ext cx="4425120" cy="242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891" y="1785915"/>
            <a:ext cx="4424400" cy="24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040" y="4268799"/>
            <a:ext cx="4424400" cy="24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186" y="4268799"/>
            <a:ext cx="4424400" cy="24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PROCENA TRO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ŠKOVA FUNKCIONISANJA (LCC)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Analiza osetljivosti jediničnih troškova po km</a:t>
            </a:r>
          </a:p>
          <a:p>
            <a:pPr marL="457200" indent="-457200" algn="just">
              <a:spcAft>
                <a:spcPts val="600"/>
              </a:spcAft>
            </a:pPr>
            <a:endParaRPr lang="sr-Latn-CS" sz="2800" dirty="0" smtClean="0">
              <a:solidFill>
                <a:srgbClr val="002E83"/>
              </a:solidFill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2" y="1420784"/>
            <a:ext cx="8580555" cy="478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492" y="1420785"/>
            <a:ext cx="8580555" cy="481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en-US" sz="2400" dirty="0" smtClean="0">
                <a:latin typeface="Calibri" pitchFamily="34" charset="0"/>
                <a:cs typeface="Arial" charset="0"/>
              </a:rPr>
              <a:t>PROCENA TRO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ŠKOVA FUNKCIONISANJA (LCC)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Analiza osetljivosti jediničnih troškova po km</a:t>
            </a:r>
          </a:p>
          <a:p>
            <a:pPr marL="457200" indent="-457200" algn="just">
              <a:spcAft>
                <a:spcPts val="600"/>
              </a:spcAft>
            </a:pPr>
            <a:endParaRPr lang="sr-Latn-CS" sz="2800" dirty="0" smtClean="0">
              <a:solidFill>
                <a:srgbClr val="002E83"/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6707088" cy="684076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Arial" charset="0"/>
              </a:rPr>
              <a:t>OSNOVNI CILJEVI PROJEKTA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153927" y="1160748"/>
            <a:ext cx="7770873" cy="5111750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S</a:t>
            </a:r>
            <a:r>
              <a:rPr lang="vi-VN" sz="2200" dirty="0" smtClean="0">
                <a:solidFill>
                  <a:srgbClr val="002E83"/>
                </a:solidFill>
                <a:latin typeface="Calibri" pitchFamily="34" charset="0"/>
              </a:rPr>
              <a:t>tvaranje realnih uslova za razvoj autobuskog podsistema, koji bi se, shodno sopstvenim mogućnostima, uspešno integrisao u evropske transportne i urbanističke scenarije prilagođene različitim zahtevima savremenog Beograda</a:t>
            </a:r>
            <a:r>
              <a:rPr lang="sr-Latn-CS" sz="22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  <a:p>
            <a:pPr marL="457200" indent="-457200" algn="just">
              <a:spcAft>
                <a:spcPts val="600"/>
              </a:spcAft>
            </a:pP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S</a:t>
            </a:r>
            <a:r>
              <a:rPr lang="vi-VN" sz="2200" dirty="0" smtClean="0">
                <a:solidFill>
                  <a:srgbClr val="002E83"/>
                </a:solidFill>
                <a:latin typeface="Calibri" pitchFamily="34" charset="0"/>
              </a:rPr>
              <a:t>tvaranje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platforme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razvoj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nove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generacije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gradskih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autobusa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u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gradu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Beogradu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  <a:p>
            <a:pPr marL="457200" indent="-457200" algn="just">
              <a:spcAft>
                <a:spcPts val="600"/>
              </a:spcAft>
            </a:pP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D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ubinsk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analiz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rada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postojećeg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autobuskog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podsistema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u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Beogradu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(Technical and Technological Due Diligence)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  <a:p>
            <a:pPr marL="457200" indent="-457200" algn="just">
              <a:spcAft>
                <a:spcPts val="600"/>
              </a:spcAft>
            </a:pP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Istraživanje osnovnih zahteva ključnih aktera;</a:t>
            </a:r>
          </a:p>
          <a:p>
            <a:pPr marL="457200" indent="-457200" algn="just">
              <a:spcAft>
                <a:spcPts val="600"/>
              </a:spcAft>
            </a:pP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Procena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osnovnih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investicionih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eksploatacionih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troškova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autobuskog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podsistema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  <a:p>
            <a:pPr marL="457200" indent="-457200" algn="just">
              <a:spcAft>
                <a:spcPts val="600"/>
              </a:spcAft>
            </a:pP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A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naliza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ulaznih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parametara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i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definisanje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strategije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planske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obnove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2E83"/>
                </a:solidFill>
                <a:latin typeface="Calibri" pitchFamily="34" charset="0"/>
              </a:rPr>
              <a:t>voznog</a:t>
            </a:r>
            <a:r>
              <a:rPr lang="en-US" sz="2200" dirty="0" smtClean="0">
                <a:solidFill>
                  <a:srgbClr val="002E83"/>
                </a:solidFill>
                <a:latin typeface="Calibri" pitchFamily="34" charset="0"/>
              </a:rPr>
              <a:t> parka</a:t>
            </a:r>
            <a:r>
              <a:rPr lang="sr-Latn-RS" sz="2200" dirty="0" smtClean="0">
                <a:solidFill>
                  <a:srgbClr val="002E83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ze eksploatacije - Dijagra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342" y="1603350"/>
            <a:ext cx="3898825" cy="5218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Faze eksploatacije - Dijagram.jpg"/>
          <p:cNvPicPr/>
          <p:nvPr/>
        </p:nvPicPr>
        <p:blipFill>
          <a:blip r:embed="rId3" cstate="print"/>
          <a:srcRect b="45865"/>
          <a:stretch>
            <a:fillRect/>
          </a:stretch>
        </p:blipFill>
        <p:spPr>
          <a:xfrm>
            <a:off x="957213" y="1603350"/>
            <a:ext cx="7252408" cy="52546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sr-Latn-RS" sz="2400" dirty="0" smtClean="0">
                <a:latin typeface="Calibri" pitchFamily="34" charset="0"/>
                <a:cs typeface="Arial" charset="0"/>
              </a:rPr>
              <a:t>PODRUČJA OPRIMLANE PRIMENE VOZILA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1600" dirty="0" smtClean="0">
                <a:solidFill>
                  <a:srgbClr val="002E83"/>
                </a:solidFill>
                <a:latin typeface="Calibri" pitchFamily="34" charset="0"/>
              </a:rPr>
              <a:t>sa aspekta optimalnih troškova funkcionisanja u zavisnosti od perioda eksploatacije, dužine linije i prosečnog godišnjeg ostvarenog broja kilometara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ze eksploatacije - Dijagram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2342" y="1603350"/>
            <a:ext cx="3898825" cy="52181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Faze eksploatacije - Dijagram.jpg"/>
          <p:cNvPicPr/>
          <p:nvPr/>
        </p:nvPicPr>
        <p:blipFill>
          <a:blip r:embed="rId3" cstate="print"/>
          <a:srcRect t="47397"/>
          <a:stretch>
            <a:fillRect/>
          </a:stretch>
        </p:blipFill>
        <p:spPr>
          <a:xfrm>
            <a:off x="957213" y="1609282"/>
            <a:ext cx="7252408" cy="51058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sr-Latn-RS" sz="2400" dirty="0" smtClean="0">
                <a:latin typeface="Calibri" pitchFamily="34" charset="0"/>
                <a:cs typeface="Arial" charset="0"/>
              </a:rPr>
              <a:t>PODRUČJA OPRIMLANE PRIMENE VOZILA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1600" dirty="0" smtClean="0">
                <a:solidFill>
                  <a:srgbClr val="002E83"/>
                </a:solidFill>
                <a:latin typeface="Calibri" pitchFamily="34" charset="0"/>
              </a:rPr>
              <a:t>sa aspekta optimalnih troškova funkcionisanja u zavisnosti od perioda eksploatacije, dužine linije i prosečnog godišnjeg ostvarenog broja kilometara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sr-Latn-RS" sz="2400" dirty="0" smtClean="0">
                <a:latin typeface="Calibri" pitchFamily="34" charset="0"/>
                <a:cs typeface="Arial" charset="0"/>
              </a:rPr>
              <a:t>PODRUČJA OP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T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IM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AL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NE PRIMENE VOZILA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1600" dirty="0" smtClean="0">
                <a:solidFill>
                  <a:srgbClr val="002E83"/>
                </a:solidFill>
                <a:latin typeface="Calibri" pitchFamily="34" charset="0"/>
              </a:rPr>
              <a:t>sa aspekta optimalnih troškova funkcionisanja u zavisnosti od perioda eksploatacije, dužine linije i prosečnog godišnjeg ostvarenog broja kilometara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2083" y="1603350"/>
          <a:ext cx="7777268" cy="4309573"/>
        </p:xfrm>
        <a:graphic>
          <a:graphicData uri="http://schemas.openxmlformats.org/drawingml/2006/table">
            <a:tbl>
              <a:tblPr/>
              <a:tblGrid>
                <a:gridCol w="376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6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 dirty="0">
                          <a:latin typeface="Calibri"/>
                          <a:ea typeface="MS Mincho"/>
                          <a:cs typeface="Times New Roman"/>
                        </a:rPr>
                        <a:t>Dužina linije 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Times New Roman"/>
                        </a:rPr>
                        <a:t>[km]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Broj linija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Učešće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Times New Roman"/>
                        </a:rPr>
                        <a:t>[%]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0 - 5.00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2,27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5.00 - 7.50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11,4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7.50 - 10.00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14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15,9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10.00 - 12.50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11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12,5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12.50 - 15.00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13,6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15.00 - 17.50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13,6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17.50 - 20.00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7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7,95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20.00 - 22.50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6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6,82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22.50 - 25.00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5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5,68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25.00 - 27.50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4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4,55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27.50 - 30.00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4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4,55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30.00 - 32.50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&gt; 32.50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dirty="0">
                          <a:latin typeface="Calibri"/>
                          <a:ea typeface="MS Mincho"/>
                          <a:cs typeface="Calibri"/>
                        </a:rPr>
                        <a:t>1,14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UKUPNO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 dirty="0">
                          <a:latin typeface="Calibri"/>
                          <a:ea typeface="MS Mincho"/>
                          <a:cs typeface="Times New Roman"/>
                        </a:rPr>
                        <a:t>88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 dirty="0">
                          <a:latin typeface="Calibri"/>
                          <a:ea typeface="MS Mincho"/>
                          <a:cs typeface="Times New Roman"/>
                        </a:rPr>
                        <a:t>100,00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92082" y="2114532"/>
            <a:ext cx="7777269" cy="1898676"/>
          </a:xfrm>
          <a:prstGeom prst="roundRect">
            <a:avLst>
              <a:gd name="adj" fmla="val 8536"/>
            </a:avLst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58035" y="5911884"/>
            <a:ext cx="68279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Raspodela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autobuskih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linija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GSP „Beograd“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prema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dužini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2083" y="1603346"/>
          <a:ext cx="7777268" cy="4308542"/>
        </p:xfrm>
        <a:graphic>
          <a:graphicData uri="http://schemas.openxmlformats.org/drawingml/2006/table">
            <a:tbl>
              <a:tblPr/>
              <a:tblGrid>
                <a:gridCol w="376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2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Prosečan broj ostvarenih kilometara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Times New Roman"/>
                        </a:rPr>
                        <a:t>[km]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Broj linija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Učešće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Times New Roman"/>
                        </a:rPr>
                        <a:t>[%]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&lt; 40.000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2,27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40.000 - 50.000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-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50.000 - 60.000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3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3,41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60.000 - 70.000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9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10,23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70.000 - 80.000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13,64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80.000 - 90.000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13,64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90.000 - 100.000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12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13,64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100.000 - 110.000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7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7,95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110.000 - 120.000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4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4,55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&gt; 120.000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27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>
                          <a:latin typeface="Calibri"/>
                          <a:ea typeface="MS Mincho"/>
                          <a:cs typeface="Calibri"/>
                        </a:rPr>
                        <a:t>30,68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UKUPNO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>
                          <a:latin typeface="Calibri"/>
                          <a:ea typeface="MS Mincho"/>
                          <a:cs typeface="Times New Roman"/>
                        </a:rPr>
                        <a:t>88</a:t>
                      </a:r>
                      <a:endParaRPr lang="en-US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600" b="1" dirty="0">
                          <a:latin typeface="Calibri"/>
                          <a:ea typeface="MS Mincho"/>
                          <a:cs typeface="Times New Roman"/>
                        </a:rPr>
                        <a:t>100,00</a:t>
                      </a:r>
                      <a:endParaRPr lang="en-US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52636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sr-Latn-RS" sz="2400" dirty="0" smtClean="0">
                <a:latin typeface="Calibri" pitchFamily="34" charset="0"/>
                <a:cs typeface="Arial" charset="0"/>
              </a:rPr>
              <a:t>PODRUČJA OP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T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IM</a:t>
            </a:r>
            <a:r>
              <a:rPr lang="en-US" sz="2400" dirty="0" smtClean="0">
                <a:latin typeface="Calibri" pitchFamily="34" charset="0"/>
                <a:cs typeface="Arial" charset="0"/>
              </a:rPr>
              <a:t>AL</a:t>
            </a:r>
            <a:r>
              <a:rPr lang="sr-Latn-RS" sz="2400" dirty="0" smtClean="0">
                <a:latin typeface="Calibri" pitchFamily="34" charset="0"/>
                <a:cs typeface="Arial" charset="0"/>
              </a:rPr>
              <a:t>NE PRIMENE VOZILA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82544" y="982629"/>
            <a:ext cx="7467600" cy="47853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</a:pPr>
            <a:r>
              <a:rPr lang="sr-Latn-CS" sz="1600" dirty="0" smtClean="0">
                <a:solidFill>
                  <a:srgbClr val="002E83"/>
                </a:solidFill>
                <a:latin typeface="Calibri" pitchFamily="34" charset="0"/>
              </a:rPr>
              <a:t>sa aspekta optimalnih troškova funkcionisanja u zavisnosti od perioda eksploatacije, dužine linije i prosečnog godišnjeg ostvarenog broja kilometara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2082" y="3575052"/>
            <a:ext cx="7777269" cy="2008215"/>
          </a:xfrm>
          <a:prstGeom prst="roundRect">
            <a:avLst>
              <a:gd name="adj" fmla="val 8536"/>
            </a:avLst>
          </a:prstGeom>
          <a:solidFill>
            <a:srgbClr val="FF0000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083" y="5911884"/>
            <a:ext cx="77772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Raspodela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autobuskih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linija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GSP „Beograd“ </a:t>
            </a:r>
            <a:r>
              <a:rPr lang="en-GB" sz="1600" i="1" dirty="0" err="1" smtClean="0">
                <a:latin typeface="Calibri" pitchFamily="34" charset="0"/>
                <a:cs typeface="Calibri" pitchFamily="34" charset="0"/>
              </a:rPr>
              <a:t>prema</a:t>
            </a:r>
            <a:r>
              <a:rPr lang="en-GB" sz="1600" i="1" dirty="0" smtClean="0">
                <a:latin typeface="Calibri" pitchFamily="34" charset="0"/>
                <a:cs typeface="Calibri" pitchFamily="34" charset="0"/>
              </a:rPr>
              <a:t> prose</a:t>
            </a:r>
            <a:r>
              <a:rPr lang="sr-Latn-RS" sz="1600" i="1" dirty="0" smtClean="0">
                <a:latin typeface="Calibri" pitchFamily="34" charset="0"/>
                <a:cs typeface="Calibri" pitchFamily="34" charset="0"/>
              </a:rPr>
              <a:t>čnoj godišnjoj kilometraži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872716"/>
            <a:ext cx="8064388" cy="53626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None/>
            </a:pPr>
            <a:r>
              <a:rPr lang="sr-Latn-CS" sz="2400" dirty="0" smtClean="0">
                <a:solidFill>
                  <a:srgbClr val="002E83"/>
                </a:solidFill>
                <a:latin typeface="Calibri" pitchFamily="34" charset="0"/>
              </a:rPr>
              <a:t>DEFINISANJE OSNOVNIH KRITERIJUMA I PARAMETARA:</a:t>
            </a:r>
          </a:p>
          <a:p>
            <a:pPr algn="just"/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konkretne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uslove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eksploatacije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tehničko-tehnološku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razvijenost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sistema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javnog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gradskog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transporta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putnika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u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Beogradu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maksimalni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vek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eksploatacije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može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biti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15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godina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,</a:t>
            </a:r>
          </a:p>
          <a:p>
            <a:pPr algn="just"/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željenu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-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ciljanu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prosečnu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starost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parka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definisana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je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vrednost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7,5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godina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Navedena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vrednost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predstavlja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polovinu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usvojenog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veka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eksploatacije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, a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u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skladu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je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iskazanim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mišljenjem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anketiranih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eksperata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,</a:t>
            </a:r>
          </a:p>
          <a:p>
            <a:pPr algn="just"/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period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narednih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25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godine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usvaja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se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oscilacija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vrednosti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prosečne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starosti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±20%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,</a:t>
            </a:r>
          </a:p>
          <a:p>
            <a:pPr algn="just"/>
            <a:r>
              <a:rPr lang="sr-Latn-RS" sz="2000" dirty="0" err="1" smtClean="0">
                <a:solidFill>
                  <a:srgbClr val="002E83"/>
                </a:solidFill>
                <a:latin typeface="Calibri" pitchFamily="34" charset="0"/>
              </a:rPr>
              <a:t>z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a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kalkulaciju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neophodnog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broja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raspoloživih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usvojen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a je vrednost od </a:t>
            </a:r>
            <a:r>
              <a:rPr lang="sr-Latn-RS" sz="2000" b="1" dirty="0" smtClean="0">
                <a:solidFill>
                  <a:srgbClr val="002E83"/>
                </a:solidFill>
                <a:latin typeface="Calibri" pitchFamily="34" charset="0"/>
              </a:rPr>
              <a:t>10% rezerve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iz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čega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sledi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transportno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poslovni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sistem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GSP „Beograd“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mora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imati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raspolaganju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713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operativno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spremnih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sr-Latn-RS" sz="2000" b="1" dirty="0" smtClean="0">
                <a:solidFill>
                  <a:srgbClr val="002E83"/>
                </a:solidFill>
                <a:latin typeface="Calibri" pitchFamily="34" charset="0"/>
              </a:rPr>
              <a:t>,</a:t>
            </a:r>
          </a:p>
          <a:p>
            <a:pPr algn="just"/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z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a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učešće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koja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nisu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raspoloživa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rad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usvojena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je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vrednost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5%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odnosno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kalkulacija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dugoročnog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plana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obnove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parka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vršena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je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pretpostavkom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je 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95%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inventarskog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voznog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parka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raspoloživo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rad</a:t>
            </a:r>
            <a:endParaRPr lang="en-US" sz="2000" dirty="0">
              <a:solidFill>
                <a:srgbClr val="002E83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68407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636912"/>
            <a:ext cx="8244408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Na osnovu navedenih činjenica, definisan je minimalan inventarski broj vozila koji je korišćen kao ograničenje prilikom izrade plana dugoročne obnove autobuskog voznog parka. Naime, </a:t>
            </a:r>
            <a:r>
              <a:rPr lang="sr-Latn-CS" sz="2000" b="1" dirty="0" smtClean="0">
                <a:solidFill>
                  <a:srgbClr val="002E83"/>
                </a:solidFill>
                <a:latin typeface="Calibri" pitchFamily="34" charset="0"/>
              </a:rPr>
              <a:t>minimalan</a:t>
            </a: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sr-Latn-CS" sz="2000" b="1" dirty="0" smtClean="0">
                <a:solidFill>
                  <a:srgbClr val="002E83"/>
                </a:solidFill>
                <a:latin typeface="Calibri" pitchFamily="34" charset="0"/>
              </a:rPr>
              <a:t>ukupan autobuski inventarski vozni park</a:t>
            </a: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, neophodan za funkcionisanje transportno poslovnog sistema GSP „Beograd“, u trenutnom preseku vremena </a:t>
            </a:r>
            <a:r>
              <a:rPr lang="sr-Latn-CS" sz="2000" b="1" dirty="0" smtClean="0">
                <a:solidFill>
                  <a:srgbClr val="002E83"/>
                </a:solidFill>
                <a:latin typeface="Calibri" pitchFamily="34" charset="0"/>
              </a:rPr>
              <a:t>iznosi</a:t>
            </a: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sr-Latn-CS" sz="2000" b="1" dirty="0" smtClean="0">
                <a:solidFill>
                  <a:srgbClr val="002E83"/>
                </a:solidFill>
                <a:latin typeface="Calibri" pitchFamily="34" charset="0"/>
              </a:rPr>
              <a:t>750 vozila</a:t>
            </a: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rgbClr val="002E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7298"/>
            <a:ext cx="8223300" cy="441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016732"/>
            <a:ext cx="8064388" cy="5218679"/>
          </a:xfrm>
        </p:spPr>
        <p:txBody>
          <a:bodyPr/>
          <a:lstStyle/>
          <a:p>
            <a:pPr marL="457200" indent="-457200" algn="ctr">
              <a:spcAft>
                <a:spcPts val="600"/>
              </a:spcAft>
              <a:buNone/>
            </a:pPr>
            <a:r>
              <a:rPr lang="sr-Latn-CS" sz="2000" b="1" dirty="0" smtClean="0">
                <a:solidFill>
                  <a:srgbClr val="002E83"/>
                </a:solidFill>
                <a:latin typeface="Calibri"/>
              </a:rPr>
              <a:t>Opcija A</a:t>
            </a:r>
            <a:endParaRPr lang="sr-Latn-CS" sz="2000" b="1" dirty="0" smtClean="0">
              <a:solidFill>
                <a:srgbClr val="002E83"/>
              </a:solidFill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79512" y="1952836"/>
            <a:ext cx="0" cy="104411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9512" y="2996952"/>
            <a:ext cx="324036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9512" y="1952836"/>
            <a:ext cx="46805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9532" y="1664804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M</a:t>
            </a:r>
            <a:r>
              <a:rPr lang="sr-Latn-R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inimalan inventarski vozni park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03548" y="2384884"/>
            <a:ext cx="0" cy="72008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3548" y="3104964"/>
            <a:ext cx="288032" cy="0"/>
          </a:xfrm>
          <a:prstGeom prst="straightConnector1">
            <a:avLst/>
          </a:prstGeom>
          <a:ln>
            <a:solidFill>
              <a:srgbClr val="FF993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3548" y="2384884"/>
            <a:ext cx="684076" cy="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1600" y="2204864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FF9933"/>
                </a:solidFill>
                <a:latin typeface="Calibri" pitchFamily="34" charset="0"/>
              </a:rPr>
              <a:t>Potencijalni otpis</a:t>
            </a:r>
            <a:endParaRPr lang="en-US" sz="1400" b="1" dirty="0">
              <a:solidFill>
                <a:srgbClr val="FF9933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2132856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Inventarski vozni park pre otpisa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9632" y="3176972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Inventarski vozni park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5656" y="4999059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002E83"/>
                </a:solidFill>
                <a:latin typeface="Calibri" pitchFamily="34" charset="0"/>
              </a:rPr>
              <a:t>Broj novih vozila</a:t>
            </a:r>
            <a:endParaRPr lang="en-US" sz="1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52020" y="3681028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C00000"/>
                </a:solidFill>
                <a:latin typeface="Calibri" pitchFamily="34" charset="0"/>
              </a:rPr>
              <a:t>Prosečna starost 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2545" y="3684591"/>
            <a:ext cx="7229574" cy="62072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4" grpId="0"/>
      <p:bldP spid="45" grpId="0"/>
      <p:bldP spid="46" grpId="0"/>
      <p:bldP spid="47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57297"/>
            <a:ext cx="8223300" cy="438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016732"/>
            <a:ext cx="8064388" cy="5218679"/>
          </a:xfrm>
        </p:spPr>
        <p:txBody>
          <a:bodyPr/>
          <a:lstStyle/>
          <a:p>
            <a:pPr marL="457200" indent="-457200" algn="ctr">
              <a:spcAft>
                <a:spcPts val="600"/>
              </a:spcAft>
              <a:buNone/>
            </a:pPr>
            <a:r>
              <a:rPr lang="sr-Latn-CS" sz="2000" b="1" dirty="0" smtClean="0">
                <a:solidFill>
                  <a:srgbClr val="002E83"/>
                </a:solidFill>
                <a:latin typeface="Calibri"/>
              </a:rPr>
              <a:t>Opcija B</a:t>
            </a:r>
            <a:endParaRPr lang="sr-Latn-CS" sz="2000" b="1" dirty="0" smtClean="0">
              <a:solidFill>
                <a:srgbClr val="002E83"/>
              </a:solidFill>
              <a:latin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79512" y="1952836"/>
            <a:ext cx="0" cy="1044116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79512" y="2996952"/>
            <a:ext cx="324036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9512" y="1952836"/>
            <a:ext cx="46805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9532" y="1664804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M</a:t>
            </a:r>
            <a:r>
              <a:rPr lang="sr-Latn-RS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inimalan inventarski vozni park</a:t>
            </a:r>
            <a:endParaRPr 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19872" y="1952836"/>
            <a:ext cx="1836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Inventarski vozni park pre otpisa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9632" y="3176972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Inventarski vozni park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5656" y="4889520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002E83"/>
                </a:solidFill>
                <a:latin typeface="Calibri" pitchFamily="34" charset="0"/>
              </a:rPr>
              <a:t>Broj novih vozila</a:t>
            </a:r>
            <a:endParaRPr lang="en-US" sz="1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52020" y="3681028"/>
            <a:ext cx="1836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C00000"/>
                </a:solidFill>
                <a:latin typeface="Calibri" pitchFamily="34" charset="0"/>
              </a:rPr>
              <a:t>Prosečna starost 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545" y="3684591"/>
            <a:ext cx="7229574" cy="62072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5" grpId="0"/>
      <p:bldP spid="46" grpId="0"/>
      <p:bldP spid="47" grpId="0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872716"/>
            <a:ext cx="8064388" cy="5362695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None/>
            </a:pP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Procenjeni investicioni troškovi planske obnove voznog parka – </a:t>
            </a:r>
            <a:r>
              <a:rPr lang="sr-Latn-CS" sz="2000" b="1" dirty="0" smtClean="0">
                <a:solidFill>
                  <a:srgbClr val="002E83"/>
                </a:solidFill>
                <a:latin typeface="Calibri" pitchFamily="34" charset="0"/>
              </a:rPr>
              <a:t>Opcija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2796"/>
            <a:ext cx="8025144" cy="37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872717"/>
            <a:ext cx="8064388" cy="612068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None/>
            </a:pPr>
            <a:r>
              <a:rPr lang="sr-Latn-CS" sz="2000" dirty="0" smtClean="0">
                <a:solidFill>
                  <a:srgbClr val="002E83"/>
                </a:solidFill>
                <a:latin typeface="Calibri" pitchFamily="34" charset="0"/>
              </a:rPr>
              <a:t>Procenjeni investicioni troškovi planske obnove voznog parka – </a:t>
            </a:r>
            <a:r>
              <a:rPr lang="sr-Latn-CS" sz="2000" b="1" dirty="0" smtClean="0">
                <a:solidFill>
                  <a:srgbClr val="002E83"/>
                </a:solidFill>
                <a:latin typeface="Calibri" pitchFamily="34" charset="0"/>
              </a:rPr>
              <a:t>Opcija B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42573"/>
            <a:ext cx="8063429" cy="37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196752"/>
            <a:ext cx="8064388" cy="5362695"/>
          </a:xfrm>
        </p:spPr>
        <p:txBody>
          <a:bodyPr/>
          <a:lstStyle/>
          <a:p>
            <a:pPr algn="just"/>
            <a:r>
              <a:rPr lang="vi-VN" sz="2000" dirty="0" smtClean="0">
                <a:solidFill>
                  <a:srgbClr val="002E83"/>
                </a:solidFill>
                <a:latin typeface="Calibri" pitchFamily="34" charset="0"/>
              </a:rPr>
              <a:t>Prema prvom planu ukupni procenjeni investicioni troškovi iznose nešto više od 186,5 miliona EUR, a u slučaju sprovođenja drugog plana 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u</a:t>
            </a:r>
            <a:r>
              <a:rPr lang="vi-VN" sz="2000" dirty="0" smtClean="0">
                <a:solidFill>
                  <a:srgbClr val="002E83"/>
                </a:solidFill>
                <a:latin typeface="Calibri" pitchFamily="34" charset="0"/>
              </a:rPr>
              <a:t>kupni procenjeni investicioni troškovi su oko 185,7 miliona EUR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  <a:p>
            <a:pPr algn="just"/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/>
            <a:r>
              <a:rPr lang="vi-VN" sz="2000" dirty="0" smtClean="0">
                <a:solidFill>
                  <a:srgbClr val="002E83"/>
                </a:solidFill>
                <a:latin typeface="Calibri" pitchFamily="34" charset="0"/>
              </a:rPr>
              <a:t>Za oba prezentovana plana značajan procenat ukupnih investicionih troškova (najveći deo) predviđen je da se realizuje u početnim fazama sprovođenja ove strategije, odnosno u prve tri godine obnove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  <a:p>
            <a:pPr algn="just"/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/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Navedene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investicione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troškove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treba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posmatrati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uslovno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pažljivo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. U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prezentovanim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planovima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date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okvirne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vrednosti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broja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tipovima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vrsti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pogonske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energije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do 2029.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godine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Ukupan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broj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tipovima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(solo,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zglob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midibus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) ne bi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trebalo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se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značajno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menja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u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dugoročnom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periodu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(do 2045.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godine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),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ali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struktura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broja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prema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tipu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pogonske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energije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zavisi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značajnog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broja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faktora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36804" cy="850106"/>
          </a:xfrm>
        </p:spPr>
        <p:txBody>
          <a:bodyPr/>
          <a:lstStyle/>
          <a:p>
            <a:pPr algn="ctr"/>
            <a:r>
              <a:rPr lang="en-US" sz="2600" dirty="0" smtClean="0">
                <a:latin typeface="Calibri" pitchFamily="34" charset="0"/>
              </a:rPr>
              <a:t>METODOLOGIJA I TOK IZRADE PROJEKTA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ka - METODOLOGIJ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7128792" cy="684076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>
                <a:latin typeface="Calibri" pitchFamily="34" charset="0"/>
                <a:cs typeface="Arial" charset="0"/>
              </a:rPr>
              <a:t>STRATEGIJA PLANSKE OBNOVE AUTOBUSKOG </a:t>
            </a:r>
            <a:br>
              <a:rPr lang="pl-PL" sz="2400" dirty="0" smtClean="0">
                <a:latin typeface="Calibri" pitchFamily="34" charset="0"/>
                <a:cs typeface="Arial" charset="0"/>
              </a:rPr>
            </a:br>
            <a:r>
              <a:rPr lang="pl-PL" sz="2400" dirty="0" smtClean="0">
                <a:latin typeface="Calibri" pitchFamily="34" charset="0"/>
                <a:cs typeface="Arial" charset="0"/>
              </a:rPr>
              <a:t>VOZNOG PARKA</a:t>
            </a:r>
            <a:endParaRPr lang="en-US" sz="24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0" y="1592796"/>
            <a:ext cx="8064388" cy="4642615"/>
          </a:xfrm>
        </p:spPr>
        <p:txBody>
          <a:bodyPr/>
          <a:lstStyle/>
          <a:p>
            <a:pPr marL="108000" indent="0" algn="just">
              <a:spcAft>
                <a:spcPts val="600"/>
              </a:spcAft>
              <a:buNone/>
            </a:pPr>
            <a:r>
              <a:rPr lang="sr-Latn-RS" sz="2000" b="1" dirty="0" smtClean="0">
                <a:solidFill>
                  <a:srgbClr val="002E83"/>
                </a:solidFill>
                <a:latin typeface="Calibri" pitchFamily="34" charset="0"/>
              </a:rPr>
              <a:t>K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ljučni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faktori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koji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direktno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utiču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na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buduću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strukturu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voznog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parka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prema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tipu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pogonske</a:t>
            </a:r>
            <a:r>
              <a:rPr lang="en-US" sz="2000" b="1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2E83"/>
                </a:solidFill>
                <a:latin typeface="Calibri" pitchFamily="34" charset="0"/>
              </a:rPr>
              <a:t>energije</a:t>
            </a:r>
            <a:r>
              <a:rPr lang="sr-Latn-RS" sz="2000" b="1" dirty="0" smtClean="0">
                <a:solidFill>
                  <a:srgbClr val="002E83"/>
                </a:solidFill>
                <a:latin typeface="Calibri" pitchFamily="34" charset="0"/>
              </a:rPr>
              <a:t>:</a:t>
            </a:r>
            <a:endParaRPr lang="en-US" sz="2000" b="1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Snažan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razvoj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tehnike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tehnologije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na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polju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ispitivanja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pogonske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energije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S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trateška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opredeljenja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grada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u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razvoju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održive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mobilnosti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R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azvoj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globalnih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ekoloških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standarda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N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acionalni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zakonski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regulatorni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okviri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S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timulativni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programi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finansiranja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izgradnje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infrastrukturnih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elemenata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logističke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podrške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za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ekološko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podobne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sisteme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energije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;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endParaRPr lang="sr-Latn-RS" sz="2000" dirty="0" smtClean="0">
              <a:solidFill>
                <a:srgbClr val="002E83"/>
              </a:solidFill>
              <a:latin typeface="Calibri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D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ostupnost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domaćih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izvora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pogonske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energije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2E83"/>
                </a:solidFill>
                <a:latin typeface="Calibri" pitchFamily="34" charset="0"/>
              </a:rPr>
              <a:t>itd</a:t>
            </a:r>
            <a:r>
              <a:rPr lang="en-US" sz="2000" dirty="0" smtClean="0">
                <a:solidFill>
                  <a:srgbClr val="002E83"/>
                </a:solidFill>
                <a:latin typeface="Calibri" pitchFamily="34" charset="0"/>
              </a:rPr>
              <a:t>.</a:t>
            </a:r>
            <a:endParaRPr lang="en-US" sz="2000" dirty="0">
              <a:solidFill>
                <a:srgbClr val="002E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2708920"/>
            <a:ext cx="637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solidFill>
                  <a:srgbClr val="002E83"/>
                </a:solidFill>
                <a:latin typeface="Calibri" pitchFamily="34" charset="0"/>
              </a:rPr>
              <a:t>H V A L A  N A  P A Ž NJ I</a:t>
            </a:r>
            <a:endParaRPr lang="en-US" sz="4800" b="1" dirty="0">
              <a:solidFill>
                <a:srgbClr val="002E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6707088" cy="684076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Arial" charset="0"/>
              </a:rPr>
              <a:t>ANALIZA POSTOJEĆEG STANJA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2796"/>
            <a:ext cx="9230348" cy="298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0" y="3681028"/>
            <a:ext cx="9288524" cy="432048"/>
          </a:xfrm>
          <a:prstGeom prst="roundRect">
            <a:avLst/>
          </a:prstGeom>
          <a:solidFill>
            <a:srgbClr val="FF33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6707088" cy="684076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Arial" charset="0"/>
              </a:rPr>
              <a:t>ANALIZA POSTOJEĆEG STANJA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9725"/>
            <a:ext cx="9144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3609020"/>
            <a:ext cx="9144000" cy="504056"/>
          </a:xfrm>
          <a:prstGeom prst="roundRect">
            <a:avLst/>
          </a:prstGeom>
          <a:solidFill>
            <a:srgbClr val="FF33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6707088" cy="540060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Arial" charset="0"/>
              </a:rPr>
              <a:t>ANALIZA POSTOJEĆEG STANJA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358" t="10030" r="8454" b="58024"/>
          <a:stretch>
            <a:fillRect/>
          </a:stretch>
        </p:blipFill>
        <p:spPr bwMode="auto">
          <a:xfrm>
            <a:off x="143508" y="584684"/>
            <a:ext cx="7668852" cy="42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358" t="73417" r="8454" b="9487"/>
          <a:stretch>
            <a:fillRect/>
          </a:stretch>
        </p:blipFill>
        <p:spPr bwMode="auto">
          <a:xfrm>
            <a:off x="143508" y="4653136"/>
            <a:ext cx="7668852" cy="225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6707088" cy="684076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Calibri" pitchFamily="34" charset="0"/>
              </a:rPr>
              <a:t>ANALIZA POSTOJEĆEG STANJA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85534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627784" y="1232756"/>
            <a:ext cx="2016224" cy="3708412"/>
          </a:xfrm>
          <a:prstGeom prst="roundRect">
            <a:avLst>
              <a:gd name="adj" fmla="val 7832"/>
            </a:avLst>
          </a:prstGeom>
          <a:solidFill>
            <a:srgbClr val="FF33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6707088" cy="684076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Arial" charset="0"/>
              </a:rPr>
              <a:t>ANALIZA POSTOJEĆEG STANJA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3491880" cy="55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620" y="2540127"/>
            <a:ext cx="2412268" cy="5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C:\Users\Stanko Bajcetic\Desktop\PTC-FLAJER - KONACNO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187624" y="3474390"/>
            <a:ext cx="2226562" cy="620304"/>
          </a:xfrm>
          <a:prstGeom prst="rect">
            <a:avLst/>
          </a:prstGeom>
          <a:noFill/>
        </p:spPr>
      </p:pic>
      <p:pic>
        <p:nvPicPr>
          <p:cNvPr id="10" name="Picture 11" descr="Drawings of new bus design for PARTA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t="52387" r="21731"/>
          <a:stretch>
            <a:fillRect/>
          </a:stretch>
        </p:blipFill>
        <p:spPr bwMode="auto">
          <a:xfrm>
            <a:off x="1223628" y="4450189"/>
            <a:ext cx="2313217" cy="603537"/>
          </a:xfrm>
          <a:prstGeom prst="rect">
            <a:avLst/>
          </a:prstGeom>
          <a:noFill/>
        </p:spPr>
      </p:pic>
      <p:sp>
        <p:nvSpPr>
          <p:cNvPr id="11" name="Line 73"/>
          <p:cNvSpPr>
            <a:spLocks noChangeShapeType="1"/>
          </p:cNvSpPr>
          <p:nvPr/>
        </p:nvSpPr>
        <p:spPr bwMode="auto">
          <a:xfrm>
            <a:off x="3707904" y="908720"/>
            <a:ext cx="0" cy="513307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12" name="Line 73"/>
          <p:cNvSpPr>
            <a:spLocks noChangeShapeType="1"/>
          </p:cNvSpPr>
          <p:nvPr/>
        </p:nvSpPr>
        <p:spPr bwMode="auto">
          <a:xfrm>
            <a:off x="4896036" y="908720"/>
            <a:ext cx="0" cy="513307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>
            <a:off x="6192180" y="908720"/>
            <a:ext cx="0" cy="513307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14" name="Line 73"/>
          <p:cNvSpPr>
            <a:spLocks noChangeShapeType="1"/>
          </p:cNvSpPr>
          <p:nvPr/>
        </p:nvSpPr>
        <p:spPr bwMode="auto">
          <a:xfrm>
            <a:off x="7524328" y="872716"/>
            <a:ext cx="0" cy="513307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15" name="Line 73"/>
          <p:cNvSpPr>
            <a:spLocks noChangeShapeType="1"/>
          </p:cNvSpPr>
          <p:nvPr/>
        </p:nvSpPr>
        <p:spPr bwMode="auto">
          <a:xfrm rot="5400000">
            <a:off x="5086310" y="-1225770"/>
            <a:ext cx="0" cy="513307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3908" y="854714"/>
            <a:ext cx="1116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002E83"/>
                </a:solidFill>
                <a:latin typeface="Calibri" pitchFamily="34" charset="0"/>
              </a:rPr>
              <a:t>BROJ </a:t>
            </a:r>
          </a:p>
          <a:p>
            <a:pPr algn="ctr"/>
            <a:r>
              <a:rPr lang="sr-Latn-RS" sz="1400" b="1" dirty="0" smtClean="0">
                <a:solidFill>
                  <a:srgbClr val="002E83"/>
                </a:solidFill>
                <a:latin typeface="Calibri" pitchFamily="34" charset="0"/>
              </a:rPr>
              <a:t>VOZILA</a:t>
            </a:r>
            <a:endParaRPr lang="en-US" sz="1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908" y="1675884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499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85471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002E83"/>
                </a:solidFill>
                <a:latin typeface="Calibri" pitchFamily="34" charset="0"/>
              </a:rPr>
              <a:t>PROSEČNA STAROST</a:t>
            </a:r>
            <a:endParaRPr lang="en-US" sz="1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92180" y="85471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dirty="0" smtClean="0">
                <a:solidFill>
                  <a:srgbClr val="002E83"/>
                </a:solidFill>
                <a:latin typeface="Calibri" pitchFamily="34" charset="0"/>
              </a:rPr>
              <a:t>EKSPERTSKA OCENA</a:t>
            </a:r>
            <a:endParaRPr lang="en-US" sz="1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3908" y="2617564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318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3908" y="3559244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5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3908" y="4500924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10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3908" y="5442605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46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339752" y="5373216"/>
            <a:ext cx="1154113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986046" y="170080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8,6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6046" y="264248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11,8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6046" y="358416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2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6046" y="452584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7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6046" y="5467529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4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64188" y="170080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3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64188" y="264248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2,24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4188" y="358416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5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4188" y="4525848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3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64188" y="5467529"/>
            <a:ext cx="1116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 smtClean="0">
                <a:solidFill>
                  <a:srgbClr val="002E83"/>
                </a:solidFill>
                <a:latin typeface="Calibri" pitchFamily="34" charset="0"/>
              </a:rPr>
              <a:t>4,37</a:t>
            </a:r>
            <a:endParaRPr lang="en-US" sz="2400" b="1" dirty="0">
              <a:solidFill>
                <a:srgbClr val="002E83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6732"/>
            <a:ext cx="8026946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636"/>
            <a:ext cx="6707088" cy="684076"/>
          </a:xfrm>
        </p:spPr>
        <p:txBody>
          <a:bodyPr/>
          <a:lstStyle/>
          <a:p>
            <a:pPr algn="ctr">
              <a:defRPr/>
            </a:pPr>
            <a:r>
              <a:rPr lang="sr-Latn-RS" sz="2600" dirty="0" smtClean="0">
                <a:solidFill>
                  <a:srgbClr val="002E83"/>
                </a:solidFill>
                <a:latin typeface="Calibri" pitchFamily="34" charset="0"/>
                <a:cs typeface="Arial" charset="0"/>
              </a:rPr>
              <a:t>ANALIZA POSTOJEĆEG STANJA</a:t>
            </a:r>
            <a:endParaRPr lang="en-US" sz="2600" dirty="0" smtClean="0">
              <a:solidFill>
                <a:srgbClr val="002E83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7704" y="2672916"/>
            <a:ext cx="2196244" cy="972108"/>
          </a:xfrm>
          <a:prstGeom prst="roundRect">
            <a:avLst/>
          </a:prstGeom>
          <a:solidFill>
            <a:srgbClr val="FF33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681028"/>
            <a:ext cx="8280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 Prema postojećem redu vožnje potrebno </a:t>
            </a:r>
            <a:r>
              <a:rPr lang="sr-Latn-RS" sz="2000" b="1" dirty="0" smtClean="0">
                <a:solidFill>
                  <a:srgbClr val="002E83"/>
                </a:solidFill>
                <a:latin typeface="Calibri" pitchFamily="34" charset="0"/>
              </a:rPr>
              <a:t>648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 vozila u vršnom času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 V</a:t>
            </a:r>
            <a:r>
              <a:rPr lang="vi-VN" sz="2000" dirty="0" smtClean="0">
                <a:solidFill>
                  <a:srgbClr val="002E83"/>
                </a:solidFill>
                <a:latin typeface="Calibri" pitchFamily="34" charset="0"/>
              </a:rPr>
              <a:t>ozila u postupku rashoda, vozila sa nezadovoljavajućim stanjem i vozila koja trenutno nisu raspoloživa, a ocena stanja im je veća od 1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,</a:t>
            </a:r>
            <a:r>
              <a:rPr lang="vi-VN" sz="2000" dirty="0" smtClean="0">
                <a:solidFill>
                  <a:srgbClr val="002E83"/>
                </a:solidFill>
                <a:latin typeface="Calibri" pitchFamily="34" charset="0"/>
              </a:rPr>
              <a:t> ima ukupno </a:t>
            </a:r>
            <a:r>
              <a:rPr lang="vi-VN" sz="2000" b="1" dirty="0" smtClean="0">
                <a:solidFill>
                  <a:srgbClr val="002E83"/>
                </a:solidFill>
                <a:latin typeface="Calibri" pitchFamily="34" charset="0"/>
              </a:rPr>
              <a:t>217</a:t>
            </a:r>
            <a:r>
              <a:rPr lang="vi-VN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2000" dirty="0" smtClean="0">
                <a:solidFill>
                  <a:srgbClr val="002E83"/>
                </a:solidFill>
                <a:latin typeface="Calibri" pitchFamily="34" charset="0"/>
              </a:rPr>
              <a:t> </a:t>
            </a:r>
            <a:r>
              <a:rPr lang="sr-Latn-RS" sz="2000" dirty="0" smtClean="0">
                <a:solidFill>
                  <a:srgbClr val="FF0000"/>
                </a:solidFill>
                <a:latin typeface="Calibri" pitchFamily="34" charset="0"/>
              </a:rPr>
              <a:t>U </a:t>
            </a:r>
            <a:r>
              <a:rPr lang="vi-VN" sz="2000" dirty="0" smtClean="0">
                <a:solidFill>
                  <a:srgbClr val="FF0000"/>
                </a:solidFill>
                <a:latin typeface="Calibri" pitchFamily="34" charset="0"/>
              </a:rPr>
              <a:t>momentu sprovođenja analize transportno poslovni sistem GSP „Beograd“ raspolagao sa samo </a:t>
            </a:r>
            <a:r>
              <a:rPr lang="vi-VN" sz="2000" b="1" dirty="0" smtClean="0">
                <a:solidFill>
                  <a:srgbClr val="FF0000"/>
                </a:solidFill>
                <a:latin typeface="Calibri" pitchFamily="34" charset="0"/>
              </a:rPr>
              <a:t>661</a:t>
            </a:r>
            <a:r>
              <a:rPr lang="vi-VN" sz="2000" dirty="0" smtClean="0">
                <a:solidFill>
                  <a:srgbClr val="FF0000"/>
                </a:solidFill>
                <a:latin typeface="Calibri" pitchFamily="34" charset="0"/>
              </a:rPr>
              <a:t> vozilom.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53036"/>
            <a:ext cx="9144000" cy="1800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dirty="0" smtClean="0">
                <a:solidFill>
                  <a:srgbClr val="002E83"/>
                </a:solidFill>
              </a:rPr>
              <a:t>Analiza ukazuje na potrebu </a:t>
            </a:r>
            <a:r>
              <a:rPr lang="vi-VN" b="1" dirty="0" smtClean="0">
                <a:solidFill>
                  <a:srgbClr val="002E83"/>
                </a:solidFill>
              </a:rPr>
              <a:t>hitne nabavke između 150 i 200 novih autobusa </a:t>
            </a:r>
            <a:r>
              <a:rPr lang="vi-VN" dirty="0" smtClean="0">
                <a:solidFill>
                  <a:srgbClr val="002E83"/>
                </a:solidFill>
              </a:rPr>
              <a:t>kako bi se izvršila stabilizacija i konsolidacija voznog parka transportno poslovnog sistema GSP „Beograd“ i obezbedili uslovi za ostvarenje misije celine sistema definisane strateškim aktima preduzeća , ali i stvorili uslovi za ispunjenje preuzetih ugovornih obaveza sa vlasnikom tržišta transportnih usluga – gradom Beogradom.</a:t>
            </a:r>
            <a:endParaRPr lang="en-US" dirty="0">
              <a:solidFill>
                <a:srgbClr val="002E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979&quot;&gt;&lt;property id=&quot;20148&quot; value=&quot;5&quot;/&gt;&lt;property id=&quot;20300&quot; value=&quot;Slide 5&quot;/&gt;&lt;property id=&quot;20307&quot; value=&quot;263&quot;/&gt;&lt;/object&gt;&lt;object type=&quot;3&quot; unique_id=&quot;12138&quot;&gt;&lt;property id=&quot;20148&quot; value=&quot;5&quot;/&gt;&lt;property id=&quot;20300&quot; value=&quot;Slide 3 - &amp;quot;Istraživanja – specifikacija aktivnosti&amp;quot;&quot;/&gt;&lt;property id=&quot;20307&quot; value=&quot;267&quot;/&gt;&lt;/object&gt;&lt;object type=&quot;3&quot; unique_id=&quot;12313&quot;&gt;&lt;property id=&quot;20148&quot; value=&quot;5&quot;/&gt;&lt;property id=&quot;20300&quot; value=&quot;Slide 4 - &amp;quot;Neposredno sprovođenje istraživanja&amp;quot;&quot;/&gt;&lt;property id=&quot;20307&quot; value=&quot;271&quot;/&gt;&lt;/object&gt;&lt;object type=&quot;3&quot; unique_id=&quot;12351&quot;&gt;&lt;property id=&quot;20148&quot; value=&quot;5&quot;/&gt;&lt;property id=&quot;20300&quot; value=&quot;Slide 6 - &amp;quot;Primarna obrada podataka&amp;quot;&quot;/&gt;&lt;property id=&quot;20307&quot; value=&quot;272&quot;/&gt;&lt;/object&gt;&lt;object type=&quot;3&quot; unique_id=&quot;12730&quot;&gt;&lt;property id=&quot;20148&quot; value=&quot;5&quot;/&gt;&lt;property id=&quot;20300&quot; value=&quot;Slide 8 - &amp;quot;Softver – tehnički opis&amp;quot;&quot;/&gt;&lt;property id=&quot;20307&quot; value=&quot;274&quot;/&gt;&lt;/object&gt;&lt;object type=&quot;3&quot; unique_id=&quot;12731&quot;&gt;&lt;property id=&quot;20148&quot; value=&quot;5&quot;/&gt;&lt;property id=&quot;20300&quot; value=&quot;Slide 12 - &amp;quot;Softver – moduli za definisanje, sređivanje i unos snimljenih podataka&amp;quot;&quot;/&gt;&lt;property id=&quot;20307&quot; value=&quot;278&quot;/&gt;&lt;/object&gt;&lt;object type=&quot;3&quot; unique_id=&quot;12732&quot;&gt;&lt;property id=&quot;20148&quot; value=&quot;5&quot;/&gt;&lt;property id=&quot;20300&quot; value=&quot;Slide 9 - &amp;quot;Softver – tehnički opis&amp;quot;&quot;/&gt;&lt;property id=&quot;20307&quot; value=&quot;275&quot;/&gt;&lt;/object&gt;&lt;object type=&quot;3&quot; unique_id=&quot;12733&quot;&gt;&lt;property id=&quot;20148&quot; value=&quot;5&quot;/&gt;&lt;property id=&quot;20300&quot; value=&quot;Slide 10 - &amp;quot;Softver – moduli za definisanje baze podataka&amp;quot;&quot;/&gt;&lt;property id=&quot;20307&quot; value=&quot;276&quot;/&gt;&lt;/object&gt;&lt;object type=&quot;3&quot; unique_id=&quot;12734&quot;&gt;&lt;property id=&quot;20148&quot; value=&quot;5&quot;/&gt;&lt;property id=&quot;20300&quot; value=&quot;Slide 11 - &amp;quot;Softver – moduli za definisanje deonica i relacija&amp;quot;&quot;/&gt;&lt;property id=&quot;20307&quot; value=&quot;277&quot;/&gt;&lt;/object&gt;&lt;object type=&quot;3&quot; unique_id=&quot;12735&quot;&gt;&lt;property id=&quot;20148&quot; value=&quot;5&quot;/&gt;&lt;property id=&quot;20300&quot; value=&quot;Slide 1 - &amp;quot;&amp;#x0D;&amp;#x0A;&amp;#x0D;&amp;#x0A;Studijsko – istraživački projekat: &amp;#x0D;&amp;#x0A;&amp;#x0D;&amp;#x0A;Izrada daljinara sa minimalnim vremenima vožnje u međumesnom transportu putn&quot;/&gt;&lt;property id=&quot;20307&quot; value=&quot;293&quot;/&gt;&lt;/object&gt;&lt;object type=&quot;3&quot; unique_id=&quot;12736&quot;&gt;&lt;property id=&quot;20148&quot; value=&quot;5&quot;/&gt;&lt;property id=&quot;20300&quot; value=&quot;Slide 2 - &amp;quot;Tok aktivnosti&amp;quot;&quot;/&gt;&lt;property id=&quot;20307&quot; value=&quot;281&quot;/&gt;&lt;/object&gt;&lt;object type=&quot;3&quot; unique_id=&quot;12737&quot;&gt;&lt;property id=&quot;20148&quot; value=&quot;5&quot;/&gt;&lt;property id=&quot;20300&quot; value=&quot;Slide 7 - &amp;quot;Specijalizovani softver&amp;quot;&quot;/&gt;&lt;property id=&quot;20307&quot; value=&quot;273&quot;/&gt;&lt;/object&gt;&lt;object type=&quot;3&quot; unique_id=&quot;12738&quot;&gt;&lt;property id=&quot;20148&quot; value=&quot;5&quot;/&gt;&lt;property id=&quot;20300&quot; value=&quot;Slide 13 - &amp;quot;Softver – moduli za obradu i proračune&amp;quot;&quot;/&gt;&lt;property id=&quot;20307&quot; value=&quot;279&quot;/&gt;&lt;/object&gt;&lt;object type=&quot;3&quot; unique_id=&quot;12739&quot;&gt;&lt;property id=&quot;20148&quot; value=&quot;5&quot;/&gt;&lt;property id=&quot;20300&quot; value=&quot;Slide 14 - &amp;quot;Softver – moduli za izradu izveštaja&amp;quot;&quot;/&gt;&lt;property id=&quot;20307&quot; value=&quot;280&quot;/&gt;&lt;/object&gt;&lt;object type=&quot;3&quot; unique_id=&quot;12740&quot;&gt;&lt;property id=&quot;20148&quot; value=&quot;5&quot;/&gt;&lt;property id=&quot;20300&quot; value=&quot;Slide 15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aven 2003">
  <a:themeElements>
    <a:clrScheme name="Custom 9">
      <a:dk1>
        <a:srgbClr val="FFFFFF"/>
      </a:dk1>
      <a:lt1>
        <a:srgbClr val="080808"/>
      </a:lt1>
      <a:dk2>
        <a:srgbClr val="FFFFFF"/>
      </a:dk2>
      <a:lt2>
        <a:srgbClr val="FFFFFF"/>
      </a:lt2>
      <a:accent1>
        <a:srgbClr val="002060"/>
      </a:accent1>
      <a:accent2>
        <a:srgbClr val="B367FF"/>
      </a:accent2>
      <a:accent3>
        <a:srgbClr val="6BB1C9"/>
      </a:accent3>
      <a:accent4>
        <a:srgbClr val="E29AC5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lav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Slaven 2003</Template>
  <TotalTime>11069</TotalTime>
  <Words>1285</Words>
  <Application>Microsoft Office PowerPoint</Application>
  <PresentationFormat>On-screen Show (4:3)</PresentationFormat>
  <Paragraphs>237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MS Mincho</vt:lpstr>
      <vt:lpstr>Times New Roman</vt:lpstr>
      <vt:lpstr>Verdana</vt:lpstr>
      <vt:lpstr>Wingdings 2</vt:lpstr>
      <vt:lpstr>Slaven 2003</vt:lpstr>
      <vt:lpstr>PowerPoint Presentation</vt:lpstr>
      <vt:lpstr>OSNOVNI CILJEVI PROJEKTA</vt:lpstr>
      <vt:lpstr>METODOLOGIJA I TOK IZRADE PROJEKTA</vt:lpstr>
      <vt:lpstr>ANALIZA POSTOJEĆEG STANJA</vt:lpstr>
      <vt:lpstr>ANALIZA POSTOJEĆEG STANJA</vt:lpstr>
      <vt:lpstr>ANALIZA POSTOJEĆEG STANJA</vt:lpstr>
      <vt:lpstr>ANALIZA POSTOJEĆEG STANJA</vt:lpstr>
      <vt:lpstr>ANALIZA POSTOJEĆEG STANJA</vt:lpstr>
      <vt:lpstr>ANALIZA POSTOJEĆEG STANJA</vt:lpstr>
      <vt:lpstr>ISTRAŽIVANJE OSNOVNIH ZAHTEVA KLJUČNIH AKTERA</vt:lpstr>
      <vt:lpstr>ISTRAŽIVANJE OSNOVNIH ZAHTEVA KLJUČNIH AKTERA</vt:lpstr>
      <vt:lpstr>ISTRAŽIVANJE OSNOVNIH ZAHTEVA KLJUČNIH AKTERA</vt:lpstr>
      <vt:lpstr>ISTRAŽIVANJE OSNOVNIH ZAHTEVA KLJUČNIH AKTERA</vt:lpstr>
      <vt:lpstr>TEHNOLOGIJA DEFINISANJA TEHNIČKO-TEHNOLOŠKE SPECIFIKACIJE VOZILA</vt:lpstr>
      <vt:lpstr>PROCENA TROŠKOVA FUNKCIONISANJA (LCC)</vt:lpstr>
      <vt:lpstr>PROCENA TROŠKOVA FUNKCIONISANJA (LCC)</vt:lpstr>
      <vt:lpstr>PROCENA TROŠKOVA FUNKCIONISANJA (LCC)</vt:lpstr>
      <vt:lpstr>PROCENA TROŠKOVA FUNKCIONISANJA (LCC)</vt:lpstr>
      <vt:lpstr>PROCENA TROŠKOVA FUNKCIONISANJA (LCC)</vt:lpstr>
      <vt:lpstr>PODRUČJA OPRIMLANE PRIMENE VOZILA</vt:lpstr>
      <vt:lpstr>PODRUČJA OPRIMLANE PRIMENE VOZILA</vt:lpstr>
      <vt:lpstr>PODRUČJA OPTIMALNE PRIMENE VOZILA</vt:lpstr>
      <vt:lpstr>PODRUČJA OPTIMALNE PRIMENE VOZILA</vt:lpstr>
      <vt:lpstr>STRATEGIJA PLANSKE OBNOVE AUTOBUSKOG  VOZNOG PARKA</vt:lpstr>
      <vt:lpstr>STRATEGIJA PLANSKE OBNOVE AUTOBUSKOG  VOZNOG PARKA</vt:lpstr>
      <vt:lpstr>STRATEGIJA PLANSKE OBNOVE AUTOBUSKOG  VOZNOG PARKA</vt:lpstr>
      <vt:lpstr>STRATEGIJA PLANSKE OBNOVE AUTOBUSKOG  VOZNOG PARKA</vt:lpstr>
      <vt:lpstr>STRATEGIJA PLANSKE OBNOVE AUTOBUSKOG  VOZNOG PARKA</vt:lpstr>
      <vt:lpstr>STRATEGIJA PLANSKE OBNOVE AUTOBUSKOG  VOZNOG PARKA</vt:lpstr>
      <vt:lpstr>STRATEGIJA PLANSKE OBNOVE AUTOBUSKOG  VOZNOG PARKA</vt:lpstr>
      <vt:lpstr>PowerPoint Presentation</vt:lpstr>
    </vt:vector>
  </TitlesOfParts>
  <Company>GSP Beograd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Pristupno predavanje - Stanko Bajcetic</dc:title>
  <dc:creator>Stanko Bajcetic</dc:creator>
  <cp:lastModifiedBy>KAJA</cp:lastModifiedBy>
  <cp:revision>562</cp:revision>
  <dcterms:created xsi:type="dcterms:W3CDTF">2011-05-29T21:49:07Z</dcterms:created>
  <dcterms:modified xsi:type="dcterms:W3CDTF">2019-02-06T14:35:36Z</dcterms:modified>
</cp:coreProperties>
</file>